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70" r:id="rId2"/>
    <p:sldId id="257" r:id="rId3"/>
    <p:sldId id="526" r:id="rId4"/>
    <p:sldId id="527" r:id="rId5"/>
    <p:sldId id="518" r:id="rId6"/>
    <p:sldId id="519" r:id="rId7"/>
    <p:sldId id="520" r:id="rId8"/>
    <p:sldId id="521" r:id="rId9"/>
    <p:sldId id="525" r:id="rId10"/>
    <p:sldId id="528" r:id="rId11"/>
    <p:sldId id="522" r:id="rId12"/>
    <p:sldId id="529" r:id="rId13"/>
    <p:sldId id="530" r:id="rId14"/>
    <p:sldId id="523" r:id="rId15"/>
    <p:sldId id="524" r:id="rId16"/>
    <p:sldId id="531" r:id="rId17"/>
    <p:sldId id="532" r:id="rId18"/>
    <p:sldId id="533" r:id="rId19"/>
    <p:sldId id="534" r:id="rId20"/>
    <p:sldId id="535" r:id="rId21"/>
    <p:sldId id="536" r:id="rId22"/>
    <p:sldId id="537" r:id="rId23"/>
    <p:sldId id="538" r:id="rId24"/>
    <p:sldId id="545" r:id="rId25"/>
    <p:sldId id="539" r:id="rId26"/>
    <p:sldId id="542" r:id="rId27"/>
    <p:sldId id="543" r:id="rId28"/>
    <p:sldId id="54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660" autoAdjust="0"/>
  </p:normalViewPr>
  <p:slideViewPr>
    <p:cSldViewPr>
      <p:cViewPr varScale="1">
        <p:scale>
          <a:sx n="88" d="100"/>
          <a:sy n="88" d="100"/>
        </p:scale>
        <p:origin x="1181" y="62"/>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23/10/1444</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23/10/1444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a:t>
            </a:fld>
            <a:endParaRPr lang="fa-IR"/>
          </a:p>
        </p:txBody>
      </p:sp>
    </p:spTree>
    <p:extLst>
      <p:ext uri="{BB962C8B-B14F-4D97-AF65-F5344CB8AC3E}">
        <p14:creationId xmlns:p14="http://schemas.microsoft.com/office/powerpoint/2010/main" val="320268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a:t>
            </a:fld>
            <a:endParaRPr lang="fa-IR"/>
          </a:p>
        </p:txBody>
      </p:sp>
    </p:spTree>
    <p:extLst>
      <p:ext uri="{BB962C8B-B14F-4D97-AF65-F5344CB8AC3E}">
        <p14:creationId xmlns:p14="http://schemas.microsoft.com/office/powerpoint/2010/main" val="53139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a:t>
            </a:fld>
            <a:endParaRPr lang="fa-IR"/>
          </a:p>
        </p:txBody>
      </p:sp>
    </p:spTree>
    <p:extLst>
      <p:ext uri="{BB962C8B-B14F-4D97-AF65-F5344CB8AC3E}">
        <p14:creationId xmlns:p14="http://schemas.microsoft.com/office/powerpoint/2010/main" val="86726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252641-35BB-4F5F-85B4-95244A72E315}" type="datetime1">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31889-F1A8-459E-8581-2F8F31BF5240}" type="datetime1">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574BEF-9221-487F-B2C1-0DD3ED9C46C4}" type="datetime1">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15AF56-AB9A-418A-9088-462549B3AA95}" type="datetime1">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89C62-AEDE-41E2-B712-1266350A05E1}" type="datetime1">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CE739-508C-48B9-B3A4-752F41A4BED1}" type="datetime1">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3A1D1B-BA34-43CB-A147-1221B777BDD5}" type="datetime1">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AF1F7-ADBC-47A6-8828-FD63E0DCA387}" type="datetime1">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7D290-CE4F-44DD-A090-84C2E8D388A7}" type="datetime1">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2943A-E2CB-45EB-8B56-9BF6A1B325B7}" type="datetime1">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35124-D803-417B-BF6D-2EE30F5FDACB}" type="datetime1">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2D2EE-054F-44F4-A368-D1E679135C6C}" type="datetime1">
              <a:rPr lang="en-US" smtClean="0"/>
              <a:t>5/13/2023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640.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3.png"/><Relationship Id="rId10" Type="http://schemas.openxmlformats.org/officeDocument/2006/relationships/image" Target="../media/image80.png"/><Relationship Id="rId4" Type="http://schemas.openxmlformats.org/officeDocument/2006/relationships/image" Target="../media/image72.png"/><Relationship Id="rId9"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109.png"/><Relationship Id="rId7" Type="http://schemas.openxmlformats.org/officeDocument/2006/relationships/image" Target="../media/image1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07.png"/><Relationship Id="rId10" Type="http://schemas.openxmlformats.org/officeDocument/2006/relationships/image" Target="../media/image116.png"/><Relationship Id="rId4" Type="http://schemas.openxmlformats.org/officeDocument/2006/relationships/image" Target="../media/image106.png"/><Relationship Id="rId9" Type="http://schemas.openxmlformats.org/officeDocument/2006/relationships/image" Target="../media/image111.png"/></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2.png"/><Relationship Id="rId7" Type="http://schemas.openxmlformats.org/officeDocument/2006/relationships/image" Target="../media/image23.png"/><Relationship Id="rId2" Type="http://schemas.openxmlformats.org/officeDocument/2006/relationships/image" Target="../media/image590.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115.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26.png"/><Relationship Id="rId7"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34.png"/><Relationship Id="rId4" Type="http://schemas.openxmlformats.org/officeDocument/2006/relationships/image" Target="../media/image133.png"/></Relationships>
</file>

<file path=ppt/slides/_rels/slide2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8.png"/><Relationship Id="rId4" Type="http://schemas.openxmlformats.org/officeDocument/2006/relationships/image" Target="../media/image13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32.png"/><Relationship Id="rId4" Type="http://schemas.openxmlformats.org/officeDocument/2006/relationships/image" Target="../media/image29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B205FA-23D3-4C4A-AC93-B3ECF3F08830}"/>
              </a:ext>
            </a:extLst>
          </p:cNvPr>
          <p:cNvSpPr txBox="1"/>
          <p:nvPr/>
        </p:nvSpPr>
        <p:spPr>
          <a:xfrm>
            <a:off x="233779" y="67523"/>
            <a:ext cx="8686801" cy="1685077"/>
          </a:xfrm>
          <a:prstGeom prst="rect">
            <a:avLst/>
          </a:prstGeom>
          <a:noFill/>
        </p:spPr>
        <p:txBody>
          <a:bodyPr wrap="square" rtlCol="1">
            <a:spAutoFit/>
          </a:bodyPr>
          <a:lstStyle/>
          <a:p>
            <a:pPr algn="ctr">
              <a:lnSpc>
                <a:spcPct val="150000"/>
              </a:lnSpc>
            </a:pPr>
            <a:r>
              <a:rPr lang="fa-IR" sz="3600" b="1" dirty="0">
                <a:solidFill>
                  <a:srgbClr val="FF0000"/>
                </a:solidFill>
                <a:cs typeface="B Titr" pitchFamily="2" charset="-78"/>
              </a:rPr>
              <a:t>فصل 3:</a:t>
            </a:r>
            <a:endParaRPr lang="en-US" sz="3600" b="1" dirty="0">
              <a:solidFill>
                <a:srgbClr val="FF0000"/>
              </a:solidFill>
              <a:cs typeface="B Titr" pitchFamily="2" charset="-78"/>
            </a:endParaRPr>
          </a:p>
          <a:p>
            <a:pPr algn="ctr">
              <a:lnSpc>
                <a:spcPct val="150000"/>
              </a:lnSpc>
            </a:pPr>
            <a:r>
              <a:rPr lang="fa-IR" sz="3600" b="1" dirty="0">
                <a:solidFill>
                  <a:srgbClr val="0000FF"/>
                </a:solidFill>
                <a:cs typeface="B Titr" pitchFamily="2" charset="-78"/>
              </a:rPr>
              <a:t>یکسوسازهای نیم موج</a:t>
            </a:r>
          </a:p>
        </p:txBody>
      </p:sp>
      <p:pic>
        <p:nvPicPr>
          <p:cNvPr id="4" name="Picture 3">
            <a:extLst>
              <a:ext uri="{FF2B5EF4-FFF2-40B4-BE49-F238E27FC236}">
                <a16:creationId xmlns:a16="http://schemas.microsoft.com/office/drawing/2014/main" id="{8C0B157A-2947-4311-B011-6A135686B572}"/>
              </a:ext>
            </a:extLst>
          </p:cNvPr>
          <p:cNvPicPr>
            <a:picLocks noChangeAspect="1"/>
          </p:cNvPicPr>
          <p:nvPr/>
        </p:nvPicPr>
        <p:blipFill rotWithShape="1">
          <a:blip r:embed="rId3">
            <a:extLst>
              <a:ext uri="{28A0092B-C50C-407E-A947-70E740481C1C}">
                <a14:useLocalDpi xmlns:a14="http://schemas.microsoft.com/office/drawing/2010/main" val="0"/>
              </a:ext>
            </a:extLst>
          </a:blip>
          <a:srcRect b="13959"/>
          <a:stretch/>
        </p:blipFill>
        <p:spPr>
          <a:xfrm>
            <a:off x="3008533" y="3892807"/>
            <a:ext cx="6039477" cy="1745994"/>
          </a:xfrm>
          <a:prstGeom prst="snipRoundRect">
            <a:avLst>
              <a:gd name="adj1" fmla="val 16667"/>
              <a:gd name="adj2" fmla="val 50000"/>
            </a:avLst>
          </a:prstGeom>
          <a:noFill/>
        </p:spPr>
      </p:pic>
      <p:sp>
        <p:nvSpPr>
          <p:cNvPr id="7" name="TextBox 6">
            <a:extLst>
              <a:ext uri="{FF2B5EF4-FFF2-40B4-BE49-F238E27FC236}">
                <a16:creationId xmlns:a16="http://schemas.microsoft.com/office/drawing/2014/main" id="{41A96FC8-AA46-4CD4-A75B-E190FD5813B5}"/>
              </a:ext>
            </a:extLst>
          </p:cNvPr>
          <p:cNvSpPr txBox="1"/>
          <p:nvPr/>
        </p:nvSpPr>
        <p:spPr>
          <a:xfrm>
            <a:off x="3124200" y="1981200"/>
            <a:ext cx="5934167" cy="1200329"/>
          </a:xfrm>
          <a:prstGeom prst="rect">
            <a:avLst/>
          </a:prstGeom>
          <a:noFill/>
        </p:spPr>
        <p:txBody>
          <a:bodyPr wrap="square">
            <a:spAutoFit/>
          </a:bodyPr>
          <a:lstStyle/>
          <a:p>
            <a:pPr algn="just" rtl="1"/>
            <a:r>
              <a:rPr lang="fa-IR" b="1" dirty="0">
                <a:effectLst/>
                <a:latin typeface="Times New Roman" panose="02020603050405020304" pitchFamily="18" charset="0"/>
                <a:ea typeface="Times New Roman" panose="02020603050405020304" pitchFamily="18" charset="0"/>
                <a:cs typeface="B Nazanin" panose="00000400000000000000" pitchFamily="2" charset="-78"/>
              </a:rPr>
              <a:t>3-1- </a:t>
            </a:r>
            <a:r>
              <a:rPr lang="fa-IR" b="1" dirty="0">
                <a:cs typeface="B Nazanin" panose="00000400000000000000" pitchFamily="2" charset="-78"/>
              </a:rPr>
              <a:t>یکسوساز نیم موج کنترل نشده (دیودی)</a:t>
            </a:r>
            <a:endParaRPr lang="en-US" b="1" dirty="0">
              <a:cs typeface="B Nazanin" panose="00000400000000000000" pitchFamily="2" charset="-78"/>
            </a:endParaRPr>
          </a:p>
          <a:p>
            <a:pPr algn="r" rtl="1">
              <a:tabLst>
                <a:tab pos="4464050" algn="l"/>
              </a:tabLst>
            </a:pPr>
            <a:r>
              <a:rPr lang="fa-IR" b="1" dirty="0" smtClean="0">
                <a:effectLst/>
                <a:latin typeface="Times New Roman" panose="02020603050405020304" pitchFamily="18" charset="0"/>
                <a:ea typeface="Times New Roman" panose="02020603050405020304" pitchFamily="18" charset="0"/>
                <a:cs typeface="B Nazanin" panose="00000400000000000000" pitchFamily="2" charset="-78"/>
              </a:rPr>
              <a:t>3-2- </a:t>
            </a:r>
            <a:r>
              <a:rPr lang="fa-IR" b="1" dirty="0">
                <a:latin typeface="Times New Roman" panose="02020603050405020304" pitchFamily="18" charset="0"/>
                <a:ea typeface="Times New Roman" panose="02020603050405020304" pitchFamily="18" charset="0"/>
                <a:cs typeface="B Nazanin" panose="00000400000000000000" pitchFamily="2" charset="-78"/>
              </a:rPr>
              <a:t>یکسوساز نیم موج دیودی با دیود هرزگرد (ایجاد جریان </a:t>
            </a:r>
            <a:r>
              <a:rPr lang="en-US" b="1" dirty="0">
                <a:latin typeface="Times New Roman" panose="02020603050405020304" pitchFamily="18" charset="0"/>
                <a:ea typeface="Times New Roman" panose="02020603050405020304" pitchFamily="18" charset="0"/>
                <a:cs typeface="B Nazanin" panose="00000400000000000000" pitchFamily="2" charset="-78"/>
              </a:rPr>
              <a:t>DC</a:t>
            </a:r>
            <a:r>
              <a:rPr lang="fa-IR" b="1" dirty="0">
                <a:latin typeface="Times New Roman" panose="02020603050405020304" pitchFamily="18" charset="0"/>
                <a:ea typeface="Times New Roman" panose="02020603050405020304" pitchFamily="18" charset="0"/>
                <a:cs typeface="B Nazanin" panose="00000400000000000000" pitchFamily="2" charset="-78"/>
              </a:rPr>
              <a:t>)</a:t>
            </a:r>
          </a:p>
          <a:p>
            <a:pPr algn="r" rtl="1">
              <a:tabLst>
                <a:tab pos="4373880" algn="l"/>
              </a:tabLst>
            </a:pPr>
            <a:r>
              <a:rPr lang="fa-IR" b="1" dirty="0" smtClean="0">
                <a:effectLst/>
                <a:latin typeface="Times New Roman" panose="02020603050405020304" pitchFamily="18" charset="0"/>
                <a:ea typeface="Times New Roman" panose="02020603050405020304" pitchFamily="18" charset="0"/>
                <a:cs typeface="B Nazanin" panose="00000400000000000000" pitchFamily="2" charset="-78"/>
              </a:rPr>
              <a:t>3-3- </a:t>
            </a:r>
            <a:r>
              <a:rPr lang="fa-IR" b="1" dirty="0">
                <a:cs typeface="B Nazanin" panose="00000400000000000000" pitchFamily="2" charset="-78"/>
              </a:rPr>
              <a:t>یکسوساز نیم موج کنترل نشده (دیودی) با فیلتر خازنی </a:t>
            </a:r>
            <a:r>
              <a:rPr lang="fa-IR"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tabLst>
                <a:tab pos="4373880" algn="l"/>
              </a:tabLst>
            </a:pPr>
            <a:r>
              <a:rPr lang="fa-IR" b="1" dirty="0">
                <a:effectLst/>
                <a:latin typeface="Times New Roman" panose="02020603050405020304" pitchFamily="18" charset="0"/>
                <a:ea typeface="Times New Roman" panose="02020603050405020304" pitchFamily="18" charset="0"/>
                <a:cs typeface="B Nazanin" panose="00000400000000000000" pitchFamily="2" charset="-78"/>
              </a:rPr>
              <a:t>3-4- </a:t>
            </a:r>
            <a:r>
              <a:rPr lang="fa-IR" b="1" dirty="0">
                <a:cs typeface="B Nazanin" panose="00000400000000000000" pitchFamily="2" charset="-78"/>
              </a:rPr>
              <a:t>یکسوساز نیم موج کنترل </a:t>
            </a:r>
            <a:r>
              <a:rPr lang="fa-IR" b="1" dirty="0" smtClean="0">
                <a:cs typeface="B Nazanin" panose="00000400000000000000" pitchFamily="2" charset="-78"/>
              </a:rPr>
              <a:t>شده (</a:t>
            </a:r>
            <a:r>
              <a:rPr lang="fa-IR" b="1" dirty="0">
                <a:latin typeface="Times New Roman" panose="02020603050405020304" pitchFamily="18" charset="0"/>
                <a:cs typeface="B Nazanin" panose="00000400000000000000" pitchFamily="2" charset="-78"/>
              </a:rPr>
              <a:t>مدل سازی </a:t>
            </a:r>
            <a:r>
              <a:rPr lang="en-US" b="1" dirty="0">
                <a:latin typeface="Times New Roman" panose="02020603050405020304" pitchFamily="18" charset="0"/>
                <a:cs typeface="B Nazanin" panose="00000400000000000000" pitchFamily="2" charset="-78"/>
              </a:rPr>
              <a:t>SCR</a:t>
            </a:r>
            <a:r>
              <a:rPr lang="fa-IR" b="1" dirty="0">
                <a:latin typeface="Times New Roman" panose="02020603050405020304" pitchFamily="18" charset="0"/>
                <a:cs typeface="B Nazanin" panose="00000400000000000000" pitchFamily="2" charset="-78"/>
              </a:rPr>
              <a:t> در</a:t>
            </a:r>
            <a:r>
              <a:rPr lang="en-US" b="1" dirty="0" err="1">
                <a:latin typeface="Times New Roman" panose="02020603050405020304" pitchFamily="18" charset="0"/>
                <a:cs typeface="B Nazanin" panose="00000400000000000000" pitchFamily="2" charset="-78"/>
              </a:rPr>
              <a:t>PSpice</a:t>
            </a:r>
            <a:r>
              <a:rPr lang="en-US" b="1" dirty="0">
                <a:latin typeface="Times New Roman" panose="02020603050405020304" pitchFamily="18" charset="0"/>
                <a:cs typeface="B Nazanin" panose="00000400000000000000" pitchFamily="2" charset="-78"/>
              </a:rPr>
              <a:t> </a:t>
            </a:r>
            <a:r>
              <a:rPr lang="fa-IR" b="1" dirty="0" smtClean="0">
                <a:cs typeface="B Nazanin" panose="00000400000000000000" pitchFamily="2" charset="-78"/>
              </a:rPr>
              <a:t>)</a:t>
            </a:r>
            <a:endParaRPr lang="en-US" b="1" dirty="0">
              <a:cs typeface="B Nazanin" panose="00000400000000000000" pitchFamily="2" charset="-78"/>
            </a:endParaRPr>
          </a:p>
        </p:txBody>
      </p:sp>
      <p:pic>
        <p:nvPicPr>
          <p:cNvPr id="9" name="Picture 8">
            <a:extLst>
              <a:ext uri="{FF2B5EF4-FFF2-40B4-BE49-F238E27FC236}">
                <a16:creationId xmlns:a16="http://schemas.microsoft.com/office/drawing/2014/main" id="{7DE55212-2D46-4187-9DA0-E3C466D73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79" y="3093307"/>
            <a:ext cx="2698730" cy="3628168"/>
          </a:xfrm>
          <a:prstGeom prst="rect">
            <a:avLst/>
          </a:prstGeom>
        </p:spPr>
      </p:pic>
      <p:sp>
        <p:nvSpPr>
          <p:cNvPr id="3" name="Slide Number Placeholder 2">
            <a:extLst>
              <a:ext uri="{FF2B5EF4-FFF2-40B4-BE49-F238E27FC236}">
                <a16:creationId xmlns:a16="http://schemas.microsoft.com/office/drawing/2014/main" id="{598DE673-15C2-447D-B10A-ED2E5C8F56D0}"/>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5477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F18E28-2133-4399-A183-03C56B3B7E2D}"/>
              </a:ext>
            </a:extLst>
          </p:cNvPr>
          <p:cNvSpPr txBox="1"/>
          <p:nvPr/>
        </p:nvSpPr>
        <p:spPr>
          <a:xfrm>
            <a:off x="381000" y="381000"/>
            <a:ext cx="8534400" cy="923330"/>
          </a:xfrm>
          <a:prstGeom prst="rect">
            <a:avLst/>
          </a:prstGeom>
          <a:noFill/>
        </p:spPr>
        <p:txBody>
          <a:bodyPr wrap="square">
            <a:spAutoFit/>
          </a:bodyPr>
          <a:lstStyle/>
          <a:p>
            <a:pPr marL="285750" indent="-285750" algn="just" rtl="1">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هنگامی‌که مدار برای بار اول تحریک می‌شود، جریان مدار صفر است و نمی‌تواند به‌صورت ناگهانی تغییر کند. پس از چند دوره تناوب (بسته به ثابت زمانی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L</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جریان به حالت مانای متناوب خواهد رسید و به ‌این معنی است که جریان در انتهای دوره تناوب برابر با جریان در ابتدای دوره تناوب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است. </a:t>
            </a:r>
            <a:endParaRPr lang="en-US" dirty="0">
              <a:cs typeface="B Nazanin" panose="00000400000000000000" pitchFamily="2" charset="-78"/>
            </a:endParaRPr>
          </a:p>
        </p:txBody>
      </p:sp>
      <p:pic>
        <p:nvPicPr>
          <p:cNvPr id="7" name="Picture 6">
            <a:extLst>
              <a:ext uri="{FF2B5EF4-FFF2-40B4-BE49-F238E27FC236}">
                <a16:creationId xmlns:a16="http://schemas.microsoft.com/office/drawing/2014/main" id="{9E270BC1-3B2C-428C-BEB7-2C04178E6FD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33600" y="1304330"/>
            <a:ext cx="4876800" cy="3124200"/>
          </a:xfrm>
          <a:prstGeom prst="rect">
            <a:avLst/>
          </a:prstGeom>
        </p:spPr>
      </p:pic>
      <p:sp>
        <p:nvSpPr>
          <p:cNvPr id="9" name="TextBox 8">
            <a:extLst>
              <a:ext uri="{FF2B5EF4-FFF2-40B4-BE49-F238E27FC236}">
                <a16:creationId xmlns:a16="http://schemas.microsoft.com/office/drawing/2014/main" id="{DF17478E-C32D-4CEB-9BE2-328EE3490F0D}"/>
              </a:ext>
            </a:extLst>
          </p:cNvPr>
          <p:cNvSpPr txBox="1"/>
          <p:nvPr/>
        </p:nvSpPr>
        <p:spPr>
          <a:xfrm>
            <a:off x="1981200" y="4474202"/>
            <a:ext cx="5486400" cy="320088"/>
          </a:xfrm>
          <a:prstGeom prst="rect">
            <a:avLst/>
          </a:prstGeom>
          <a:noFill/>
        </p:spPr>
        <p:txBody>
          <a:bodyPr wrap="square">
            <a:spAutoFit/>
          </a:bodyPr>
          <a:lstStyle/>
          <a:p>
            <a:pPr marL="0" marR="0" algn="ctr" rtl="1">
              <a:lnSpc>
                <a:spcPct val="90000"/>
              </a:lnSpc>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 3-6- جریان بار که پس از تحریک ‌شدن مدار به حالت مانا می رسد.</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1196B795-7D3F-4B96-8334-0FC6EF5C2612}"/>
              </a:ext>
            </a:extLst>
          </p:cNvPr>
          <p:cNvSpPr txBox="1"/>
          <p:nvPr/>
        </p:nvSpPr>
        <p:spPr>
          <a:xfrm>
            <a:off x="1143000" y="4884011"/>
            <a:ext cx="7696200"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سری فوریه برای شکل‌موج سینوسی یکسوشده نیم‌موج برای ولتاژ دو سر بار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552AC902-1B95-4CB8-BAF5-C71E2C15B3BC}"/>
                  </a:ext>
                </a:extLst>
              </p:cNvPr>
              <p:cNvGraphicFramePr>
                <a:graphicFrameLocks noGrp="1"/>
              </p:cNvGraphicFramePr>
              <p:nvPr>
                <p:extLst>
                  <p:ext uri="{D42A27DB-BD31-4B8C-83A1-F6EECF244321}">
                    <p14:modId xmlns:p14="http://schemas.microsoft.com/office/powerpoint/2010/main" val="2556678288"/>
                  </p:ext>
                </p:extLst>
              </p:nvPr>
            </p:nvGraphicFramePr>
            <p:xfrm>
              <a:off x="1371600" y="5307210"/>
              <a:ext cx="7007225" cy="768985"/>
            </p:xfrm>
            <a:graphic>
              <a:graphicData uri="http://schemas.openxmlformats.org/drawingml/2006/table">
                <a:tbl>
                  <a:tblPr firstRow="1" firstCol="1" bandRow="1">
                    <a:tableStyleId>{5C22544A-7EE6-4342-B048-85BDC9FD1C3A}</a:tableStyleId>
                  </a:tblPr>
                  <a:tblGrid>
                    <a:gridCol w="6201581">
                      <a:extLst>
                        <a:ext uri="{9D8B030D-6E8A-4147-A177-3AD203B41FA5}">
                          <a16:colId xmlns:a16="http://schemas.microsoft.com/office/drawing/2014/main" val="2820135565"/>
                        </a:ext>
                      </a:extLst>
                    </a:gridCol>
                    <a:gridCol w="805644">
                      <a:extLst>
                        <a:ext uri="{9D8B030D-6E8A-4147-A177-3AD203B41FA5}">
                          <a16:colId xmlns:a16="http://schemas.microsoft.com/office/drawing/2014/main" val="3114856603"/>
                        </a:ext>
                      </a:extLst>
                    </a:gridCol>
                  </a:tblGrid>
                  <a:tr h="63055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rgbClr val="FF0000"/>
                                    </a:solidFill>
                                    <a:effectLst/>
                                    <a:latin typeface="Cambria Math" panose="02040503050406030204" pitchFamily="18" charset="0"/>
                                  </a:rPr>
                                  <m:t>𝑣</m:t>
                                </m:r>
                                <m:d>
                                  <m:dPr>
                                    <m:ctrlPr>
                                      <a:rPr lang="en-US" sz="1800" i="1">
                                        <a:solidFill>
                                          <a:srgbClr val="FF0000"/>
                                        </a:solidFill>
                                        <a:effectLst/>
                                        <a:latin typeface="Cambria Math" panose="02040503050406030204" pitchFamily="18" charset="0"/>
                                      </a:rPr>
                                    </m:ctrlPr>
                                  </m:dPr>
                                  <m:e>
                                    <m:r>
                                      <a:rPr lang="en-US" sz="1800">
                                        <a:solidFill>
                                          <a:srgbClr val="FF0000"/>
                                        </a:solidFill>
                                        <a:effectLst/>
                                        <a:latin typeface="Cambria Math" panose="02040503050406030204" pitchFamily="18" charset="0"/>
                                      </a:rPr>
                                      <m:t>𝑡</m:t>
                                    </m:r>
                                  </m:e>
                                </m:d>
                                <m:r>
                                  <a:rPr lang="en-US" sz="1800">
                                    <a:solidFill>
                                      <a:srgbClr val="FF0000"/>
                                    </a:solidFill>
                                    <a:effectLst/>
                                    <a:latin typeface="Cambria Math" panose="02040503050406030204" pitchFamily="18" charset="0"/>
                                  </a:rPr>
                                  <m:t>=</m:t>
                                </m:r>
                                <m:f>
                                  <m:fPr>
                                    <m:ctrlPr>
                                      <a:rPr lang="en-US" sz="1800" i="1">
                                        <a:solidFill>
                                          <a:srgbClr val="FF0000"/>
                                        </a:solidFill>
                                        <a:effectLst/>
                                        <a:latin typeface="Cambria Math" panose="02040503050406030204" pitchFamily="18" charset="0"/>
                                      </a:rPr>
                                    </m:ctrlPr>
                                  </m:fPr>
                                  <m:num>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num>
                                  <m:den>
                                    <m:r>
                                      <m:rPr>
                                        <m:sty m:val="p"/>
                                      </m:rPr>
                                      <a:rPr lang="en-US" sz="1800">
                                        <a:solidFill>
                                          <a:srgbClr val="FF0000"/>
                                        </a:solidFill>
                                        <a:effectLst/>
                                        <a:latin typeface="Cambria Math" panose="02040503050406030204" pitchFamily="18" charset="0"/>
                                      </a:rPr>
                                      <m:t>π</m:t>
                                    </m:r>
                                  </m:den>
                                </m:f>
                                <m:r>
                                  <a:rPr lang="en-US" sz="1800">
                                    <a:solidFill>
                                      <a:srgbClr val="FF0000"/>
                                    </a:solidFill>
                                    <a:effectLst/>
                                    <a:latin typeface="Cambria Math" panose="02040503050406030204" pitchFamily="18" charset="0"/>
                                  </a:rPr>
                                  <m:t>+</m:t>
                                </m:r>
                                <m:f>
                                  <m:fPr>
                                    <m:ctrlPr>
                                      <a:rPr lang="en-US" sz="1800" i="1">
                                        <a:solidFill>
                                          <a:srgbClr val="FF0000"/>
                                        </a:solidFill>
                                        <a:effectLst/>
                                        <a:latin typeface="Cambria Math" panose="02040503050406030204" pitchFamily="18" charset="0"/>
                                      </a:rPr>
                                    </m:ctrlPr>
                                  </m:fPr>
                                  <m:num>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num>
                                  <m:den>
                                    <m:r>
                                      <a:rPr lang="en-US" sz="1800">
                                        <a:solidFill>
                                          <a:srgbClr val="FF0000"/>
                                        </a:solidFill>
                                        <a:effectLst/>
                                        <a:latin typeface="Cambria Math" panose="02040503050406030204" pitchFamily="18" charset="0"/>
                                      </a:rPr>
                                      <m:t>2</m:t>
                                    </m:r>
                                  </m:den>
                                </m:f>
                                <m:r>
                                  <m:rPr>
                                    <m:sty m:val="p"/>
                                  </m:rPr>
                                  <a:rPr lang="en-US" sz="1800">
                                    <a:solidFill>
                                      <a:srgbClr val="FF0000"/>
                                    </a:solidFill>
                                    <a:effectLst/>
                                    <a:latin typeface="Cambria Math" panose="02040503050406030204" pitchFamily="18" charset="0"/>
                                  </a:rPr>
                                  <m:t>sin</m:t>
                                </m:r>
                                <m:d>
                                  <m:dPr>
                                    <m:ctrlPr>
                                      <a:rPr lang="en-US" sz="1800" i="1">
                                        <a:solidFill>
                                          <a:srgbClr val="FF0000"/>
                                        </a:solidFill>
                                        <a:effectLst/>
                                        <a:latin typeface="Cambria Math" panose="02040503050406030204" pitchFamily="18" charset="0"/>
                                      </a:rPr>
                                    </m:ctrlPr>
                                  </m:dPr>
                                  <m:e>
                                    <m:sSub>
                                      <m:sSubPr>
                                        <m:ctrlPr>
                                          <a:rPr lang="en-US" sz="1800" i="1">
                                            <a:solidFill>
                                              <a:srgbClr val="FF0000"/>
                                            </a:solidFill>
                                            <a:effectLst/>
                                            <a:latin typeface="Cambria Math" panose="02040503050406030204" pitchFamily="18" charset="0"/>
                                          </a:rPr>
                                        </m:ctrlPr>
                                      </m:sSubPr>
                                      <m:e>
                                        <m:r>
                                          <m:rPr>
                                            <m:sty m:val="p"/>
                                          </m:rPr>
                                          <a:rPr lang="en-US" sz="1800">
                                            <a:solidFill>
                                              <a:srgbClr val="FF0000"/>
                                            </a:solidFill>
                                            <a:effectLst/>
                                            <a:latin typeface="Cambria Math" panose="02040503050406030204" pitchFamily="18" charset="0"/>
                                          </a:rPr>
                                          <m:t>ω</m:t>
                                        </m:r>
                                      </m:e>
                                      <m:sub>
                                        <m:r>
                                          <a:rPr lang="en-US" sz="1800">
                                            <a:solidFill>
                                              <a:srgbClr val="FF0000"/>
                                            </a:solidFill>
                                            <a:effectLst/>
                                            <a:latin typeface="Cambria Math" panose="02040503050406030204" pitchFamily="18" charset="0"/>
                                          </a:rPr>
                                          <m:t>0</m:t>
                                        </m:r>
                                      </m:sub>
                                    </m:sSub>
                                    <m:r>
                                      <a:rPr lang="en-US" sz="1800">
                                        <a:solidFill>
                                          <a:srgbClr val="FF0000"/>
                                        </a:solidFill>
                                        <a:effectLst/>
                                        <a:latin typeface="Cambria Math" panose="02040503050406030204" pitchFamily="18" charset="0"/>
                                      </a:rPr>
                                      <m:t>𝑡</m:t>
                                    </m:r>
                                  </m:e>
                                </m:d>
                                <m:r>
                                  <a:rPr lang="en-US" sz="1800">
                                    <a:solidFill>
                                      <a:srgbClr val="FF0000"/>
                                    </a:solidFill>
                                    <a:effectLst/>
                                    <a:latin typeface="Cambria Math" panose="02040503050406030204" pitchFamily="18" charset="0"/>
                                  </a:rPr>
                                  <m:t>−</m:t>
                                </m:r>
                                <m:nary>
                                  <m:naryPr>
                                    <m:chr m:val="∑"/>
                                    <m:limLoc m:val="undOvr"/>
                                    <m:ctrlPr>
                                      <a:rPr lang="en-US" sz="1800" i="1">
                                        <a:solidFill>
                                          <a:srgbClr val="FF0000"/>
                                        </a:solidFill>
                                        <a:effectLst/>
                                        <a:latin typeface="Cambria Math" panose="02040503050406030204" pitchFamily="18" charset="0"/>
                                      </a:rPr>
                                    </m:ctrlPr>
                                  </m:naryPr>
                                  <m:sub>
                                    <m:r>
                                      <a:rPr lang="en-US" sz="1800">
                                        <a:solidFill>
                                          <a:srgbClr val="FF0000"/>
                                        </a:solidFill>
                                        <a:effectLst/>
                                        <a:latin typeface="Cambria Math" panose="02040503050406030204" pitchFamily="18" charset="0"/>
                                      </a:rPr>
                                      <m:t>𝑛</m:t>
                                    </m:r>
                                    <m:r>
                                      <a:rPr lang="en-US" sz="1800">
                                        <a:solidFill>
                                          <a:srgbClr val="FF0000"/>
                                        </a:solidFill>
                                        <a:effectLst/>
                                        <a:latin typeface="Cambria Math" panose="02040503050406030204" pitchFamily="18" charset="0"/>
                                      </a:rPr>
                                      <m:t>=</m:t>
                                    </m:r>
                                    <m:r>
                                      <a:rPr lang="en-US" sz="1800">
                                        <a:solidFill>
                                          <a:srgbClr val="FF0000"/>
                                        </a:solidFill>
                                        <a:effectLst/>
                                        <a:latin typeface="Cambria Math" panose="02040503050406030204" pitchFamily="18" charset="0"/>
                                      </a:rPr>
                                      <m:t>2</m:t>
                                    </m:r>
                                    <m:r>
                                      <a:rPr lang="en-US" sz="1800">
                                        <a:solidFill>
                                          <a:srgbClr val="FF0000"/>
                                        </a:solidFill>
                                        <a:effectLst/>
                                        <a:latin typeface="Cambria Math" panose="02040503050406030204" pitchFamily="18" charset="0"/>
                                      </a:rPr>
                                      <m:t>,</m:t>
                                    </m:r>
                                    <m:r>
                                      <a:rPr lang="en-US" sz="1800">
                                        <a:solidFill>
                                          <a:srgbClr val="FF0000"/>
                                        </a:solidFill>
                                        <a:effectLst/>
                                        <a:latin typeface="Cambria Math" panose="02040503050406030204" pitchFamily="18" charset="0"/>
                                      </a:rPr>
                                      <m:t>4</m:t>
                                    </m:r>
                                    <m:r>
                                      <a:rPr lang="en-US" sz="1800">
                                        <a:solidFill>
                                          <a:srgbClr val="FF0000"/>
                                        </a:solidFill>
                                        <a:effectLst/>
                                        <a:latin typeface="Cambria Math" panose="02040503050406030204" pitchFamily="18" charset="0"/>
                                      </a:rPr>
                                      <m:t>,</m:t>
                                    </m:r>
                                    <m:r>
                                      <a:rPr lang="en-US" sz="1800">
                                        <a:solidFill>
                                          <a:srgbClr val="FF0000"/>
                                        </a:solidFill>
                                        <a:effectLst/>
                                        <a:latin typeface="Cambria Math" panose="02040503050406030204" pitchFamily="18" charset="0"/>
                                      </a:rPr>
                                      <m:t>6</m:t>
                                    </m:r>
                                    <m:r>
                                      <a:rPr lang="en-US" sz="1800">
                                        <a:solidFill>
                                          <a:srgbClr val="FF0000"/>
                                        </a:solidFill>
                                        <a:effectLst/>
                                        <a:latin typeface="Cambria Math" panose="02040503050406030204" pitchFamily="18" charset="0"/>
                                      </a:rPr>
                                      <m:t>,…</m:t>
                                    </m:r>
                                  </m:sub>
                                  <m:sup>
                                    <m:r>
                                      <a:rPr lang="en-US" sz="1800">
                                        <a:solidFill>
                                          <a:srgbClr val="FF0000"/>
                                        </a:solidFill>
                                        <a:effectLst/>
                                        <a:latin typeface="Cambria Math" panose="02040503050406030204" pitchFamily="18" charset="0"/>
                                      </a:rPr>
                                      <m:t>∞</m:t>
                                    </m:r>
                                  </m:sup>
                                  <m:e>
                                    <m:f>
                                      <m:fPr>
                                        <m:ctrlPr>
                                          <a:rPr lang="en-US" sz="1800" i="1">
                                            <a:solidFill>
                                              <a:srgbClr val="FF0000"/>
                                            </a:solidFill>
                                            <a:effectLst/>
                                            <a:latin typeface="Cambria Math" panose="02040503050406030204" pitchFamily="18" charset="0"/>
                                          </a:rPr>
                                        </m:ctrlPr>
                                      </m:fPr>
                                      <m:num>
                                        <m:r>
                                          <a:rPr lang="en-US" sz="1800">
                                            <a:solidFill>
                                              <a:srgbClr val="FF0000"/>
                                            </a:solidFill>
                                            <a:effectLst/>
                                            <a:latin typeface="Cambria Math" panose="02040503050406030204" pitchFamily="18" charset="0"/>
                                          </a:rPr>
                                          <m:t>2</m:t>
                                        </m:r>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num>
                                      <m:den>
                                        <m:d>
                                          <m:dPr>
                                            <m:ctrlPr>
                                              <a:rPr lang="en-US" sz="1800" i="1">
                                                <a:solidFill>
                                                  <a:srgbClr val="FF0000"/>
                                                </a:solidFill>
                                                <a:effectLst/>
                                                <a:latin typeface="Cambria Math" panose="02040503050406030204" pitchFamily="18" charset="0"/>
                                              </a:rPr>
                                            </m:ctrlPr>
                                          </m:dPr>
                                          <m:e>
                                            <m:sSup>
                                              <m:sSupPr>
                                                <m:ctrlPr>
                                                  <a:rPr lang="en-US" sz="1800" i="1">
                                                    <a:solidFill>
                                                      <a:srgbClr val="FF0000"/>
                                                    </a:solidFill>
                                                    <a:effectLst/>
                                                    <a:latin typeface="Cambria Math" panose="02040503050406030204" pitchFamily="18" charset="0"/>
                                                  </a:rPr>
                                                </m:ctrlPr>
                                              </m:sSupPr>
                                              <m:e>
                                                <m:r>
                                                  <a:rPr lang="en-US" sz="1800">
                                                    <a:solidFill>
                                                      <a:srgbClr val="FF0000"/>
                                                    </a:solidFill>
                                                    <a:effectLst/>
                                                    <a:latin typeface="Cambria Math" panose="02040503050406030204" pitchFamily="18" charset="0"/>
                                                  </a:rPr>
                                                  <m:t>𝑛</m:t>
                                                </m:r>
                                              </m:e>
                                              <m:sup>
                                                <m:r>
                                                  <a:rPr lang="en-US" sz="1800">
                                                    <a:solidFill>
                                                      <a:srgbClr val="FF0000"/>
                                                    </a:solidFill>
                                                    <a:effectLst/>
                                                    <a:latin typeface="Cambria Math" panose="02040503050406030204" pitchFamily="18" charset="0"/>
                                                  </a:rPr>
                                                  <m:t>2</m:t>
                                                </m:r>
                                              </m:sup>
                                            </m:sSup>
                                            <m:r>
                                              <a:rPr lang="en-US" sz="1800">
                                                <a:solidFill>
                                                  <a:srgbClr val="FF0000"/>
                                                </a:solidFill>
                                                <a:effectLst/>
                                                <a:latin typeface="Cambria Math" panose="02040503050406030204" pitchFamily="18" charset="0"/>
                                              </a:rPr>
                                              <m:t>−</m:t>
                                            </m:r>
                                            <m:r>
                                              <a:rPr lang="en-US" sz="1800">
                                                <a:solidFill>
                                                  <a:srgbClr val="FF0000"/>
                                                </a:solidFill>
                                                <a:effectLst/>
                                                <a:latin typeface="Cambria Math" panose="02040503050406030204" pitchFamily="18" charset="0"/>
                                              </a:rPr>
                                              <m:t>1</m:t>
                                            </m:r>
                                          </m:e>
                                        </m:d>
                                        <m:r>
                                          <m:rPr>
                                            <m:sty m:val="p"/>
                                          </m:rPr>
                                          <a:rPr lang="en-US" sz="1800">
                                            <a:solidFill>
                                              <a:srgbClr val="FF0000"/>
                                            </a:solidFill>
                                            <a:effectLst/>
                                            <a:latin typeface="Cambria Math" panose="02040503050406030204" pitchFamily="18" charset="0"/>
                                          </a:rPr>
                                          <m:t>π</m:t>
                                        </m:r>
                                      </m:den>
                                    </m:f>
                                    <m:r>
                                      <m:rPr>
                                        <m:sty m:val="p"/>
                                      </m:rPr>
                                      <a:rPr lang="en-US" sz="1800">
                                        <a:solidFill>
                                          <a:srgbClr val="FF0000"/>
                                        </a:solidFill>
                                        <a:effectLst/>
                                        <a:latin typeface="Cambria Math" panose="02040503050406030204" pitchFamily="18" charset="0"/>
                                      </a:rPr>
                                      <m:t>cos</m:t>
                                    </m:r>
                                    <m:d>
                                      <m:dPr>
                                        <m:ctrlPr>
                                          <a:rPr lang="en-US" sz="1800" i="1">
                                            <a:solidFill>
                                              <a:srgbClr val="FF0000"/>
                                            </a:solidFill>
                                            <a:effectLst/>
                                            <a:latin typeface="Cambria Math" panose="02040503050406030204" pitchFamily="18" charset="0"/>
                                          </a:rPr>
                                        </m:ctrlPr>
                                      </m:dPr>
                                      <m:e>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𝑛</m:t>
                                            </m:r>
                                            <m:r>
                                              <m:rPr>
                                                <m:sty m:val="p"/>
                                              </m:rPr>
                                              <a:rPr lang="en-US" sz="1800">
                                                <a:solidFill>
                                                  <a:srgbClr val="FF0000"/>
                                                </a:solidFill>
                                                <a:effectLst/>
                                                <a:latin typeface="Cambria Math" panose="02040503050406030204" pitchFamily="18" charset="0"/>
                                              </a:rPr>
                                              <m:t>ω</m:t>
                                            </m:r>
                                          </m:e>
                                          <m:sub>
                                            <m:r>
                                              <a:rPr lang="en-US" sz="1800">
                                                <a:solidFill>
                                                  <a:srgbClr val="FF0000"/>
                                                </a:solidFill>
                                                <a:effectLst/>
                                                <a:latin typeface="Cambria Math" panose="02040503050406030204" pitchFamily="18" charset="0"/>
                                              </a:rPr>
                                              <m:t>0</m:t>
                                            </m:r>
                                          </m:sub>
                                        </m:sSub>
                                        <m:r>
                                          <a:rPr lang="en-US" sz="1800">
                                            <a:solidFill>
                                              <a:srgbClr val="FF0000"/>
                                            </a:solidFill>
                                            <a:effectLst/>
                                            <a:latin typeface="Cambria Math" panose="02040503050406030204" pitchFamily="18" charset="0"/>
                                          </a:rPr>
                                          <m:t>𝑡</m:t>
                                        </m:r>
                                      </m:e>
                                    </m:d>
                                  </m:e>
                                </m:nary>
                              </m:oMath>
                            </m:oMathPara>
                          </a14:m>
                          <a:endParaRPr lang="en-US" sz="18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58848942"/>
                      </a:ext>
                    </a:extLst>
                  </a:tr>
                </a:tbl>
              </a:graphicData>
            </a:graphic>
          </p:graphicFrame>
        </mc:Choice>
        <mc:Fallback xmlns="">
          <p:graphicFrame>
            <p:nvGraphicFramePr>
              <p:cNvPr id="12" name="Table 11">
                <a:extLst>
                  <a:ext uri="{FF2B5EF4-FFF2-40B4-BE49-F238E27FC236}">
                    <a16:creationId xmlns:a16="http://schemas.microsoft.com/office/drawing/2014/main" id="{552AC902-1B95-4CB8-BAF5-C71E2C15B3BC}"/>
                  </a:ext>
                </a:extLst>
              </p:cNvPr>
              <p:cNvGraphicFramePr>
                <a:graphicFrameLocks noGrp="1"/>
              </p:cNvGraphicFramePr>
              <p:nvPr>
                <p:extLst>
                  <p:ext uri="{D42A27DB-BD31-4B8C-83A1-F6EECF244321}">
                    <p14:modId xmlns:p14="http://schemas.microsoft.com/office/powerpoint/2010/main" val="2556678288"/>
                  </p:ext>
                </p:extLst>
              </p:nvPr>
            </p:nvGraphicFramePr>
            <p:xfrm>
              <a:off x="1371600" y="5307210"/>
              <a:ext cx="7007225" cy="768985"/>
            </p:xfrm>
            <a:graphic>
              <a:graphicData uri="http://schemas.openxmlformats.org/drawingml/2006/table">
                <a:tbl>
                  <a:tblPr firstRow="1" firstCol="1" bandRow="1">
                    <a:tableStyleId>{5C22544A-7EE6-4342-B048-85BDC9FD1C3A}</a:tableStyleId>
                  </a:tblPr>
                  <a:tblGrid>
                    <a:gridCol w="6201581">
                      <a:extLst>
                        <a:ext uri="{9D8B030D-6E8A-4147-A177-3AD203B41FA5}">
                          <a16:colId xmlns:a16="http://schemas.microsoft.com/office/drawing/2014/main" val="2820135565"/>
                        </a:ext>
                      </a:extLst>
                    </a:gridCol>
                    <a:gridCol w="805644">
                      <a:extLst>
                        <a:ext uri="{9D8B030D-6E8A-4147-A177-3AD203B41FA5}">
                          <a16:colId xmlns:a16="http://schemas.microsoft.com/office/drawing/2014/main" val="3114856603"/>
                        </a:ext>
                      </a:extLst>
                    </a:gridCol>
                  </a:tblGrid>
                  <a:tr h="768985">
                    <a:tc>
                      <a:txBody>
                        <a:bodyPr/>
                        <a:lstStyle/>
                        <a:p>
                          <a:endParaRPr lang="en-US"/>
                        </a:p>
                      </a:txBody>
                      <a:tcPr marL="68580" marR="68580" marT="0" marB="0" anchor="ctr">
                        <a:blipFill>
                          <a:blip r:embed="rId3"/>
                          <a:stretch>
                            <a:fillRect l="-196" t="-787" r="-13360" b="-3150"/>
                          </a:stretch>
                        </a:blip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58848942"/>
                      </a:ext>
                    </a:extLst>
                  </a:tr>
                </a:tbl>
              </a:graphicData>
            </a:graphic>
          </p:graphicFrame>
        </mc:Fallback>
      </mc:AlternateContent>
      <p:sp>
        <p:nvSpPr>
          <p:cNvPr id="14" name="TextBox 13">
            <a:extLst>
              <a:ext uri="{FF2B5EF4-FFF2-40B4-BE49-F238E27FC236}">
                <a16:creationId xmlns:a16="http://schemas.microsoft.com/office/drawing/2014/main" id="{0BC151B5-48BE-4EBC-9EE7-3FD4FD65F46B}"/>
              </a:ext>
            </a:extLst>
          </p:cNvPr>
          <p:cNvSpPr txBox="1"/>
          <p:nvPr/>
        </p:nvSpPr>
        <p:spPr>
          <a:xfrm>
            <a:off x="533400" y="6169580"/>
            <a:ext cx="8229600" cy="369332"/>
          </a:xfrm>
          <a:prstGeom prst="rect">
            <a:avLst/>
          </a:prstGeom>
          <a:noFill/>
        </p:spPr>
        <p:txBody>
          <a:bodyPr wrap="square">
            <a:spAutoFit/>
          </a:bodyPr>
          <a:lstStyle/>
          <a:p>
            <a:pPr marL="285750" indent="-285750" algn="r" rtl="1">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بار نیز می‌تواند به‌صورت سری فوریه و با استفاده از جمع آثار هر فرکانس به‌صورت جداگانه به‌دست آید. </a:t>
            </a:r>
            <a:endParaRPr lang="en-US" dirty="0">
              <a:cs typeface="B Nazanin" panose="00000400000000000000" pitchFamily="2" charset="-78"/>
            </a:endParaRPr>
          </a:p>
        </p:txBody>
      </p:sp>
      <p:sp>
        <p:nvSpPr>
          <p:cNvPr id="2" name="Slide Number Placeholder 1">
            <a:extLst>
              <a:ext uri="{FF2B5EF4-FFF2-40B4-BE49-F238E27FC236}">
                <a16:creationId xmlns:a16="http://schemas.microsoft.com/office/drawing/2014/main" id="{54F69718-0025-4E75-B779-005A8CDC1A02}"/>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8697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4" name="Picture 3">
            <a:extLst>
              <a:ext uri="{FF2B5EF4-FFF2-40B4-BE49-F238E27FC236}">
                <a16:creationId xmlns:a16="http://schemas.microsoft.com/office/drawing/2014/main" id="{C4F91B20-DD76-439B-83A8-6EFF2040CA7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81200" y="381000"/>
            <a:ext cx="4950619" cy="5486400"/>
          </a:xfrm>
          <a:prstGeom prst="rect">
            <a:avLst/>
          </a:prstGeom>
        </p:spPr>
      </p:pic>
      <p:sp>
        <p:nvSpPr>
          <p:cNvPr id="5" name="TextBox 4">
            <a:extLst>
              <a:ext uri="{FF2B5EF4-FFF2-40B4-BE49-F238E27FC236}">
                <a16:creationId xmlns:a16="http://schemas.microsoft.com/office/drawing/2014/main" id="{660BE56D-B186-4536-ABE6-1ED91CDFF02B}"/>
              </a:ext>
            </a:extLst>
          </p:cNvPr>
          <p:cNvSpPr txBox="1"/>
          <p:nvPr/>
        </p:nvSpPr>
        <p:spPr>
          <a:xfrm>
            <a:off x="1767397" y="5763304"/>
            <a:ext cx="5378226" cy="338554"/>
          </a:xfrm>
          <a:prstGeom prst="rect">
            <a:avLst/>
          </a:prstGeom>
          <a:noFill/>
        </p:spPr>
        <p:txBody>
          <a:bodyPr wrap="square">
            <a:spAutoFit/>
          </a:bodyPr>
          <a:lstStyle/>
          <a:p>
            <a:pPr marL="0" marR="0" algn="ctr" rtl="1">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 </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3-7- </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شکل‌موج‌های ولتاژ و جریان بار در حالت مانا با دیود هرزگرد.</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3718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EEBDCE-A324-4457-8F09-E735E3A7E764}"/>
              </a:ext>
            </a:extLst>
          </p:cNvPr>
          <p:cNvSpPr txBox="1"/>
          <p:nvPr/>
        </p:nvSpPr>
        <p:spPr>
          <a:xfrm>
            <a:off x="4343400" y="228600"/>
            <a:ext cx="4572000" cy="400110"/>
          </a:xfrm>
          <a:prstGeom prst="rect">
            <a:avLst/>
          </a:prstGeom>
          <a:solidFill>
            <a:schemeClr val="bg1"/>
          </a:solidFill>
        </p:spPr>
        <p:txBody>
          <a:bodyPr wrap="square">
            <a:spAutoFit/>
          </a:bodyPr>
          <a:lstStyle/>
          <a:p>
            <a:pPr marL="342900" marR="0" indent="-342900" algn="just" rtl="1">
              <a:spcBef>
                <a:spcPts val="0"/>
              </a:spcBef>
              <a:spcAft>
                <a:spcPts val="0"/>
              </a:spcAft>
              <a:buFont typeface="Wingdings" panose="05000000000000000000" pitchFamily="2" charset="2"/>
              <a:buChar char="q"/>
            </a:pPr>
            <a:r>
              <a:rPr lang="fa-IR"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20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3-3- </a:t>
            </a:r>
            <a:r>
              <a:rPr lang="fa-IR"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یکسوساز نیم‌موج با دیود هرزگرد</a:t>
            </a:r>
            <a:endParaRPr lang="fa-IR" sz="2000" b="1" i="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0FEA9E30-EF2A-431E-B670-6CE96DB63536}"/>
              </a:ext>
            </a:extLst>
          </p:cNvPr>
          <p:cNvSpPr txBox="1"/>
          <p:nvPr/>
        </p:nvSpPr>
        <p:spPr>
          <a:xfrm>
            <a:off x="381000" y="685800"/>
            <a:ext cx="8458200" cy="646331"/>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برای مدار یکسوساز نیم موج با دیود هرزگرد، ولتاژ و جریان متوسط بار و همچنین توان جذب‌شده توسط مقاومت را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هنگامی‌که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Ω</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mH</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25</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L</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و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V</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100</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V</a:t>
            </a:r>
            <a:r>
              <a:rPr lang="en-US" sz="1800" baseline="-25000" dirty="0" err="1">
                <a:effectLst/>
                <a:latin typeface="Times New Roman" panose="02020603050405020304" pitchFamily="18" charset="0"/>
                <a:ea typeface="Times New Roman" panose="02020603050405020304" pitchFamily="18" charset="0"/>
                <a:cs typeface="B Nazanin" panose="00000400000000000000" pitchFamily="2" charset="-78"/>
              </a:rPr>
              <a:t>m</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و فرکانس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Hz</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60 است، تعیین نمایید.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TextBox 7">
            <a:extLst>
              <a:ext uri="{FF2B5EF4-FFF2-40B4-BE49-F238E27FC236}">
                <a16:creationId xmlns:a16="http://schemas.microsoft.com/office/drawing/2014/main" id="{E3B8C96A-1BF1-4939-986B-7B010D629CBB}"/>
              </a:ext>
            </a:extLst>
          </p:cNvPr>
          <p:cNvSpPr txBox="1"/>
          <p:nvPr/>
        </p:nvSpPr>
        <p:spPr>
          <a:xfrm>
            <a:off x="381000" y="1894621"/>
            <a:ext cx="85344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مقدار متوسط ولتاژ بار با جمله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در سری فوریه ولتاژ یکسوشده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نیم‌موج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دو سر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بار</a:t>
            </a:r>
            <a:r>
              <a:rPr lang="fa-IR"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به دست می آید: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6BD51E-EC9C-4A6B-A551-AC4FAE32DABC}"/>
                  </a:ext>
                </a:extLst>
              </p:cNvPr>
              <p:cNvSpPr txBox="1"/>
              <p:nvPr/>
            </p:nvSpPr>
            <p:spPr>
              <a:xfrm>
                <a:off x="2324100" y="2284939"/>
                <a:ext cx="4572000" cy="612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𝑜</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r>
                            <m:rPr>
                              <m:sty m:val="p"/>
                            </m:rPr>
                            <a:rPr lang="en-US" i="0">
                              <a:solidFill>
                                <a:schemeClr val="tx1"/>
                              </a:solidFill>
                              <a:latin typeface="Cambria Math" panose="02040503050406030204" pitchFamily="18" charset="0"/>
                            </a:rPr>
                            <m:t>π</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100</m:t>
                          </m:r>
                        </m:num>
                        <m:den>
                          <m:r>
                            <m:rPr>
                              <m:sty m:val="p"/>
                            </m:rPr>
                            <a:rPr lang="en-US" i="0">
                              <a:solidFill>
                                <a:schemeClr val="tx1"/>
                              </a:solidFill>
                              <a:latin typeface="Cambria Math" panose="02040503050406030204" pitchFamily="18" charset="0"/>
                            </a:rPr>
                            <m:t>π</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31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cs typeface="B Nazanin" panose="00000400000000000000" pitchFamily="2" charset="-78"/>
                </a:endParaRPr>
              </a:p>
            </p:txBody>
          </p:sp>
        </mc:Choice>
        <mc:Fallback xmlns="">
          <p:sp>
            <p:nvSpPr>
              <p:cNvPr id="10" name="TextBox 9">
                <a:extLst>
                  <a:ext uri="{FF2B5EF4-FFF2-40B4-BE49-F238E27FC236}">
                    <a16:creationId xmlns:a16="http://schemas.microsoft.com/office/drawing/2014/main" id="{F46BD51E-EC9C-4A6B-A551-AC4FAE32DABC}"/>
                  </a:ext>
                </a:extLst>
              </p:cNvPr>
              <p:cNvSpPr txBox="1">
                <a:spLocks noRot="1" noChangeAspect="1" noMove="1" noResize="1" noEditPoints="1" noAdjustHandles="1" noChangeArrowheads="1" noChangeShapeType="1" noTextEdit="1"/>
              </p:cNvSpPr>
              <p:nvPr/>
            </p:nvSpPr>
            <p:spPr>
              <a:xfrm>
                <a:off x="2324100" y="2284939"/>
                <a:ext cx="4572000" cy="612796"/>
              </a:xfrm>
              <a:prstGeom prst="rect">
                <a:avLst/>
              </a:prstGeom>
              <a:blipFill>
                <a:blip r:embed="rId2"/>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DE9EAFF-67C4-4B40-A76B-C37B4D6637CA}"/>
              </a:ext>
            </a:extLst>
          </p:cNvPr>
          <p:cNvSpPr txBox="1"/>
          <p:nvPr/>
        </p:nvSpPr>
        <p:spPr>
          <a:xfrm>
            <a:off x="4343400" y="2914885"/>
            <a:ext cx="45720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متوسط بار نیز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078028-E2AD-417B-A4A9-DC892DA539B1}"/>
                  </a:ext>
                </a:extLst>
              </p:cNvPr>
              <p:cNvSpPr txBox="1"/>
              <p:nvPr/>
            </p:nvSpPr>
            <p:spPr>
              <a:xfrm>
                <a:off x="2209800" y="3089163"/>
                <a:ext cx="45720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𝑜</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m:t>
                              </m:r>
                            </m:sub>
                          </m:sSub>
                        </m:num>
                        <m:den>
                          <m:r>
                            <a:rPr lang="en-US" i="1">
                              <a:solidFill>
                                <a:schemeClr val="tx1"/>
                              </a:solidFill>
                              <a:latin typeface="Cambria Math" panose="02040503050406030204" pitchFamily="18" charset="0"/>
                            </a:rPr>
                            <m:t>𝑅</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31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m:t>
                          </m:r>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15</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9</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A</m:t>
                      </m:r>
                    </m:oMath>
                  </m:oMathPara>
                </a14:m>
                <a:endParaRPr lang="en-US" dirty="0">
                  <a:solidFill>
                    <a:schemeClr val="tx1"/>
                  </a:solidFill>
                  <a:cs typeface="B Nazanin" panose="00000400000000000000" pitchFamily="2" charset="-78"/>
                </a:endParaRPr>
              </a:p>
            </p:txBody>
          </p:sp>
        </mc:Choice>
        <mc:Fallback xmlns="">
          <p:sp>
            <p:nvSpPr>
              <p:cNvPr id="14" name="TextBox 13">
                <a:extLst>
                  <a:ext uri="{FF2B5EF4-FFF2-40B4-BE49-F238E27FC236}">
                    <a16:creationId xmlns:a16="http://schemas.microsoft.com/office/drawing/2014/main" id="{F7078028-E2AD-417B-A4A9-DC892DA539B1}"/>
                  </a:ext>
                </a:extLst>
              </p:cNvPr>
              <p:cNvSpPr txBox="1">
                <a:spLocks noRot="1" noChangeAspect="1" noMove="1" noResize="1" noEditPoints="1" noAdjustHandles="1" noChangeArrowheads="1" noChangeShapeType="1" noTextEdit="1"/>
              </p:cNvSpPr>
              <p:nvPr/>
            </p:nvSpPr>
            <p:spPr>
              <a:xfrm>
                <a:off x="2209800" y="3089163"/>
                <a:ext cx="4572000"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E015244-5A66-4DAF-ADCE-31A437BA2E30}"/>
                  </a:ext>
                </a:extLst>
              </p:cNvPr>
              <p:cNvSpPr txBox="1"/>
              <p:nvPr/>
            </p:nvSpPr>
            <p:spPr>
              <a:xfrm>
                <a:off x="381000" y="3721618"/>
                <a:ext cx="8534400" cy="646331"/>
              </a:xfrm>
              <a:prstGeom prst="rect">
                <a:avLst/>
              </a:prstGeom>
              <a:noFill/>
            </p:spPr>
            <p:txBody>
              <a:bodyPr wrap="square">
                <a:spAutoFit/>
              </a:bodyPr>
              <a:lstStyle/>
              <a:p>
                <a:pPr marL="0" marR="0" algn="just" rtl="1">
                  <a:spcBef>
                    <a:spcPts val="0"/>
                  </a:spcBef>
                  <a:spcAft>
                    <a:spcPts val="0"/>
                  </a:spcAft>
                </a:pPr>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توان بار از روی </a:t>
                </a:r>
                <a14:m>
                  <m:oMath xmlns:m="http://schemas.openxmlformats.org/officeDocument/2006/math">
                    <m:sSubSup>
                      <m:sSub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Sup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𝐼</m:t>
                        </m:r>
                      </m:e>
                      <m:sub>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rms</m:t>
                        </m:r>
                      </m:sub>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sup>
                    </m:sSub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𝑅</m:t>
                    </m:r>
                  </m:oMath>
                </a14:m>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به‌دست می‌آید و جریان مؤثر از مؤلفه‌های سری فوریه جریان حاصل می‌شود. دامنه مؤلفه های جریان </a:t>
                </a:r>
                <a:r>
                  <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از تحلیل فازوری به‌دست می‌آید:</a:t>
                </a:r>
                <a:endPar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6" name="TextBox 15">
                <a:extLst>
                  <a:ext uri="{FF2B5EF4-FFF2-40B4-BE49-F238E27FC236}">
                    <a16:creationId xmlns:a16="http://schemas.microsoft.com/office/drawing/2014/main" id="{6E015244-5A66-4DAF-ADCE-31A437BA2E30}"/>
                  </a:ext>
                </a:extLst>
              </p:cNvPr>
              <p:cNvSpPr txBox="1">
                <a:spLocks noRot="1" noChangeAspect="1" noMove="1" noResize="1" noEditPoints="1" noAdjustHandles="1" noChangeArrowheads="1" noChangeShapeType="1" noTextEdit="1"/>
              </p:cNvSpPr>
              <p:nvPr/>
            </p:nvSpPr>
            <p:spPr>
              <a:xfrm>
                <a:off x="381000" y="3721618"/>
                <a:ext cx="8534400" cy="646331"/>
              </a:xfrm>
              <a:prstGeom prst="rect">
                <a:avLst/>
              </a:prstGeom>
              <a:blipFill>
                <a:blip r:embed="rId4"/>
                <a:stretch>
                  <a:fillRect l="-1214" t="-2830" r="-571"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B312E2-35F7-4868-9211-D31AEFF37696}"/>
                  </a:ext>
                </a:extLst>
              </p:cNvPr>
              <p:cNvSpPr txBox="1"/>
              <p:nvPr/>
            </p:nvSpPr>
            <p:spPr>
              <a:xfrm>
                <a:off x="723900" y="4319474"/>
                <a:ext cx="1600200" cy="6576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a:rPr lang="en-US" i="1">
                              <a:solidFill>
                                <a:schemeClr val="tx1"/>
                              </a:solidFill>
                              <a:latin typeface="Cambria Math" panose="02040503050406030204" pitchFamily="18" charset="0"/>
                            </a:rPr>
                            <m:t>𝑛</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𝑛</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𝑛</m:t>
                              </m:r>
                            </m:sub>
                          </m:sSub>
                        </m:den>
                      </m:f>
                    </m:oMath>
                  </m:oMathPara>
                </a14:m>
                <a:endParaRPr lang="en-US" dirty="0">
                  <a:solidFill>
                    <a:schemeClr val="tx1"/>
                  </a:solidFill>
                  <a:cs typeface="B Nazanin" panose="00000400000000000000" pitchFamily="2" charset="-78"/>
                </a:endParaRPr>
              </a:p>
            </p:txBody>
          </p:sp>
        </mc:Choice>
        <mc:Fallback xmlns="">
          <p:sp>
            <p:nvSpPr>
              <p:cNvPr id="18" name="TextBox 17">
                <a:extLst>
                  <a:ext uri="{FF2B5EF4-FFF2-40B4-BE49-F238E27FC236}">
                    <a16:creationId xmlns:a16="http://schemas.microsoft.com/office/drawing/2014/main" id="{F2B312E2-35F7-4868-9211-D31AEFF37696}"/>
                  </a:ext>
                </a:extLst>
              </p:cNvPr>
              <p:cNvSpPr txBox="1">
                <a:spLocks noRot="1" noChangeAspect="1" noMove="1" noResize="1" noEditPoints="1" noAdjustHandles="1" noChangeArrowheads="1" noChangeShapeType="1" noTextEdit="1"/>
              </p:cNvSpPr>
              <p:nvPr/>
            </p:nvSpPr>
            <p:spPr>
              <a:xfrm>
                <a:off x="723900" y="4319474"/>
                <a:ext cx="1600200" cy="6576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8751B93-A806-4C0C-B50D-A23428E96DE6}"/>
                  </a:ext>
                </a:extLst>
              </p:cNvPr>
              <p:cNvSpPr txBox="1"/>
              <p:nvPr/>
            </p:nvSpPr>
            <p:spPr>
              <a:xfrm>
                <a:off x="2971800" y="4463648"/>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𝑛</m:t>
                          </m:r>
                        </m:sub>
                      </m:sSub>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𝑅</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𝑗𝑛</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ω</m:t>
                              </m:r>
                            </m:e>
                            <m:sub>
                              <m:r>
                                <a:rPr lang="en-US" i="0">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𝐿</m:t>
                          </m:r>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𝑗𝑛</m:t>
                          </m:r>
                          <m:r>
                            <a:rPr lang="en-US" i="0">
                              <a:solidFill>
                                <a:schemeClr val="tx1"/>
                              </a:solidFill>
                              <a:latin typeface="Cambria Math" panose="02040503050406030204" pitchFamily="18" charset="0"/>
                            </a:rPr>
                            <m:t> </m:t>
                          </m:r>
                          <m:r>
                            <a:rPr lang="en-US" i="0">
                              <a:solidFill>
                                <a:schemeClr val="tx1"/>
                              </a:solidFill>
                              <a:latin typeface="Cambria Math" panose="02040503050406030204" pitchFamily="18" charset="0"/>
                            </a:rPr>
                            <m:t>377</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025</m:t>
                              </m:r>
                            </m:e>
                          </m:d>
                        </m:e>
                      </m:d>
                    </m:oMath>
                  </m:oMathPara>
                </a14:m>
                <a:endParaRPr lang="en-US" dirty="0">
                  <a:solidFill>
                    <a:schemeClr val="tx1"/>
                  </a:solidFill>
                  <a:cs typeface="B Nazanin" panose="00000400000000000000" pitchFamily="2" charset="-78"/>
                </a:endParaRPr>
              </a:p>
            </p:txBody>
          </p:sp>
        </mc:Choice>
        <mc:Fallback xmlns="">
          <p:sp>
            <p:nvSpPr>
              <p:cNvPr id="20" name="TextBox 19">
                <a:extLst>
                  <a:ext uri="{FF2B5EF4-FFF2-40B4-BE49-F238E27FC236}">
                    <a16:creationId xmlns:a16="http://schemas.microsoft.com/office/drawing/2014/main" id="{18751B93-A806-4C0C-B50D-A23428E96DE6}"/>
                  </a:ext>
                </a:extLst>
              </p:cNvPr>
              <p:cNvSpPr txBox="1">
                <a:spLocks noRot="1" noChangeAspect="1" noMove="1" noResize="1" noEditPoints="1" noAdjustHandles="1" noChangeArrowheads="1" noChangeShapeType="1" noTextEdit="1"/>
              </p:cNvSpPr>
              <p:nvPr/>
            </p:nvSpPr>
            <p:spPr>
              <a:xfrm>
                <a:off x="2971800" y="4463648"/>
                <a:ext cx="4572000" cy="369332"/>
              </a:xfrm>
              <a:prstGeom prst="rect">
                <a:avLst/>
              </a:prstGeom>
              <a:blipFill>
                <a:blip r:embed="rId6"/>
                <a:stretch>
                  <a:fillRect b="-13115"/>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91F68219-9811-4578-9BCB-602EEA1F055C}"/>
              </a:ext>
            </a:extLst>
          </p:cNvPr>
          <p:cNvSpPr txBox="1"/>
          <p:nvPr/>
        </p:nvSpPr>
        <p:spPr>
          <a:xfrm>
            <a:off x="4458070" y="5009378"/>
            <a:ext cx="4572000" cy="369332"/>
          </a:xfrm>
          <a:prstGeom prst="rect">
            <a:avLst/>
          </a:prstGeom>
          <a:noFill/>
        </p:spPr>
        <p:txBody>
          <a:bodyPr wrap="square">
            <a:spAutoFit/>
          </a:bodyPr>
          <a:lstStyle/>
          <a:p>
            <a:pPr algn="r" rtl="1"/>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دامنه مؤلفه های ولتاژ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هستند با: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0B4ADDB-65FF-450D-A1E9-F3E2E94473AA}"/>
                  </a:ext>
                </a:extLst>
              </p:cNvPr>
              <p:cNvSpPr txBox="1"/>
              <p:nvPr/>
            </p:nvSpPr>
            <p:spPr>
              <a:xfrm>
                <a:off x="876300" y="5337948"/>
                <a:ext cx="289560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0">
                              <a:solidFill>
                                <a:schemeClr val="tx1"/>
                              </a:solidFill>
                              <a:latin typeface="Cambria Math" panose="02040503050406030204" pitchFamily="18" charset="0"/>
                            </a:rPr>
                            <m:t>1</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100</m:t>
                          </m:r>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50</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cs typeface="B Nazanin" panose="00000400000000000000" pitchFamily="2" charset="-78"/>
                </a:endParaRPr>
              </a:p>
            </p:txBody>
          </p:sp>
        </mc:Choice>
        <mc:Fallback xmlns="">
          <p:sp>
            <p:nvSpPr>
              <p:cNvPr id="25" name="TextBox 24">
                <a:extLst>
                  <a:ext uri="{FF2B5EF4-FFF2-40B4-BE49-F238E27FC236}">
                    <a16:creationId xmlns:a16="http://schemas.microsoft.com/office/drawing/2014/main" id="{00B4ADDB-65FF-450D-A1E9-F3E2E94473AA}"/>
                  </a:ext>
                </a:extLst>
              </p:cNvPr>
              <p:cNvSpPr txBox="1">
                <a:spLocks noRot="1" noChangeAspect="1" noMove="1" noResize="1" noEditPoints="1" noAdjustHandles="1" noChangeArrowheads="1" noChangeShapeType="1" noTextEdit="1"/>
              </p:cNvSpPr>
              <p:nvPr/>
            </p:nvSpPr>
            <p:spPr>
              <a:xfrm>
                <a:off x="876300" y="5337948"/>
                <a:ext cx="2895600" cy="6109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B83848-2B57-448E-AF21-D318C8DFF101}"/>
                  </a:ext>
                </a:extLst>
              </p:cNvPr>
              <p:cNvSpPr txBox="1"/>
              <p:nvPr/>
            </p:nvSpPr>
            <p:spPr>
              <a:xfrm>
                <a:off x="4191000" y="5337948"/>
                <a:ext cx="3200400"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0">
                              <a:solidFill>
                                <a:schemeClr val="tx1"/>
                              </a:solidFill>
                              <a:latin typeface="Cambria Math" panose="02040503050406030204" pitchFamily="18" charset="0"/>
                            </a:rPr>
                            <m:t>2</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2</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e>
                          </m:d>
                          <m:r>
                            <m:rPr>
                              <m:sty m:val="p"/>
                            </m:rPr>
                            <a:rPr lang="en-US" i="0">
                              <a:solidFill>
                                <a:schemeClr val="tx1"/>
                              </a:solidFill>
                              <a:latin typeface="Cambria Math" panose="02040503050406030204" pitchFamily="18" charset="0"/>
                            </a:rPr>
                            <m:t>π</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cs typeface="B Nazanin" panose="00000400000000000000" pitchFamily="2" charset="-78"/>
                </a:endParaRPr>
              </a:p>
            </p:txBody>
          </p:sp>
        </mc:Choice>
        <mc:Fallback xmlns="">
          <p:sp>
            <p:nvSpPr>
              <p:cNvPr id="27" name="TextBox 26">
                <a:extLst>
                  <a:ext uri="{FF2B5EF4-FFF2-40B4-BE49-F238E27FC236}">
                    <a16:creationId xmlns:a16="http://schemas.microsoft.com/office/drawing/2014/main" id="{01B83848-2B57-448E-AF21-D318C8DFF101}"/>
                  </a:ext>
                </a:extLst>
              </p:cNvPr>
              <p:cNvSpPr txBox="1">
                <a:spLocks noRot="1" noChangeAspect="1" noMove="1" noResize="1" noEditPoints="1" noAdjustHandles="1" noChangeArrowheads="1" noChangeShapeType="1" noTextEdit="1"/>
              </p:cNvSpPr>
              <p:nvPr/>
            </p:nvSpPr>
            <p:spPr>
              <a:xfrm>
                <a:off x="4191000" y="5337948"/>
                <a:ext cx="3200400" cy="6519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7F137FB-6D2B-4359-AC53-5FADC4AD47EB}"/>
                  </a:ext>
                </a:extLst>
              </p:cNvPr>
              <p:cNvSpPr txBox="1"/>
              <p:nvPr/>
            </p:nvSpPr>
            <p:spPr>
              <a:xfrm>
                <a:off x="363984" y="6030363"/>
                <a:ext cx="3810000"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0">
                              <a:solidFill>
                                <a:schemeClr val="tx1"/>
                              </a:solidFill>
                              <a:latin typeface="Cambria Math" panose="02040503050406030204" pitchFamily="18" charset="0"/>
                            </a:rPr>
                            <m:t>4</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4</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e>
                          </m:d>
                          <m:r>
                            <m:rPr>
                              <m:sty m:val="p"/>
                            </m:rPr>
                            <a:rPr lang="en-US" i="0">
                              <a:solidFill>
                                <a:schemeClr val="tx1"/>
                              </a:solidFill>
                              <a:latin typeface="Cambria Math" panose="02040503050406030204" pitchFamily="18" charset="0"/>
                            </a:rPr>
                            <m:t>π</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4</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24</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cs typeface="B Nazanin" panose="00000400000000000000" pitchFamily="2" charset="-78"/>
                </a:endParaRPr>
              </a:p>
            </p:txBody>
          </p:sp>
        </mc:Choice>
        <mc:Fallback xmlns="">
          <p:sp>
            <p:nvSpPr>
              <p:cNvPr id="29" name="TextBox 28">
                <a:extLst>
                  <a:ext uri="{FF2B5EF4-FFF2-40B4-BE49-F238E27FC236}">
                    <a16:creationId xmlns:a16="http://schemas.microsoft.com/office/drawing/2014/main" id="{77F137FB-6D2B-4359-AC53-5FADC4AD47EB}"/>
                  </a:ext>
                </a:extLst>
              </p:cNvPr>
              <p:cNvSpPr txBox="1">
                <a:spLocks noRot="1" noChangeAspect="1" noMove="1" noResize="1" noEditPoints="1" noAdjustHandles="1" noChangeArrowheads="1" noChangeShapeType="1" noTextEdit="1"/>
              </p:cNvSpPr>
              <p:nvPr/>
            </p:nvSpPr>
            <p:spPr>
              <a:xfrm>
                <a:off x="363984" y="6030363"/>
                <a:ext cx="3810000" cy="6519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E5D4928-2AD7-4097-8356-126CDD13A5C8}"/>
                  </a:ext>
                </a:extLst>
              </p:cNvPr>
              <p:cNvSpPr txBox="1"/>
              <p:nvPr/>
            </p:nvSpPr>
            <p:spPr>
              <a:xfrm>
                <a:off x="3767461" y="6019800"/>
                <a:ext cx="3886200"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0">
                              <a:solidFill>
                                <a:schemeClr val="tx1"/>
                              </a:solidFill>
                              <a:latin typeface="Cambria Math" panose="02040503050406030204" pitchFamily="18" charset="0"/>
                            </a:rPr>
                            <m:t>6</m:t>
                          </m:r>
                        </m:sub>
                      </m:sSub>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6</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e>
                          </m:d>
                          <m:r>
                            <m:rPr>
                              <m:sty m:val="p"/>
                            </m:rPr>
                            <a:rPr lang="en-US" i="0">
                              <a:solidFill>
                                <a:schemeClr val="tx1"/>
                              </a:solidFill>
                              <a:latin typeface="Cambria Math" panose="02040503050406030204" pitchFamily="18" charset="0"/>
                            </a:rPr>
                            <m:t>π</m:t>
                          </m:r>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82</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cs typeface="B Nazanin" panose="00000400000000000000" pitchFamily="2" charset="-78"/>
                </a:endParaRPr>
              </a:p>
            </p:txBody>
          </p:sp>
        </mc:Choice>
        <mc:Fallback xmlns="">
          <p:sp>
            <p:nvSpPr>
              <p:cNvPr id="31" name="TextBox 30">
                <a:extLst>
                  <a:ext uri="{FF2B5EF4-FFF2-40B4-BE49-F238E27FC236}">
                    <a16:creationId xmlns:a16="http://schemas.microsoft.com/office/drawing/2014/main" id="{FE5D4928-2AD7-4097-8356-126CDD13A5C8}"/>
                  </a:ext>
                </a:extLst>
              </p:cNvPr>
              <p:cNvSpPr txBox="1">
                <a:spLocks noRot="1" noChangeAspect="1" noMove="1" noResize="1" noEditPoints="1" noAdjustHandles="1" noChangeArrowheads="1" noChangeShapeType="1" noTextEdit="1"/>
              </p:cNvSpPr>
              <p:nvPr/>
            </p:nvSpPr>
            <p:spPr>
              <a:xfrm>
                <a:off x="3767461" y="6019800"/>
                <a:ext cx="3886200" cy="651973"/>
              </a:xfrm>
              <a:prstGeom prst="rect">
                <a:avLst/>
              </a:prstGeom>
              <a:blipFill>
                <a:blip r:embed="rId10"/>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1687D75-E161-48F9-BAF2-E6B2F98EA87B}"/>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19" name="TextBox 18">
            <a:extLst>
              <a:ext uri="{FF2B5EF4-FFF2-40B4-BE49-F238E27FC236}">
                <a16:creationId xmlns:a16="http://schemas.microsoft.com/office/drawing/2014/main" id="{FD6AC2B2-8F31-485D-9FA2-9CB9B6FC2C0C}"/>
              </a:ext>
            </a:extLst>
          </p:cNvPr>
          <p:cNvSpPr txBox="1"/>
          <p:nvPr/>
        </p:nvSpPr>
        <p:spPr>
          <a:xfrm>
            <a:off x="7848600" y="1524000"/>
            <a:ext cx="1143000"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B Naza'"/>
                <a:ea typeface="Times New Roman" panose="02020603050405020304" pitchFamily="18" charset="0"/>
                <a:cs typeface="B Nazanin" panose="00000400000000000000" pitchFamily="2" charset="-78"/>
              </a:rPr>
              <a:t>■ </a:t>
            </a:r>
            <a:r>
              <a:rPr lang="fa-IR" sz="1800" b="1" dirty="0">
                <a:solidFill>
                  <a:srgbClr val="FF0000"/>
                </a:solidFill>
                <a:effectLst/>
                <a:latin typeface="B Naza'"/>
                <a:ea typeface="Times New Roman" panose="02020603050405020304" pitchFamily="18" charset="0"/>
                <a:cs typeface="B Nazanin" panose="00000400000000000000" pitchFamily="2" charset="-78"/>
              </a:rPr>
              <a:t> </a:t>
            </a:r>
            <a:r>
              <a:rPr lang="ar-SA" sz="1800" b="1" dirty="0" smtClean="0">
                <a:solidFill>
                  <a:srgbClr val="FF0000"/>
                </a:solidFill>
                <a:effectLst/>
                <a:latin typeface="B Naza'"/>
                <a:ea typeface="Times New Roman" panose="02020603050405020304" pitchFamily="18" charset="0"/>
                <a:cs typeface="B Nazanin" panose="00000400000000000000" pitchFamily="2" charset="-78"/>
              </a:rPr>
              <a:t>حل</a:t>
            </a:r>
            <a:endParaRPr lang="en-US" sz="1600" dirty="0">
              <a:solidFill>
                <a:srgbClr val="FF0000"/>
              </a:solidFill>
              <a:effectLst/>
              <a:latin typeface="B Naza'"/>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6881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5D153D-35AD-4EB0-9C6E-ADDF2778982F}"/>
              </a:ext>
            </a:extLst>
          </p:cNvPr>
          <p:cNvSpPr txBox="1"/>
          <p:nvPr/>
        </p:nvSpPr>
        <p:spPr>
          <a:xfrm>
            <a:off x="4343400" y="304800"/>
            <a:ext cx="4572000" cy="348557"/>
          </a:xfrm>
          <a:prstGeom prst="rect">
            <a:avLst/>
          </a:prstGeom>
          <a:noFill/>
        </p:spPr>
        <p:txBody>
          <a:bodyPr wrap="square">
            <a:spAutoFit/>
          </a:bodyPr>
          <a:lstStyle/>
          <a:p>
            <a:pPr marL="0" marR="0" algn="just" rtl="1">
              <a:lnSpc>
                <a:spcPct val="90000"/>
              </a:lnSpc>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جملات فوریه نتیجه­شده به‌صورت زیر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4A327A10-F042-4384-99BE-8CAD11B8A033}"/>
              </a:ext>
            </a:extLst>
          </p:cNvPr>
          <p:cNvSpPr txBox="1"/>
          <p:nvPr/>
        </p:nvSpPr>
        <p:spPr>
          <a:xfrm>
            <a:off x="4343400" y="3080443"/>
            <a:ext cx="4572000" cy="348557"/>
          </a:xfrm>
          <a:prstGeom prst="rect">
            <a:avLst/>
          </a:prstGeom>
          <a:noFill/>
        </p:spPr>
        <p:txBody>
          <a:bodyPr wrap="square">
            <a:spAutoFit/>
          </a:bodyPr>
          <a:lstStyle/>
          <a:p>
            <a:pPr marL="0" marR="0" algn="just" rtl="1">
              <a:lnSpc>
                <a:spcPct val="90000"/>
              </a:lnSpc>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مقدار مؤثر جریان برابر است با: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678D8A-85D7-47B8-A2A0-27A9E23C8C7A}"/>
                  </a:ext>
                </a:extLst>
              </p:cNvPr>
              <p:cNvSpPr txBox="1"/>
              <p:nvPr/>
            </p:nvSpPr>
            <p:spPr>
              <a:xfrm>
                <a:off x="457200" y="3492554"/>
                <a:ext cx="8229600" cy="1169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m:rPr>
                              <m:sty m:val="p"/>
                            </m:rPr>
                            <a:rPr lang="en-US" b="0" i="0">
                              <a:solidFill>
                                <a:schemeClr val="tx1"/>
                              </a:solidFill>
                              <a:latin typeface="Cambria Math" panose="02040503050406030204" pitchFamily="18" charset="0"/>
                            </a:rPr>
                            <m:t>rms</m:t>
                          </m:r>
                        </m:sub>
                      </m:sSub>
                      <m:r>
                        <a:rPr lang="en-US" b="0" i="0">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nary>
                            <m:naryPr>
                              <m:chr m:val="∑"/>
                              <m:limLoc m:val="undOvr"/>
                              <m:ctrlPr>
                                <a:rPr lang="en-US" i="1">
                                  <a:solidFill>
                                    <a:schemeClr val="tx1"/>
                                  </a:solidFill>
                                  <a:latin typeface="Cambria Math" panose="02040503050406030204" pitchFamily="18" charset="0"/>
                                </a:rPr>
                              </m:ctrlPr>
                            </m:naryPr>
                            <m:sub>
                              <m:r>
                                <m:rPr>
                                  <m:sty m:val="p"/>
                                </m:rPr>
                                <a:rPr lang="en-US" b="0" i="0">
                                  <a:solidFill>
                                    <a:schemeClr val="tx1"/>
                                  </a:solidFill>
                                  <a:latin typeface="Cambria Math" panose="02040503050406030204" pitchFamily="18" charset="0"/>
                                </a:rPr>
                                <m:t>k</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0</m:t>
                              </m:r>
                            </m:sub>
                            <m:sup>
                              <m:r>
                                <a:rPr lang="en-US" b="0" i="0">
                                  <a:solidFill>
                                    <a:schemeClr val="tx1"/>
                                  </a:solidFill>
                                  <a:latin typeface="Cambria Math" panose="02040503050406030204" pitchFamily="18" charset="0"/>
                                </a:rPr>
                                <m:t>∞</m:t>
                              </m:r>
                            </m:sup>
                            <m:e>
                              <m:r>
                                <a:rPr lang="en-US" b="0" i="0">
                                  <a:solidFill>
                                    <a:schemeClr val="tx1"/>
                                  </a:solidFill>
                                  <a:latin typeface="Cambria Math" panose="02040503050406030204" pitchFamily="18" charset="0"/>
                                </a:rPr>
                                <m:t>  </m:t>
                              </m:r>
                              <m:sSubSup>
                                <m:sSubSupPr>
                                  <m:ctrlPr>
                                    <a:rPr lang="en-US" i="1">
                                      <a:solidFill>
                                        <a:schemeClr val="tx1"/>
                                      </a:solidFill>
                                      <a:latin typeface="Cambria Math" panose="02040503050406030204" pitchFamily="18" charset="0"/>
                                    </a:rPr>
                                  </m:ctrlPr>
                                </m:sSubSupPr>
                                <m:e>
                                  <m:r>
                                    <a:rPr lang="en-US" b="0" i="1">
                                      <a:solidFill>
                                        <a:schemeClr val="tx1"/>
                                      </a:solidFill>
                                      <a:latin typeface="Cambria Math" panose="02040503050406030204" pitchFamily="18" charset="0"/>
                                    </a:rPr>
                                    <m:t>𝐼</m:t>
                                  </m:r>
                                </m:e>
                                <m:sub>
                                  <m:r>
                                    <m:rPr>
                                      <m:sty m:val="p"/>
                                    </m:rPr>
                                    <a:rPr lang="en-US" b="0" i="0">
                                      <a:solidFill>
                                        <a:schemeClr val="tx1"/>
                                      </a:solidFill>
                                      <a:latin typeface="Cambria Math" panose="02040503050406030204" pitchFamily="18" charset="0"/>
                                    </a:rPr>
                                    <m:t>k</m:t>
                                  </m:r>
                                  <m:r>
                                    <a:rPr lang="en-US" b="0" i="0">
                                      <a:solidFill>
                                        <a:schemeClr val="tx1"/>
                                      </a:solidFill>
                                      <a:latin typeface="Cambria Math" panose="02040503050406030204" pitchFamily="18" charset="0"/>
                                    </a:rPr>
                                    <m:t>,</m:t>
                                  </m:r>
                                  <m:r>
                                    <m:rPr>
                                      <m:sty m:val="p"/>
                                    </m:rPr>
                                    <a:rPr lang="en-US" b="0" i="0">
                                      <a:solidFill>
                                        <a:schemeClr val="tx1"/>
                                      </a:solidFill>
                                      <a:latin typeface="Cambria Math" panose="02040503050406030204" pitchFamily="18" charset="0"/>
                                    </a:rPr>
                                    <m:t>rms</m:t>
                                  </m:r>
                                </m:sub>
                                <m:sup>
                                  <m:r>
                                    <a:rPr lang="en-US" b="0" i="0">
                                      <a:solidFill>
                                        <a:schemeClr val="tx1"/>
                                      </a:solidFill>
                                      <a:latin typeface="Cambria Math" panose="02040503050406030204" pitchFamily="18" charset="0"/>
                                    </a:rPr>
                                    <m:t>2</m:t>
                                  </m:r>
                                </m:sup>
                              </m:sSubSup>
                            </m:e>
                          </m:nary>
                        </m:e>
                      </m:rad>
                      <m:r>
                        <a:rPr lang="en-US" b="0" i="0">
                          <a:solidFill>
                            <a:schemeClr val="tx1"/>
                          </a:solidFill>
                          <a:latin typeface="Cambria Math" panose="02040503050406030204" pitchFamily="18" charset="0"/>
                        </a:rPr>
                        <m:t> ≈</m:t>
                      </m:r>
                      <m:rad>
                        <m:radPr>
                          <m:degHide m:val="on"/>
                          <m:ctrlPr>
                            <a:rPr lang="en-US" i="1">
                              <a:solidFill>
                                <a:schemeClr val="tx1"/>
                              </a:solidFill>
                              <a:latin typeface="Cambria Math" panose="02040503050406030204" pitchFamily="18" charset="0"/>
                            </a:rPr>
                          </m:ctrlPr>
                        </m:radPr>
                        <m:deg/>
                        <m:e>
                          <m:sSup>
                            <m:sSupPr>
                              <m:ctrlPr>
                                <a:rPr lang="en-US" i="1">
                                  <a:solidFill>
                                    <a:schemeClr val="tx1"/>
                                  </a:solidFill>
                                  <a:latin typeface="Cambria Math" panose="02040503050406030204" pitchFamily="18" charset="0"/>
                                </a:rPr>
                              </m:ctrlPr>
                            </m:sSupPr>
                            <m:e>
                              <m:r>
                                <a:rPr lang="en-US" b="0" i="0">
                                  <a:solidFill>
                                    <a:schemeClr val="tx1"/>
                                  </a:solidFill>
                                  <a:latin typeface="Cambria Math" panose="02040503050406030204" pitchFamily="18" charset="0"/>
                                </a:rPr>
                                <m:t>15</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9</m:t>
                              </m:r>
                            </m:e>
                            <m:sup>
                              <m:r>
                                <a:rPr lang="en-US" b="0" i="0">
                                  <a:solidFill>
                                    <a:schemeClr val="tx1"/>
                                  </a:solidFill>
                                  <a:latin typeface="Cambria Math" panose="02040503050406030204" pitchFamily="18" charset="0"/>
                                </a:rPr>
                                <m:t>2</m:t>
                              </m:r>
                            </m:sup>
                          </m:sSup>
                          <m:r>
                            <a:rPr lang="en-U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b="0" i="0">
                                          <a:solidFill>
                                            <a:schemeClr val="tx1"/>
                                          </a:solidFill>
                                          <a:latin typeface="Cambria Math" panose="02040503050406030204" pitchFamily="18" charset="0"/>
                                        </a:rPr>
                                        <m:t>5</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19</m:t>
                                      </m:r>
                                    </m:num>
                                    <m:den>
                                      <m:rad>
                                        <m:radPr>
                                          <m:degHide m:val="on"/>
                                          <m:ctrlPr>
                                            <a:rPr lang="en-US" i="1">
                                              <a:solidFill>
                                                <a:schemeClr val="tx1"/>
                                              </a:solidFill>
                                              <a:latin typeface="Cambria Math" panose="02040503050406030204" pitchFamily="18" charset="0"/>
                                            </a:rPr>
                                          </m:ctrlPr>
                                        </m:radPr>
                                        <m:deg/>
                                        <m:e>
                                          <m:r>
                                            <a:rPr lang="en-US" b="0" i="0">
                                              <a:solidFill>
                                                <a:schemeClr val="tx1"/>
                                              </a:solidFill>
                                              <a:latin typeface="Cambria Math" panose="02040503050406030204" pitchFamily="18" charset="0"/>
                                            </a:rPr>
                                            <m:t>2</m:t>
                                          </m:r>
                                        </m:e>
                                      </m:rad>
                                    </m:den>
                                  </m:f>
                                </m:e>
                              </m:d>
                            </m:e>
                            <m:sup>
                              <m:r>
                                <a:rPr lang="en-US" b="0" i="0">
                                  <a:solidFill>
                                    <a:schemeClr val="tx1"/>
                                  </a:solidFill>
                                  <a:latin typeface="Cambria Math" panose="02040503050406030204" pitchFamily="18" charset="0"/>
                                </a:rPr>
                                <m:t>2</m:t>
                              </m:r>
                            </m:sup>
                          </m:sSup>
                          <m:r>
                            <a:rPr lang="en-U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b="0" i="0">
                                          <a:solidFill>
                                            <a:schemeClr val="tx1"/>
                                          </a:solidFill>
                                          <a:latin typeface="Cambria Math" panose="02040503050406030204" pitchFamily="18" charset="0"/>
                                        </a:rPr>
                                        <m:t>1</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12</m:t>
                                      </m:r>
                                    </m:num>
                                    <m:den>
                                      <m:rad>
                                        <m:radPr>
                                          <m:degHide m:val="on"/>
                                          <m:ctrlPr>
                                            <a:rPr lang="en-US" i="1">
                                              <a:solidFill>
                                                <a:schemeClr val="tx1"/>
                                              </a:solidFill>
                                              <a:latin typeface="Cambria Math" panose="02040503050406030204" pitchFamily="18" charset="0"/>
                                            </a:rPr>
                                          </m:ctrlPr>
                                        </m:radPr>
                                        <m:deg/>
                                        <m:e>
                                          <m:r>
                                            <a:rPr lang="en-US" b="0" i="0">
                                              <a:solidFill>
                                                <a:schemeClr val="tx1"/>
                                              </a:solidFill>
                                              <a:latin typeface="Cambria Math" panose="02040503050406030204" pitchFamily="18" charset="0"/>
                                            </a:rPr>
                                            <m:t>2</m:t>
                                          </m:r>
                                        </m:e>
                                      </m:rad>
                                    </m:den>
                                  </m:f>
                                </m:e>
                              </m:d>
                            </m:e>
                            <m:sup>
                              <m:r>
                                <a:rPr lang="en-US" b="0" i="0">
                                  <a:solidFill>
                                    <a:schemeClr val="tx1"/>
                                  </a:solidFill>
                                  <a:latin typeface="Cambria Math" panose="02040503050406030204" pitchFamily="18" charset="0"/>
                                </a:rPr>
                                <m:t>2</m:t>
                              </m:r>
                            </m:sup>
                          </m:sSup>
                          <m:r>
                            <a:rPr lang="en-U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b="0" i="0">
                                          <a:solidFill>
                                            <a:schemeClr val="tx1"/>
                                          </a:solidFill>
                                          <a:latin typeface="Cambria Math" panose="02040503050406030204" pitchFamily="18" charset="0"/>
                                        </a:rPr>
                                        <m:t>0</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11</m:t>
                                      </m:r>
                                    </m:num>
                                    <m:den>
                                      <m:rad>
                                        <m:radPr>
                                          <m:degHide m:val="on"/>
                                          <m:ctrlPr>
                                            <a:rPr lang="en-US" i="1">
                                              <a:solidFill>
                                                <a:schemeClr val="tx1"/>
                                              </a:solidFill>
                                              <a:latin typeface="Cambria Math" panose="02040503050406030204" pitchFamily="18" charset="0"/>
                                            </a:rPr>
                                          </m:ctrlPr>
                                        </m:radPr>
                                        <m:deg/>
                                        <m:e>
                                          <m:r>
                                            <a:rPr lang="en-US" b="0" i="0">
                                              <a:solidFill>
                                                <a:schemeClr val="tx1"/>
                                              </a:solidFill>
                                              <a:latin typeface="Cambria Math" panose="02040503050406030204" pitchFamily="18" charset="0"/>
                                            </a:rPr>
                                            <m:t>2</m:t>
                                          </m:r>
                                        </m:e>
                                      </m:rad>
                                    </m:den>
                                  </m:f>
                                </m:e>
                              </m:d>
                            </m:e>
                            <m:sup>
                              <m:r>
                                <a:rPr lang="en-US" b="0" i="0">
                                  <a:solidFill>
                                    <a:schemeClr val="tx1"/>
                                  </a:solidFill>
                                  <a:latin typeface="Cambria Math" panose="02040503050406030204" pitchFamily="18" charset="0"/>
                                </a:rPr>
                                <m:t>2</m:t>
                              </m:r>
                            </m:sup>
                          </m:sSup>
                        </m:e>
                      </m:rad>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16</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34</m:t>
                      </m:r>
                      <m:r>
                        <a:rPr lang="en-US" b="0" i="0">
                          <a:solidFill>
                            <a:schemeClr val="tx1"/>
                          </a:solidFill>
                          <a:latin typeface="Cambria Math" panose="02040503050406030204" pitchFamily="18" charset="0"/>
                        </a:rPr>
                        <m:t> </m:t>
                      </m:r>
                      <m:r>
                        <m:rPr>
                          <m:sty m:val="p"/>
                        </m:rPr>
                        <a:rPr lang="en-US" b="0" i="0">
                          <a:solidFill>
                            <a:schemeClr val="tx1"/>
                          </a:solidFill>
                          <a:latin typeface="Cambria Math" panose="02040503050406030204" pitchFamily="18" charset="0"/>
                        </a:rPr>
                        <m:t>A</m:t>
                      </m:r>
                    </m:oMath>
                  </m:oMathPara>
                </a14:m>
                <a:endParaRPr lang="en-US" dirty="0">
                  <a:solidFill>
                    <a:schemeClr val="tx1"/>
                  </a:solidFill>
                  <a:cs typeface="B Nazanin" panose="00000400000000000000" pitchFamily="2" charset="-78"/>
                </a:endParaRPr>
              </a:p>
            </p:txBody>
          </p:sp>
        </mc:Choice>
        <mc:Fallback xmlns="">
          <p:sp>
            <p:nvSpPr>
              <p:cNvPr id="9" name="TextBox 8">
                <a:extLst>
                  <a:ext uri="{FF2B5EF4-FFF2-40B4-BE49-F238E27FC236}">
                    <a16:creationId xmlns:a16="http://schemas.microsoft.com/office/drawing/2014/main" id="{62678D8A-85D7-47B8-A2A0-27A9E23C8C7A}"/>
                  </a:ext>
                </a:extLst>
              </p:cNvPr>
              <p:cNvSpPr txBox="1">
                <a:spLocks noRot="1" noChangeAspect="1" noMove="1" noResize="1" noEditPoints="1" noAdjustHandles="1" noChangeArrowheads="1" noChangeShapeType="1" noTextEdit="1"/>
              </p:cNvSpPr>
              <p:nvPr/>
            </p:nvSpPr>
            <p:spPr>
              <a:xfrm>
                <a:off x="457200" y="3492554"/>
                <a:ext cx="8229600" cy="1169936"/>
              </a:xfrm>
              <a:prstGeom prst="rect">
                <a:avLst/>
              </a:prstGeom>
              <a:blipFill>
                <a:blip r:embed="rId2"/>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19DE1B2-3788-4AB0-AFDD-45A4F02A1FDB}"/>
              </a:ext>
            </a:extLst>
          </p:cNvPr>
          <p:cNvSpPr txBox="1"/>
          <p:nvPr/>
        </p:nvSpPr>
        <p:spPr>
          <a:xfrm>
            <a:off x="457200" y="4940354"/>
            <a:ext cx="8458200" cy="646331"/>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توجه شود که سهم هارمونیک‌ها در جریان مؤثر، با افزایش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n</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کاهش می یابد و جملات مراتب بالاتر چشم­گیر نیستند. توان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مصرفی در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مقاومت برابر است با: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954084B-85C7-4D75-ACFA-F3AF850FA702}"/>
                  </a:ext>
                </a:extLst>
              </p:cNvPr>
              <p:cNvSpPr txBox="1"/>
              <p:nvPr/>
            </p:nvSpPr>
            <p:spPr>
              <a:xfrm>
                <a:off x="2895600" y="5754368"/>
                <a:ext cx="4572000" cy="341632"/>
              </a:xfrm>
              <a:prstGeom prst="rect">
                <a:avLst/>
              </a:prstGeom>
              <a:noFill/>
            </p:spPr>
            <p:txBody>
              <a:bodyPr wrap="square">
                <a:spAutoFit/>
              </a:bodyPr>
              <a:lstStyle/>
              <a:p>
                <a:pPr marL="0" marR="0">
                  <a:lnSpc>
                    <a:spcPct val="90000"/>
                  </a:lnSpc>
                  <a:spcBef>
                    <a:spcPts val="0"/>
                  </a:spcBef>
                  <a:spcAft>
                    <a:spcPts val="0"/>
                  </a:spcAft>
                </a:pPr>
                <a:r>
                  <a:rPr lang="en-US" sz="1800" i="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P=</a:t>
                </a:r>
                <a14:m>
                  <m:oMath xmlns:m="http://schemas.openxmlformats.org/officeDocument/2006/math">
                    <m:sSubSup>
                      <m:sSub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Sup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𝐼</m:t>
                        </m:r>
                      </m:e>
                      <m:sub>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rms</m:t>
                        </m:r>
                      </m:sub>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sup>
                    </m:sSub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𝑅</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Sup>
                      <m:s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p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16</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34</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e>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sup>
                    </m:s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534</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W</m:t>
                    </m:r>
                  </m:oMath>
                </a14:m>
                <a:endPar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3" name="TextBox 12">
                <a:extLst>
                  <a:ext uri="{FF2B5EF4-FFF2-40B4-BE49-F238E27FC236}">
                    <a16:creationId xmlns:a16="http://schemas.microsoft.com/office/drawing/2014/main" id="{7954084B-85C7-4D75-ACFA-F3AF850FA702}"/>
                  </a:ext>
                </a:extLst>
              </p:cNvPr>
              <p:cNvSpPr txBox="1">
                <a:spLocks noRot="1" noChangeAspect="1" noMove="1" noResize="1" noEditPoints="1" noAdjustHandles="1" noChangeArrowheads="1" noChangeShapeType="1" noTextEdit="1"/>
              </p:cNvSpPr>
              <p:nvPr/>
            </p:nvSpPr>
            <p:spPr>
              <a:xfrm>
                <a:off x="2895600" y="5754368"/>
                <a:ext cx="4572000" cy="341632"/>
              </a:xfrm>
              <a:prstGeom prst="rect">
                <a:avLst/>
              </a:prstGeom>
              <a:blipFill>
                <a:blip r:embed="rId3"/>
                <a:stretch>
                  <a:fillRect l="-1067" t="-17857" b="-2857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2818AA-FE46-442B-A3B2-C2631D0494D9}"/>
              </a:ext>
            </a:extLst>
          </p:cNvPr>
          <p:cNvSpPr>
            <a:spLocks noGrp="1"/>
          </p:cNvSpPr>
          <p:nvPr>
            <p:ph type="sldNum" sz="quarter" idx="12"/>
          </p:nvPr>
        </p:nvSpPr>
        <p:spPr/>
        <p:txBody>
          <a:bodyPr/>
          <a:lstStyle/>
          <a:p>
            <a:fld id="{B6F15528-21DE-4FAA-801E-634DDDAF4B2B}" type="slidenum">
              <a:rPr lang="en-US" smtClean="0"/>
              <a:pPr/>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565275596"/>
              </p:ext>
            </p:extLst>
          </p:nvPr>
        </p:nvGraphicFramePr>
        <p:xfrm>
          <a:off x="2628900" y="777240"/>
          <a:ext cx="3429000" cy="2194560"/>
        </p:xfrm>
        <a:graphic>
          <a:graphicData uri="http://schemas.openxmlformats.org/drawingml/2006/table">
            <a:tbl>
              <a:tblPr rtl="1" firstRow="1" firstCol="1" bandRow="1">
                <a:tableStyleId>{5C22544A-7EE6-4342-B048-85BDC9FD1C3A}</a:tableStyleId>
              </a:tblPr>
              <a:tblGrid>
                <a:gridCol w="857250">
                  <a:extLst>
                    <a:ext uri="{9D8B030D-6E8A-4147-A177-3AD203B41FA5}">
                      <a16:colId xmlns:a16="http://schemas.microsoft.com/office/drawing/2014/main" val="2348575188"/>
                    </a:ext>
                  </a:extLst>
                </a:gridCol>
                <a:gridCol w="857250">
                  <a:extLst>
                    <a:ext uri="{9D8B030D-6E8A-4147-A177-3AD203B41FA5}">
                      <a16:colId xmlns:a16="http://schemas.microsoft.com/office/drawing/2014/main" val="4197781535"/>
                    </a:ext>
                  </a:extLst>
                </a:gridCol>
                <a:gridCol w="857250">
                  <a:extLst>
                    <a:ext uri="{9D8B030D-6E8A-4147-A177-3AD203B41FA5}">
                      <a16:colId xmlns:a16="http://schemas.microsoft.com/office/drawing/2014/main" val="2757660900"/>
                    </a:ext>
                  </a:extLst>
                </a:gridCol>
                <a:gridCol w="857250">
                  <a:extLst>
                    <a:ext uri="{9D8B030D-6E8A-4147-A177-3AD203B41FA5}">
                      <a16:colId xmlns:a16="http://schemas.microsoft.com/office/drawing/2014/main" val="4236582300"/>
                    </a:ext>
                  </a:extLst>
                </a:gridCol>
              </a:tblGrid>
              <a:tr h="0">
                <a:tc>
                  <a:txBody>
                    <a:bodyPr/>
                    <a:lstStyle/>
                    <a:p>
                      <a:pPr algn="ctr" rtl="1">
                        <a:lnSpc>
                          <a:spcPct val="150000"/>
                        </a:lnSpc>
                        <a:spcAft>
                          <a:spcPts val="0"/>
                        </a:spcAft>
                      </a:pPr>
                      <a:r>
                        <a:rPr lang="en-US" sz="1600">
                          <a:effectLst/>
                          <a:latin typeface="Times New Roman" panose="02020603050405020304" pitchFamily="18" charset="0"/>
                          <a:cs typeface="B Nazanin" panose="00000400000000000000" pitchFamily="2" charset="-78"/>
                        </a:rPr>
                        <a:t>n</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a:effectLst/>
                          <a:latin typeface="Times New Roman" panose="02020603050405020304" pitchFamily="18" charset="0"/>
                          <a:cs typeface="B Nazanin" panose="00000400000000000000" pitchFamily="2" charset="-78"/>
                        </a:rPr>
                        <a:t>V</a:t>
                      </a:r>
                      <a:r>
                        <a:rPr lang="en-US" sz="1600" baseline="-25000">
                          <a:effectLst/>
                          <a:latin typeface="Times New Roman" panose="02020603050405020304" pitchFamily="18" charset="0"/>
                          <a:cs typeface="B Nazanin" panose="00000400000000000000" pitchFamily="2" charset="-78"/>
                        </a:rPr>
                        <a:t>n</a:t>
                      </a:r>
                      <a:r>
                        <a:rPr lang="en-US" sz="1600">
                          <a:effectLst/>
                          <a:latin typeface="Times New Roman" panose="02020603050405020304" pitchFamily="18" charset="0"/>
                          <a:cs typeface="B Nazanin" panose="00000400000000000000" pitchFamily="2" charset="-78"/>
                        </a:rPr>
                        <a:t> (V)</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a:effectLst/>
                          <a:latin typeface="Times New Roman" panose="02020603050405020304" pitchFamily="18" charset="0"/>
                          <a:cs typeface="B Nazanin" panose="00000400000000000000" pitchFamily="2" charset="-78"/>
                        </a:rPr>
                        <a:t>)</a:t>
                      </a:r>
                      <a:r>
                        <a:rPr lang="ar-SA" sz="1600">
                          <a:effectLst/>
                          <a:latin typeface="Times New Roman" panose="02020603050405020304" pitchFamily="18" charset="0"/>
                          <a:cs typeface="B Nazanin" panose="00000400000000000000" pitchFamily="2" charset="-78"/>
                        </a:rPr>
                        <a:t>Ω</a:t>
                      </a:r>
                      <a:r>
                        <a:rPr lang="en-US" sz="1600">
                          <a:effectLst/>
                          <a:latin typeface="Times New Roman" panose="02020603050405020304" pitchFamily="18" charset="0"/>
                          <a:cs typeface="B Nazanin" panose="00000400000000000000" pitchFamily="2" charset="-78"/>
                        </a:rPr>
                        <a:t>Z</a:t>
                      </a:r>
                      <a:r>
                        <a:rPr lang="en-US" sz="1600" baseline="-25000">
                          <a:effectLst/>
                          <a:latin typeface="Times New Roman" panose="02020603050405020304" pitchFamily="18" charset="0"/>
                          <a:cs typeface="B Nazanin" panose="00000400000000000000" pitchFamily="2" charset="-78"/>
                        </a:rPr>
                        <a:t>n</a:t>
                      </a:r>
                      <a:r>
                        <a:rPr lang="en-US" sz="1600">
                          <a:effectLst/>
                          <a:latin typeface="Times New Roman" panose="02020603050405020304" pitchFamily="18" charset="0"/>
                          <a:cs typeface="B Nazanin" panose="00000400000000000000" pitchFamily="2" charset="-78"/>
                        </a:rPr>
                        <a:t> (</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dirty="0" smtClean="0">
                          <a:effectLst/>
                          <a:latin typeface="Times New Roman" panose="02020603050405020304" pitchFamily="18" charset="0"/>
                          <a:cs typeface="B Nazanin" panose="00000400000000000000" pitchFamily="2" charset="-78"/>
                        </a:rPr>
                        <a:t>I</a:t>
                      </a:r>
                      <a:r>
                        <a:rPr lang="en-US" sz="1600" baseline="-25000" dirty="0" smtClean="0">
                          <a:effectLst/>
                          <a:latin typeface="Times New Roman" panose="02020603050405020304" pitchFamily="18" charset="0"/>
                          <a:cs typeface="B Nazanin" panose="00000400000000000000" pitchFamily="2" charset="-78"/>
                        </a:rPr>
                        <a:t>n</a:t>
                      </a:r>
                      <a:r>
                        <a:rPr lang="en-US" sz="1600" dirty="0" smtClean="0">
                          <a:effectLst/>
                          <a:latin typeface="Times New Roman" panose="02020603050405020304" pitchFamily="18" charset="0"/>
                          <a:cs typeface="B Nazanin" panose="00000400000000000000" pitchFamily="2" charset="-78"/>
                        </a:rPr>
                        <a:t>(A)</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749959991"/>
                  </a:ext>
                </a:extLst>
              </a:tr>
              <a:tr h="0">
                <a:tc>
                  <a:txBody>
                    <a:bodyPr/>
                    <a:lstStyle/>
                    <a:p>
                      <a:pPr algn="ctr" rtl="1">
                        <a:lnSpc>
                          <a:spcPct val="150000"/>
                        </a:lnSpc>
                        <a:spcAft>
                          <a:spcPts val="0"/>
                        </a:spcAft>
                      </a:pPr>
                      <a:r>
                        <a:rPr lang="ar-SA" sz="1600">
                          <a:effectLst/>
                          <a:latin typeface="Times New Roman" panose="02020603050405020304" pitchFamily="18" charset="0"/>
                          <a:cs typeface="B Nazanin" panose="00000400000000000000" pitchFamily="2" charset="-78"/>
                        </a:rPr>
                        <a:t>0</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31/8</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2/00</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15/9</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97574619"/>
                  </a:ext>
                </a:extLst>
              </a:tr>
              <a:tr h="0">
                <a:tc>
                  <a:txBody>
                    <a:bodyPr/>
                    <a:lstStyle/>
                    <a:p>
                      <a:pPr algn="ctr" rtl="1">
                        <a:lnSpc>
                          <a:spcPct val="150000"/>
                        </a:lnSpc>
                        <a:spcAft>
                          <a:spcPts val="0"/>
                        </a:spcAft>
                      </a:pPr>
                      <a:r>
                        <a:rPr lang="ar-SA" sz="1600">
                          <a:effectLst/>
                          <a:latin typeface="Times New Roman" panose="02020603050405020304" pitchFamily="18" charset="0"/>
                          <a:cs typeface="B Nazanin" panose="00000400000000000000" pitchFamily="2" charset="-78"/>
                        </a:rPr>
                        <a:t>1</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50/0</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tabLst>
                          <a:tab pos="1158240" algn="l"/>
                          <a:tab pos="1270000" algn="ctr"/>
                        </a:tabLst>
                      </a:pPr>
                      <a:r>
                        <a:rPr lang="fa-IR" sz="1600" dirty="0" smtClean="0">
                          <a:effectLst/>
                          <a:latin typeface="Times New Roman" panose="02020603050405020304" pitchFamily="18" charset="0"/>
                          <a:cs typeface="B Nazanin" panose="00000400000000000000" pitchFamily="2" charset="-78"/>
                        </a:rPr>
                        <a:t>9/63</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tabLst>
                          <a:tab pos="1158240" algn="l"/>
                          <a:tab pos="1270000" algn="ctr"/>
                        </a:tabLst>
                      </a:pPr>
                      <a:r>
                        <a:rPr lang="fa-IR" sz="1600" dirty="0" smtClean="0">
                          <a:effectLst/>
                          <a:latin typeface="Times New Roman" panose="02020603050405020304" pitchFamily="18" charset="0"/>
                          <a:cs typeface="B Nazanin" panose="00000400000000000000" pitchFamily="2" charset="-78"/>
                        </a:rPr>
                        <a:t>5/19</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92459833"/>
                  </a:ext>
                </a:extLst>
              </a:tr>
              <a:tr h="0">
                <a:tc>
                  <a:txBody>
                    <a:bodyPr/>
                    <a:lstStyle/>
                    <a:p>
                      <a:pPr algn="ctr" rtl="1">
                        <a:lnSpc>
                          <a:spcPct val="150000"/>
                        </a:lnSpc>
                        <a:spcAft>
                          <a:spcPts val="0"/>
                        </a:spcAft>
                      </a:pPr>
                      <a:r>
                        <a:rPr lang="ar-SA" sz="1600">
                          <a:effectLst/>
                          <a:latin typeface="Times New Roman" panose="02020603050405020304" pitchFamily="18" charset="0"/>
                          <a:cs typeface="B Nazanin" panose="00000400000000000000" pitchFamily="2" charset="-78"/>
                        </a:rPr>
                        <a:t>2</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21/2</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18/96</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1/12</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616147607"/>
                  </a:ext>
                </a:extLst>
              </a:tr>
              <a:tr h="0">
                <a:tc>
                  <a:txBody>
                    <a:bodyPr/>
                    <a:lstStyle/>
                    <a:p>
                      <a:pPr algn="ctr" rtl="1">
                        <a:lnSpc>
                          <a:spcPct val="150000"/>
                        </a:lnSpc>
                        <a:spcAft>
                          <a:spcPts val="0"/>
                        </a:spcAft>
                      </a:pPr>
                      <a:r>
                        <a:rPr lang="ar-SA" sz="1600">
                          <a:effectLst/>
                          <a:latin typeface="Times New Roman" panose="02020603050405020304" pitchFamily="18" charset="0"/>
                          <a:cs typeface="B Nazanin" panose="00000400000000000000" pitchFamily="2" charset="-78"/>
                        </a:rPr>
                        <a:t>4</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4/24</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37/75</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ea typeface="+mn-ea"/>
                          <a:cs typeface="B Nazanin" panose="00000400000000000000" pitchFamily="2" charset="-78"/>
                        </a:rPr>
                        <a:t>0/11</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61994954"/>
                  </a:ext>
                </a:extLst>
              </a:tr>
              <a:tr h="0">
                <a:tc>
                  <a:txBody>
                    <a:bodyPr/>
                    <a:lstStyle/>
                    <a:p>
                      <a:pPr algn="ctr" rtl="1">
                        <a:lnSpc>
                          <a:spcPct val="150000"/>
                        </a:lnSpc>
                        <a:spcAft>
                          <a:spcPts val="0"/>
                        </a:spcAft>
                      </a:pPr>
                      <a:r>
                        <a:rPr lang="ar-SA" sz="1600">
                          <a:effectLst/>
                          <a:latin typeface="Times New Roman" panose="02020603050405020304" pitchFamily="18" charset="0"/>
                          <a:cs typeface="B Nazanin" panose="00000400000000000000" pitchFamily="2" charset="-78"/>
                        </a:rPr>
                        <a:t>6</a:t>
                      </a:r>
                      <a:endParaRPr lang="en-US" sz="16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1/82</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56/58</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dirty="0" smtClean="0">
                          <a:effectLst/>
                          <a:latin typeface="Times New Roman" panose="02020603050405020304" pitchFamily="18" charset="0"/>
                          <a:cs typeface="B Nazanin" panose="00000400000000000000" pitchFamily="2" charset="-78"/>
                        </a:rPr>
                        <a:t>0/03</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946258628"/>
                  </a:ext>
                </a:extLst>
              </a:tr>
            </a:tbl>
          </a:graphicData>
        </a:graphic>
      </p:graphicFrame>
    </p:spTree>
    <p:extLst>
      <p:ext uri="{BB962C8B-B14F-4D97-AF65-F5344CB8AC3E}">
        <p14:creationId xmlns:p14="http://schemas.microsoft.com/office/powerpoint/2010/main" val="4078101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4" name="TextBox 3">
            <a:extLst>
              <a:ext uri="{FF2B5EF4-FFF2-40B4-BE49-F238E27FC236}">
                <a16:creationId xmlns:a16="http://schemas.microsoft.com/office/drawing/2014/main" id="{A7F94BBE-FE75-4496-AC64-4CD6A3ACE265}"/>
              </a:ext>
            </a:extLst>
          </p:cNvPr>
          <p:cNvSpPr txBox="1"/>
          <p:nvPr/>
        </p:nvSpPr>
        <p:spPr>
          <a:xfrm>
            <a:off x="6324600" y="164068"/>
            <a:ext cx="2719526"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تحلیل با </a:t>
            </a:r>
            <a:r>
              <a:rPr lang="en-US" b="1" dirty="0" err="1"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PSpice</a:t>
            </a:r>
            <a:endParaRPr lang="en-US"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 name="Rectangle 2"/>
          <p:cNvSpPr/>
          <p:nvPr/>
        </p:nvSpPr>
        <p:spPr>
          <a:xfrm>
            <a:off x="357326" y="533400"/>
            <a:ext cx="8686800" cy="2308324"/>
          </a:xfrm>
          <a:prstGeom prst="rect">
            <a:avLst/>
          </a:prstGeom>
        </p:spPr>
        <p:txBody>
          <a:bodyPr wrap="square">
            <a:spAutoFit/>
          </a:bodyPr>
          <a:lstStyle/>
          <a:p>
            <a:pPr indent="233680"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مدار شکل 3-7-الف با استفاده از </a:t>
            </a:r>
            <a:r>
              <a:rPr lang="en-US" dirty="0">
                <a:latin typeface="Times New Roman" panose="02020603050405020304" pitchFamily="18" charset="0"/>
                <a:ea typeface="Times New Roman" panose="02020603050405020304" pitchFamily="18" charset="0"/>
                <a:cs typeface="B Nazanin" panose="00000400000000000000" pitchFamily="2" charset="-78"/>
              </a:rPr>
              <a:t>VSIN</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i="1" dirty="0">
                <a:latin typeface="Times New Roman" panose="02020603050405020304" pitchFamily="18" charset="0"/>
                <a:ea typeface="Times New Roman" panose="02020603050405020304" pitchFamily="18" charset="0"/>
                <a:cs typeface="B Nazanin" panose="00000400000000000000" pitchFamily="2" charset="-78"/>
              </a:rPr>
              <a:t>R</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و</a:t>
            </a:r>
            <a:r>
              <a:rPr lang="en-US" i="1" dirty="0" smtClean="0">
                <a:latin typeface="Times New Roman" panose="02020603050405020304" pitchFamily="18" charset="0"/>
                <a:ea typeface="Times New Roman" panose="02020603050405020304" pitchFamily="18" charset="0"/>
                <a:cs typeface="B Nazanin" panose="00000400000000000000" pitchFamily="2" charset="-78"/>
              </a:rPr>
              <a:t>L </a:t>
            </a:r>
            <a:r>
              <a:rPr lang="fa-IR" i="1"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ایجاد </a:t>
            </a:r>
            <a:r>
              <a:rPr lang="fa-IR" dirty="0">
                <a:latin typeface="Times New Roman" panose="02020603050405020304" pitchFamily="18" charset="0"/>
                <a:ea typeface="Times New Roman" panose="02020603050405020304" pitchFamily="18" charset="0"/>
                <a:cs typeface="B Nazanin" panose="00000400000000000000" pitchFamily="2" charset="-78"/>
              </a:rPr>
              <a:t>می‌شود. برای تقریب یک دیود ایده‌آل، مدل</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برای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با قرار دادن </a:t>
            </a:r>
            <a:r>
              <a:rPr lang="fa-IR" dirty="0" smtClean="0">
                <a:latin typeface="Times New Roman" panose="02020603050405020304" pitchFamily="18" charset="0"/>
                <a:ea typeface="Times New Roman" panose="02020603050405020304" pitchFamily="18" charset="0"/>
                <a:cs typeface="B Nazanin" panose="00000400000000000000" pitchFamily="2" charset="-78"/>
              </a:rPr>
              <a:t>0/001</a:t>
            </a:r>
            <a:r>
              <a:rPr lang="en-US" dirty="0" smtClean="0">
                <a:latin typeface="Times New Roman" panose="02020603050405020304" pitchFamily="18" charset="0"/>
                <a:ea typeface="Times New Roman" panose="02020603050405020304" pitchFamily="18" charset="0"/>
                <a:cs typeface="B Nazanin" panose="00000400000000000000" pitchFamily="2" charset="-78"/>
              </a:rPr>
              <a:t>n</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تغییر می‌کند. یک تحلیل گذرا با زمان اجرای </a:t>
            </a:r>
            <a:r>
              <a:rPr lang="en-US" dirty="0" err="1">
                <a:latin typeface="Times New Roman" panose="02020603050405020304" pitchFamily="18" charset="0"/>
                <a:ea typeface="Times New Roman" panose="02020603050405020304" pitchFamily="18" charset="0"/>
                <a:cs typeface="B Nazanin" panose="00000400000000000000" pitchFamily="2" charset="-78"/>
              </a:rPr>
              <a:t>ms</a:t>
            </a:r>
            <a:r>
              <a:rPr lang="fa-IR" dirty="0">
                <a:latin typeface="Times New Roman" panose="02020603050405020304" pitchFamily="18" charset="0"/>
                <a:ea typeface="Times New Roman" panose="02020603050405020304" pitchFamily="18" charset="0"/>
                <a:cs typeface="B Nazanin" panose="00000400000000000000" pitchFamily="2" charset="-78"/>
              </a:rPr>
              <a:t>150 اجرا می‌شود و داده‌ها از زمان </a:t>
            </a:r>
            <a:r>
              <a:rPr lang="en-US" dirty="0" err="1">
                <a:latin typeface="Times New Roman" panose="02020603050405020304" pitchFamily="18" charset="0"/>
                <a:ea typeface="Times New Roman" panose="02020603050405020304" pitchFamily="18" charset="0"/>
                <a:cs typeface="B Nazanin" panose="00000400000000000000" pitchFamily="2" charset="-78"/>
              </a:rPr>
              <a:t>ms</a:t>
            </a:r>
            <a:r>
              <a:rPr lang="fa-IR" dirty="0">
                <a:latin typeface="Times New Roman" panose="02020603050405020304" pitchFamily="18" charset="0"/>
                <a:ea typeface="Times New Roman" panose="02020603050405020304" pitchFamily="18" charset="0"/>
                <a:cs typeface="B Nazanin" panose="00000400000000000000" pitchFamily="2" charset="-78"/>
              </a:rPr>
              <a:t>100 جمع‌آوری می‌شوند تا حالت گذرای راه‌اندازی از داده‌ها حذف شود. بیشینه گام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dirty="0">
                <a:latin typeface="Times New Roman" panose="02020603050405020304" pitchFamily="18" charset="0"/>
                <a:ea typeface="Times New Roman" panose="02020603050405020304" pitchFamily="18" charset="0"/>
                <a:cs typeface="B Nazanin" panose="00000400000000000000" pitchFamily="2" charset="-78"/>
              </a:rPr>
              <a:t>s</a:t>
            </a:r>
            <a:r>
              <a:rPr lang="fa-IR" dirty="0">
                <a:latin typeface="Times New Roman" panose="02020603050405020304" pitchFamily="18" charset="0"/>
                <a:ea typeface="Times New Roman" panose="02020603050405020304" pitchFamily="18" charset="0"/>
                <a:cs typeface="B Nazanin" panose="00000400000000000000" pitchFamily="2" charset="-78"/>
              </a:rPr>
              <a:t>10، یک شکل‌موج هموار را ارائه خواهد داد.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بخشی از فایل خروجی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به‌صورتی است که در ادامه آمده است. </a:t>
            </a:r>
            <a:r>
              <a:rPr lang="fa-IR" dirty="0">
                <a:latin typeface="Times New Roman" panose="02020603050405020304" pitchFamily="18" charset="0"/>
                <a:cs typeface="B Nazanin" panose="00000400000000000000" pitchFamily="2" charset="-78"/>
              </a:rPr>
              <a:t>به تطابق بسیار نزدیک بین جملات فوریه به‌دست آمده از تحلیل و نتایج خروجی</a:t>
            </a:r>
            <a:r>
              <a:rPr lang="en-US" dirty="0" err="1">
                <a:latin typeface="Times New Roman" panose="02020603050405020304" pitchFamily="18" charset="0"/>
                <a:cs typeface="B Nazanin" panose="00000400000000000000" pitchFamily="2" charset="-78"/>
              </a:rPr>
              <a:t>PSpice</a:t>
            </a:r>
            <a:r>
              <a:rPr lang="en-US"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 توجه کنید. مقدار متوسط جریان با وارد کردن </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R1</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I</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AVG</a:t>
            </a:r>
            <a:r>
              <a:rPr lang="fa-IR" dirty="0">
                <a:latin typeface="Times New Roman" panose="02020603050405020304" pitchFamily="18" charset="0"/>
                <a:cs typeface="B Nazanin" panose="00000400000000000000" pitchFamily="2" charset="-78"/>
              </a:rPr>
              <a:t> در </a:t>
            </a:r>
            <a:r>
              <a:rPr lang="en-US" dirty="0">
                <a:latin typeface="Times New Roman" panose="02020603050405020304" pitchFamily="18" charset="0"/>
                <a:cs typeface="B Nazanin" panose="00000400000000000000" pitchFamily="2" charset="-78"/>
              </a:rPr>
              <a:t>Probe</a:t>
            </a:r>
            <a:r>
              <a:rPr lang="fa-IR" dirty="0">
                <a:latin typeface="Times New Roman" panose="02020603050405020304" pitchFamily="18" charset="0"/>
                <a:cs typeface="B Nazanin" panose="00000400000000000000" pitchFamily="2" charset="-78"/>
              </a:rPr>
              <a:t> قابل دست­یابی بوده و برابر با </a:t>
            </a:r>
            <a:r>
              <a:rPr lang="en-US" dirty="0" smtClean="0">
                <a:latin typeface="Times New Roman" panose="02020603050405020304" pitchFamily="18" charset="0"/>
                <a:cs typeface="B Nazanin" panose="00000400000000000000" pitchFamily="2" charset="-78"/>
              </a:rPr>
              <a:t>A</a:t>
            </a:r>
            <a:r>
              <a:rPr lang="fa-IR" dirty="0" smtClean="0">
                <a:latin typeface="Times New Roman" panose="02020603050405020304" pitchFamily="18" charset="0"/>
                <a:cs typeface="B Nazanin" panose="00000400000000000000" pitchFamily="2" charset="-78"/>
              </a:rPr>
              <a:t>15/9 </a:t>
            </a:r>
            <a:r>
              <a:rPr lang="fa-IR" dirty="0">
                <a:latin typeface="Times New Roman" panose="02020603050405020304" pitchFamily="18" charset="0"/>
                <a:cs typeface="B Nazanin" panose="00000400000000000000" pitchFamily="2" charset="-78"/>
              </a:rPr>
              <a:t>است. توان متوسط مقاومت با وارد کردن</a:t>
            </a:r>
            <a:r>
              <a:rPr lang="ar-SA"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R1</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W</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AVG</a:t>
            </a:r>
            <a:r>
              <a:rPr lang="fa-IR" dirty="0">
                <a:latin typeface="Times New Roman" panose="02020603050405020304" pitchFamily="18" charset="0"/>
                <a:cs typeface="B Nazanin" panose="00000400000000000000" pitchFamily="2" charset="-78"/>
              </a:rPr>
              <a:t> به‌دست می‌آید و برابر </a:t>
            </a:r>
            <a:r>
              <a:rPr lang="en-US" dirty="0">
                <a:latin typeface="Times New Roman" panose="02020603050405020304" pitchFamily="18" charset="0"/>
                <a:cs typeface="B Nazanin" panose="00000400000000000000" pitchFamily="2" charset="-78"/>
              </a:rPr>
              <a:t>W</a:t>
            </a:r>
            <a:r>
              <a:rPr lang="fa-IR" dirty="0">
                <a:latin typeface="Times New Roman" panose="02020603050405020304" pitchFamily="18" charset="0"/>
                <a:cs typeface="B Nazanin" panose="00000400000000000000" pitchFamily="2" charset="-78"/>
              </a:rPr>
              <a:t>535</a:t>
            </a:r>
            <a:r>
              <a:rPr lang="en-US" i="1" dirty="0">
                <a:latin typeface="Times New Roman" panose="02020603050405020304" pitchFamily="18" charset="0"/>
                <a:cs typeface="B Nazanin" panose="00000400000000000000" pitchFamily="2" charset="-78"/>
              </a:rPr>
              <a:t>P</a:t>
            </a:r>
            <a:r>
              <a:rPr lang="en-US" dirty="0">
                <a:latin typeface="Times New Roman" panose="02020603050405020304" pitchFamily="18" charset="0"/>
                <a:cs typeface="B Nazanin" panose="00000400000000000000" pitchFamily="2" charset="-78"/>
              </a:rPr>
              <a:t>=</a:t>
            </a:r>
            <a:r>
              <a:rPr lang="fa-IR" dirty="0">
                <a:latin typeface="Times New Roman" panose="02020603050405020304" pitchFamily="18" charset="0"/>
                <a:cs typeface="B Nazanin" panose="00000400000000000000" pitchFamily="2" charset="-78"/>
              </a:rPr>
              <a:t> است. نکته مهم این است که برای دریافت نتایج درست، باید </a:t>
            </a:r>
            <a:r>
              <a:rPr lang="en-US" dirty="0" err="1">
                <a:latin typeface="Times New Roman" panose="02020603050405020304" pitchFamily="18" charset="0"/>
                <a:cs typeface="B Nazanin" panose="00000400000000000000" pitchFamily="2" charset="-78"/>
              </a:rPr>
              <a:t>PSpice</a:t>
            </a:r>
            <a:r>
              <a:rPr lang="fa-IR" dirty="0">
                <a:latin typeface="Times New Roman" panose="02020603050405020304" pitchFamily="18" charset="0"/>
                <a:cs typeface="B Nazanin" panose="00000400000000000000" pitchFamily="2" charset="-78"/>
              </a:rPr>
              <a:t> جریان‌های حالت مانا را نمایش دهد.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39490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a:extLst>
              <a:ext uri="{FF2B5EF4-FFF2-40B4-BE49-F238E27FC236}">
                <a16:creationId xmlns:a16="http://schemas.microsoft.com/office/drawing/2014/main" id="{EDBDA2A7-AC9C-449C-8A0E-343289CD8927}"/>
              </a:ext>
            </a:extLst>
          </p:cNvPr>
          <p:cNvSpPr txBox="1"/>
          <p:nvPr/>
        </p:nvSpPr>
        <p:spPr>
          <a:xfrm>
            <a:off x="2133600" y="6488668"/>
            <a:ext cx="4572000" cy="369332"/>
          </a:xfrm>
          <a:prstGeom prst="rect">
            <a:avLst/>
          </a:prstGeom>
          <a:noFill/>
        </p:spPr>
        <p:txBody>
          <a:bodyPr wrap="square">
            <a:spAutoFit/>
          </a:bodyPr>
          <a:lstStyle/>
          <a:p>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sp>
        <p:nvSpPr>
          <p:cNvPr id="4" name="Rectangle 3"/>
          <p:cNvSpPr/>
          <p:nvPr/>
        </p:nvSpPr>
        <p:spPr>
          <a:xfrm>
            <a:off x="152400" y="241804"/>
            <a:ext cx="8862874" cy="6297108"/>
          </a:xfrm>
          <a:prstGeom prst="rect">
            <a:avLst/>
          </a:prstGeom>
        </p:spPr>
        <p:txBody>
          <a:bodyPr wrap="square">
            <a:spAutoFit/>
          </a:bodyPr>
          <a:lstStyle/>
          <a:p>
            <a:pPr>
              <a:lnSpc>
                <a:spcPct val="90000"/>
              </a:lnSpc>
              <a:spcAft>
                <a:spcPts val="0"/>
              </a:spcAft>
            </a:pPr>
            <a:r>
              <a:rPr lang="en-US" sz="1600">
                <a:latin typeface="Times New Roman" panose="02020603050405020304" pitchFamily="18" charset="0"/>
                <a:ea typeface="Times New Roman" panose="02020603050405020304" pitchFamily="18" charset="0"/>
                <a:cs typeface="B Lotus" panose="00000400000000000000" pitchFamily="2" charset="-78"/>
              </a:rPr>
              <a:t>****     FOURIER  ANALYSIS                   TEMPERATURE = 27.00  DEG  C</a:t>
            </a:r>
            <a:endParaRPr lang="en-US" sz="160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FOURIER  COMPONENTS  OF  TRANSIENT  RESPONSE  V(OUT)</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DC   COMPONENT  =  3.183002E+01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HARMONIC     FREQUENCY       FOURIER          NORMALIZED       PHASE     NORMALIZED</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NO                   (HZ)              COMPONENT         </a:t>
            </a:r>
            <a:r>
              <a:rPr lang="en-US" sz="1600" dirty="0" err="1">
                <a:latin typeface="Times New Roman" panose="02020603050405020304" pitchFamily="18" charset="0"/>
                <a:ea typeface="Times New Roman" panose="02020603050405020304" pitchFamily="18" charset="0"/>
                <a:cs typeface="B Lotus" panose="00000400000000000000" pitchFamily="2" charset="-78"/>
              </a:rPr>
              <a:t>COMPONENT</a:t>
            </a:r>
            <a:r>
              <a:rPr lang="en-US" sz="1600" dirty="0">
                <a:latin typeface="Times New Roman" panose="02020603050405020304" pitchFamily="18" charset="0"/>
                <a:ea typeface="Times New Roman" panose="02020603050405020304" pitchFamily="18" charset="0"/>
                <a:cs typeface="B Lotus" panose="00000400000000000000" pitchFamily="2" charset="-78"/>
              </a:rPr>
              <a:t>        (DEG)       PHASE (DEG)</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1                6.000E+01               5.000E+01              1.000E+00         -5.804E-05        0.000E+00</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2                1.200E+02               2.122E+01              4.244E-01          -9.000E+01      -9.000E+01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3                1.800E+02               5.651E-05               1.130E-06          -8.831E+01      -8.831E+01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4                2.400E+02               4.244E+00              8.488E-02          -9.000E+01      -9.000E+01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5                3.000E+02               5.699E-05               1.140E-06          -9.064E+01      -9.064E+01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6                3.600E+02               1.819E+00              3.638E-02          -9.000E+01      -9.000E+01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7                4.200E+02               5.691E-05               1.138E-06          -9.111E+01      -9.110E+01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8                4.800E+02               1.011E+00              2.021E-02          -9.000E+01      -9.000E+01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9                5.400E+02               5.687E-05               1.137E-06          -9.080E+01      -9.079E+01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FOURIER COMPONENTS OF TRANSIENT RESPONSE I(R_R1)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DC   COMPONENT  = 1.591512E+01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tabLst>
                <a:tab pos="1771650" algn="l"/>
                <a:tab pos="2571750" algn="l"/>
                <a:tab pos="3429000" algn="l"/>
                <a:tab pos="3943350" algn="l"/>
              </a:tabLst>
            </a:pPr>
            <a:r>
              <a:rPr lang="en-US" sz="1600" dirty="0">
                <a:latin typeface="Times New Roman" panose="02020603050405020304" pitchFamily="18" charset="0"/>
                <a:ea typeface="Times New Roman" panose="02020603050405020304" pitchFamily="18" charset="0"/>
                <a:cs typeface="B Lotus" panose="00000400000000000000" pitchFamily="2" charset="-78"/>
              </a:rPr>
              <a:t>HARMONIC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FREQUENCY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FOURIER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NORMALIZED </a:t>
            </a:r>
            <a:r>
              <a:rPr lang="ar-SA"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  PHASE    </a:t>
            </a:r>
            <a:r>
              <a:rPr lang="fa-IR"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NORMALIZED</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tabLst>
                <a:tab pos="1771650" algn="l"/>
              </a:tabLst>
            </a:pPr>
            <a:r>
              <a:rPr lang="en-US" sz="1600" dirty="0">
                <a:latin typeface="Times New Roman" panose="02020603050405020304" pitchFamily="18" charset="0"/>
                <a:ea typeface="Times New Roman" panose="02020603050405020304" pitchFamily="18" charset="0"/>
                <a:cs typeface="B Lotus" panose="00000400000000000000" pitchFamily="2" charset="-78"/>
              </a:rPr>
              <a:t>     </a:t>
            </a:r>
            <a:r>
              <a:rPr lang="ar-SA"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NO </a:t>
            </a:r>
            <a:r>
              <a:rPr lang="ar-SA"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(HZ)</a:t>
            </a:r>
            <a:r>
              <a:rPr lang="ar-SA"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          COMPONENT        </a:t>
            </a:r>
            <a:r>
              <a:rPr lang="en-US" sz="1600" dirty="0" err="1">
                <a:latin typeface="Times New Roman" panose="02020603050405020304" pitchFamily="18" charset="0"/>
                <a:ea typeface="Times New Roman" panose="02020603050405020304" pitchFamily="18" charset="0"/>
                <a:cs typeface="B Lotus" panose="00000400000000000000" pitchFamily="2" charset="-78"/>
              </a:rPr>
              <a:t>COMPONENT</a:t>
            </a:r>
            <a:r>
              <a:rPr lang="en-US"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(DEG)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    </a:t>
            </a:r>
            <a:r>
              <a:rPr lang="en-US" sz="1600" dirty="0">
                <a:latin typeface="B Lotus" panose="00000400000000000000" pitchFamily="2" charset="-78"/>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cs typeface="B Lotus" panose="00000400000000000000" pitchFamily="2" charset="-78"/>
              </a:rPr>
              <a:t>PHASE (DEG)</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1                  6.000E+01               5.189E+00               1.000E+00      -7.802E+01       0.000E+00</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2                  1.200E+02               1.120E+00               2.158E-01       -1.739E+02     -1.788E+01</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3                  1.800E+02               1.963E-04                3.782E-05       -3.719E+01       1.969E+02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4                  2.400E+02               1.123E-01                2.164E-02       -1.770E+02       1.351E+02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5                  3.000E+02               7.524E-05                1.450E-05        6.226E+01       4.524E+02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6                  3.600E+02               3.217E-02                6.200E-03       -1.781E+02       2.900E+02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7                  4.200E+02               8.331E-05                1.605E-05        1.693E+02       7.154E+02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8                  4.800E+02               1.345E-02                2.592E-03       -1.783E+02       4.458E+02</a:t>
            </a:r>
            <a:endParaRPr lang="en-US" sz="1600" dirty="0">
              <a:latin typeface="Times New Roman" panose="02020603050405020304" pitchFamily="18" charset="0"/>
              <a:ea typeface="Times New Roman" panose="02020603050405020304" pitchFamily="18" charset="0"/>
            </a:endParaRPr>
          </a:p>
          <a:p>
            <a:pPr>
              <a:lnSpc>
                <a:spcPct val="90000"/>
              </a:lnSpc>
              <a:spcAft>
                <a:spcPts val="0"/>
              </a:spcAft>
            </a:pPr>
            <a:r>
              <a:rPr lang="en-US" sz="1600" dirty="0">
                <a:latin typeface="Times New Roman" panose="02020603050405020304" pitchFamily="18" charset="0"/>
                <a:ea typeface="Times New Roman" panose="02020603050405020304" pitchFamily="18" charset="0"/>
                <a:cs typeface="B Lotus" panose="00000400000000000000" pitchFamily="2" charset="-78"/>
              </a:rPr>
              <a:t>        9                  5.400E+02               5.435E-05                1.047E-05       -1.074E+02       5.948E+02</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16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58FA8-E320-4D56-8C9C-36DB5DF1D19E}"/>
              </a:ext>
            </a:extLst>
          </p:cNvPr>
          <p:cNvSpPr txBox="1"/>
          <p:nvPr/>
        </p:nvSpPr>
        <p:spPr>
          <a:xfrm>
            <a:off x="2209800" y="152400"/>
            <a:ext cx="6705600" cy="369332"/>
          </a:xfrm>
          <a:prstGeom prst="rect">
            <a:avLst/>
          </a:prstGeom>
          <a:noFill/>
        </p:spPr>
        <p:txBody>
          <a:bodyPr wrap="square">
            <a:spAutoFit/>
          </a:bodyPr>
          <a:lstStyle/>
          <a:p>
            <a:pPr algn="just" rtl="1"/>
            <a:r>
              <a:rPr lang="fa-IR" b="1" dirty="0" smtClean="0">
                <a:solidFill>
                  <a:srgbClr val="00B050"/>
                </a:solidFill>
                <a:cs typeface="B Titr" panose="00000700000000000000" pitchFamily="2" charset="-78"/>
              </a:rPr>
              <a:t>3-3- یکسوساز </a:t>
            </a:r>
            <a:r>
              <a:rPr lang="fa-IR" b="1" dirty="0">
                <a:solidFill>
                  <a:srgbClr val="00B050"/>
                </a:solidFill>
                <a:cs typeface="B Titr" panose="00000700000000000000" pitchFamily="2" charset="-78"/>
              </a:rPr>
              <a:t>نیم موج کنترل نشده (دیودی) با فیلتر خازنی</a:t>
            </a:r>
            <a:endParaRPr lang="en-US" b="1" dirty="0">
              <a:solidFill>
                <a:srgbClr val="00B050"/>
              </a:solidFill>
              <a:cs typeface="B Titr" panose="00000700000000000000" pitchFamily="2" charset="-78"/>
            </a:endParaRPr>
          </a:p>
        </p:txBody>
      </p:sp>
      <p:sp>
        <p:nvSpPr>
          <p:cNvPr id="5" name="TextBox 4">
            <a:extLst>
              <a:ext uri="{FF2B5EF4-FFF2-40B4-BE49-F238E27FC236}">
                <a16:creationId xmlns:a16="http://schemas.microsoft.com/office/drawing/2014/main" id="{55C55DA2-2442-4F0C-9507-C24B1F721FAD}"/>
              </a:ext>
            </a:extLst>
          </p:cNvPr>
          <p:cNvSpPr txBox="1"/>
          <p:nvPr/>
        </p:nvSpPr>
        <p:spPr>
          <a:xfrm>
            <a:off x="469777" y="533400"/>
            <a:ext cx="8458200" cy="923330"/>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یک کاربرد عمومی مدارهای یکسوساز، تبدیل یک ولتاژ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ورودی به یک ولتاژ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با استفاده از فیلتر خازنی است. هدف خازن، کاهش تغییرات ولتاژ خروجی و هرچه نزدیک­تر کردن آن به ولتاژ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می‌باشد. مقاومت می‌تواند معرف یک بار خارجی و خازن می­تواند معرف یک فیلتر و بخشی از مدار یکسوساز باشد.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6" name="Picture 5">
            <a:extLst>
              <a:ext uri="{FF2B5EF4-FFF2-40B4-BE49-F238E27FC236}">
                <a16:creationId xmlns:a16="http://schemas.microsoft.com/office/drawing/2014/main" id="{16B092A0-8E1E-48B5-9B82-1139F8E81D1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5138" y="1372772"/>
            <a:ext cx="4176713" cy="1919288"/>
          </a:xfrm>
          <a:prstGeom prst="rect">
            <a:avLst/>
          </a:prstGeom>
        </p:spPr>
      </p:pic>
      <p:pic>
        <p:nvPicPr>
          <p:cNvPr id="7" name="Picture 6">
            <a:extLst>
              <a:ext uri="{FF2B5EF4-FFF2-40B4-BE49-F238E27FC236}">
                <a16:creationId xmlns:a16="http://schemas.microsoft.com/office/drawing/2014/main" id="{AD672BE5-C57D-41CF-AEB9-6DF28ADA689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444" y="3407546"/>
            <a:ext cx="4176712" cy="2838450"/>
          </a:xfrm>
          <a:prstGeom prst="rect">
            <a:avLst/>
          </a:prstGeom>
        </p:spPr>
      </p:pic>
      <p:sp>
        <p:nvSpPr>
          <p:cNvPr id="9" name="TextBox 8">
            <a:extLst>
              <a:ext uri="{FF2B5EF4-FFF2-40B4-BE49-F238E27FC236}">
                <a16:creationId xmlns:a16="http://schemas.microsoft.com/office/drawing/2014/main" id="{D06BD140-2337-4AC6-9207-1B1AC012E949}"/>
              </a:ext>
            </a:extLst>
          </p:cNvPr>
          <p:cNvSpPr txBox="1"/>
          <p:nvPr/>
        </p:nvSpPr>
        <p:spPr>
          <a:xfrm>
            <a:off x="33683" y="6245996"/>
            <a:ext cx="4176714" cy="541687"/>
          </a:xfrm>
          <a:prstGeom prst="rect">
            <a:avLst/>
          </a:prstGeom>
          <a:noFill/>
        </p:spPr>
        <p:txBody>
          <a:bodyPr wrap="square">
            <a:spAutoFit/>
          </a:bodyPr>
          <a:lstStyle/>
          <a:p>
            <a:pPr marL="0" marR="0" algn="ctr" rtl="1">
              <a:lnSpc>
                <a:spcPct val="90000"/>
              </a:lnSpc>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 </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3-8- </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الف) یکسوساز نیم‌موج با بار </a:t>
            </a:r>
            <a:r>
              <a:rPr lang="en-US" sz="1600" b="1" i="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RC</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ب) ولتاژهای ورودی و </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خروجی.</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1AF09C69-5C29-4454-B691-33DA0AAABC2F}"/>
              </a:ext>
            </a:extLst>
          </p:cNvPr>
          <p:cNvSpPr txBox="1"/>
          <p:nvPr/>
        </p:nvSpPr>
        <p:spPr>
          <a:xfrm>
            <a:off x="4286321" y="1636244"/>
            <a:ext cx="4694807" cy="4755148"/>
          </a:xfrm>
          <a:prstGeom prst="rect">
            <a:avLst/>
          </a:prstGeom>
          <a:noFill/>
        </p:spPr>
        <p:txBody>
          <a:bodyPr wrap="square">
            <a:spAutoFit/>
          </a:bodyPr>
          <a:lstStyle/>
          <a:p>
            <a:pPr marL="285750" marR="0" indent="-285750" algn="just" rtl="1">
              <a:spcBef>
                <a:spcPts val="600"/>
              </a:spcBef>
              <a:spcAft>
                <a:spcPts val="0"/>
              </a:spcAft>
              <a:buFont typeface="Wingdings" panose="05000000000000000000" pitchFamily="2" charset="2"/>
              <a:buChar char="q"/>
            </a:pP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عملکرد مدار: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فرض می شود که خازن در ابتدا بدون بار است و مدار در </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ω</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=0</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تحریک شده و دیود به­محض مثبت‌ شدن منبع، بایاس مستقیم می‌شود:</a:t>
            </a:r>
          </a:p>
          <a:p>
            <a:pPr marR="0" algn="just"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1-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هنگامی‌که دیود روشن است، ولتاژ خروجی همان ولتاژ منبع است و خازن شارژ می‌شود. وقتی که ولتاژ ورودی به بیشینه مثبت آن در</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ω</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/2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می‌رسد، خازن تا </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V</a:t>
            </a:r>
            <a:r>
              <a:rPr lang="en-US" sz="1800" i="1" baseline="-25000" dirty="0" err="1">
                <a:effectLst/>
                <a:latin typeface="Times New Roman" panose="02020603050405020304" pitchFamily="18" charset="0"/>
                <a:ea typeface="Times New Roman" panose="02020603050405020304" pitchFamily="18" charset="0"/>
                <a:cs typeface="B Nazanin" panose="00000400000000000000" pitchFamily="2" charset="-78"/>
              </a:rPr>
              <a:t>m</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شارژ می‌شود. </a:t>
            </a:r>
          </a:p>
          <a:p>
            <a:pPr marR="0" algn="just"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2-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هنگامی‌که منبع پس از </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ω</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کاهش می یابد، خازن در مقاومت بار تخلیه می‌شود. در نقطه‌ای، ولتاژ منبع از ولتاژ خروجی کمتر می‌شود که باعث بایاس معکوس‌ شدن دیود شده و بار را از منبع جدا می‌کند. تا وقتی دیود خاموش است، ولتاژ خروجی به‌صورت نمایی با ثابت زمانی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میرا می‌شود. </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a:p>
            <a:pPr marR="0" algn="just" rtl="1">
              <a:spcBef>
                <a:spcPts val="60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3- نقطه‌ای که دیود در آن خاموش می‌شود از مقایسه نرخ تغییرات ولتاژهای منبع و خازن تعیین می‌شود. دیود هنگامی خاموش می‌شود که نرخ تغییرات نزولی منبع، بیشتر از مقداری باشد که توسط ثابت زمانی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تعیین می‌شود. زاویه</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ω</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نقطه‌ای است که در آن دیود خاموش می‌شود.</a:t>
            </a:r>
            <a:endParaRPr lang="en-US" dirty="0">
              <a:cs typeface="B Nazanin" panose="00000400000000000000" pitchFamily="2" charset="-78"/>
            </a:endParaRPr>
          </a:p>
        </p:txBody>
      </p:sp>
      <p:sp>
        <p:nvSpPr>
          <p:cNvPr id="2" name="Slide Number Placeholder 1">
            <a:extLst>
              <a:ext uri="{FF2B5EF4-FFF2-40B4-BE49-F238E27FC236}">
                <a16:creationId xmlns:a16="http://schemas.microsoft.com/office/drawing/2014/main" id="{9B496A53-2776-44F2-B9B9-7BE4C8AF7CB8}"/>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52866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A8BFF-75A6-469B-A061-1C12E967E568}"/>
              </a:ext>
            </a:extLst>
          </p:cNvPr>
          <p:cNvSpPr txBox="1"/>
          <p:nvPr/>
        </p:nvSpPr>
        <p:spPr>
          <a:xfrm>
            <a:off x="4343400" y="304800"/>
            <a:ext cx="4572000" cy="369332"/>
          </a:xfrm>
          <a:prstGeom prst="rect">
            <a:avLst/>
          </a:prstGeom>
          <a:noFill/>
        </p:spPr>
        <p:txBody>
          <a:bodyPr wrap="square">
            <a:spAutoFit/>
          </a:bodyPr>
          <a:lstStyle/>
          <a:p>
            <a:pPr marL="285750" indent="-285750" algn="r" rtl="1">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ولتاژ خروجی به این صورت بیان می‌شود:</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2D309B5F-5772-4B9A-B3BC-E537E239410D}"/>
                  </a:ext>
                </a:extLst>
              </p:cNvPr>
              <p:cNvGraphicFramePr>
                <a:graphicFrameLocks noGrp="1"/>
              </p:cNvGraphicFramePr>
              <p:nvPr>
                <p:extLst>
                  <p:ext uri="{D42A27DB-BD31-4B8C-83A1-F6EECF244321}">
                    <p14:modId xmlns:p14="http://schemas.microsoft.com/office/powerpoint/2010/main" val="3459945832"/>
                  </p:ext>
                </p:extLst>
              </p:nvPr>
            </p:nvGraphicFramePr>
            <p:xfrm>
              <a:off x="1319212" y="762000"/>
              <a:ext cx="6605588" cy="788162"/>
            </p:xfrm>
            <a:graphic>
              <a:graphicData uri="http://schemas.openxmlformats.org/drawingml/2006/table">
                <a:tbl>
                  <a:tblPr firstRow="1" firstCol="1" bandRow="1">
                    <a:tableStyleId>{5C22544A-7EE6-4342-B048-85BDC9FD1C3A}</a:tableStyleId>
                  </a:tblPr>
                  <a:tblGrid>
                    <a:gridCol w="5821339">
                      <a:extLst>
                        <a:ext uri="{9D8B030D-6E8A-4147-A177-3AD203B41FA5}">
                          <a16:colId xmlns:a16="http://schemas.microsoft.com/office/drawing/2014/main" val="1269701457"/>
                        </a:ext>
                      </a:extLst>
                    </a:gridCol>
                    <a:gridCol w="784249">
                      <a:extLst>
                        <a:ext uri="{9D8B030D-6E8A-4147-A177-3AD203B41FA5}">
                          <a16:colId xmlns:a16="http://schemas.microsoft.com/office/drawing/2014/main" val="3674532600"/>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𝑣</m:t>
                                    </m:r>
                                  </m:e>
                                  <m:sub>
                                    <m:r>
                                      <a:rPr lang="en-US" sz="1800" b="0" i="1" smtClean="0">
                                        <a:solidFill>
                                          <a:srgbClr val="FF0000"/>
                                        </a:solidFill>
                                        <a:effectLst/>
                                        <a:latin typeface="Cambria Math" panose="02040503050406030204" pitchFamily="18" charset="0"/>
                                      </a:rPr>
                                      <m:t>𝑜</m:t>
                                    </m:r>
                                  </m:sub>
                                </m:sSub>
                                <m:d>
                                  <m:dPr>
                                    <m:ctrlPr>
                                      <a:rPr lang="en-US" sz="1800" b="0" i="1">
                                        <a:solidFill>
                                          <a:srgbClr val="FF0000"/>
                                        </a:solidFill>
                                        <a:effectLst/>
                                        <a:latin typeface="Cambria Math" panose="02040503050406030204" pitchFamily="18" charset="0"/>
                                      </a:rPr>
                                    </m:ctrlPr>
                                  </m:dPr>
                                  <m:e>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e>
                                </m:d>
                                <m:r>
                                  <a:rPr lang="en-US" sz="1800" b="0" smtClean="0">
                                    <a:solidFill>
                                      <a:srgbClr val="FF0000"/>
                                    </a:solidFill>
                                    <a:effectLst/>
                                    <a:latin typeface="Cambria Math" panose="02040503050406030204" pitchFamily="18" charset="0"/>
                                  </a:rPr>
                                  <m:t>= </m:t>
                                </m:r>
                                <m:d>
                                  <m:dPr>
                                    <m:begChr m:val="{"/>
                                    <m:endChr m:val=""/>
                                    <m:ctrlPr>
                                      <a:rPr lang="en-US" sz="1800" b="0" i="1">
                                        <a:solidFill>
                                          <a:srgbClr val="FF0000"/>
                                        </a:solidFill>
                                        <a:effectLst/>
                                        <a:latin typeface="Cambria Math" panose="02040503050406030204" pitchFamily="18" charset="0"/>
                                      </a:rPr>
                                    </m:ctrlPr>
                                  </m:dPr>
                                  <m:e>
                                    <m:eqArr>
                                      <m:eqArrPr>
                                        <m:ctrlPr>
                                          <a:rPr lang="en-US" sz="1800" b="0" i="1">
                                            <a:solidFill>
                                              <a:srgbClr val="FF0000"/>
                                            </a:solidFill>
                                            <a:effectLst/>
                                            <a:latin typeface="Cambria Math" panose="02040503050406030204" pitchFamily="18" charset="0"/>
                                          </a:rPr>
                                        </m:ctrlPr>
                                      </m:eqArrPr>
                                      <m:e>
                                        <m:sSub>
                                          <m:sSubPr>
                                            <m:ctrlPr>
                                              <a:rPr lang="en-US" sz="1800" b="0" i="1">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𝑉</m:t>
                                            </m:r>
                                          </m:e>
                                          <m:sub>
                                            <m:r>
                                              <a:rPr lang="en-US" sz="1800" b="0" i="1" smtClean="0">
                                                <a:solidFill>
                                                  <a:srgbClr val="FF0000"/>
                                                </a:solidFill>
                                                <a:effectLst/>
                                                <a:latin typeface="Cambria Math" panose="02040503050406030204" pitchFamily="18" charset="0"/>
                                              </a:rPr>
                                              <m:t>𝑚</m:t>
                                            </m:r>
                                          </m:sub>
                                        </m:sSub>
                                        <m:r>
                                          <a:rPr lang="en-US" sz="1800" b="0" i="1" smtClean="0">
                                            <a:solidFill>
                                              <a:srgbClr val="FF0000"/>
                                            </a:solidFill>
                                            <a:effectLst/>
                                            <a:latin typeface="Cambria Math" panose="02040503050406030204" pitchFamily="18" charset="0"/>
                                          </a:rPr>
                                          <m:t>𝑠𝑖𝑛</m:t>
                                        </m:r>
                                        <m:r>
                                          <a:rPr lang="en-US" sz="1800" b="0" i="1" smtClean="0">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r>
                                          <a:rPr lang="en-US" sz="1800" b="0" i="1" smtClean="0">
                                            <a:solidFill>
                                              <a:srgbClr val="FF0000"/>
                                            </a:solidFill>
                                            <a:effectLst/>
                                            <a:latin typeface="Cambria Math" panose="02040503050406030204" pitchFamily="18" charset="0"/>
                                          </a:rPr>
                                          <m:t>                  </m:t>
                                        </m:r>
                                        <m:r>
                                          <m:rPr>
                                            <m:nor/>
                                          </m:rPr>
                                          <a:rPr lang="en-US" sz="1800" b="0">
                                            <a:solidFill>
                                              <a:srgbClr val="FF0000"/>
                                            </a:solidFill>
                                            <a:effectLst/>
                                            <a:cs typeface="B Nazanin" panose="00000400000000000000" pitchFamily="2" charset="-78"/>
                                          </a:rPr>
                                          <m:t> </m:t>
                                        </m:r>
                                        <m:r>
                                          <m:rPr>
                                            <m:nor/>
                                          </m:rPr>
                                          <a:rPr lang="fa-IR" sz="1800" b="0">
                                            <a:solidFill>
                                              <a:srgbClr val="FF0000"/>
                                            </a:solidFill>
                                            <a:effectLst/>
                                            <a:cs typeface="B Nazanin" panose="00000400000000000000" pitchFamily="2" charset="-78"/>
                                          </a:rPr>
                                          <m:t>دیود روشن             </m:t>
                                        </m:r>
                                      </m:e>
                                      <m:e>
                                        <m:sSub>
                                          <m:sSubPr>
                                            <m:ctrlPr>
                                              <a:rPr lang="en-US" sz="1800" b="0" i="1">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𝑉</m:t>
                                            </m:r>
                                          </m:e>
                                          <m:sub>
                                            <m:r>
                                              <a:rPr lang="en-US" sz="1800" b="0" i="1" smtClean="0">
                                                <a:solidFill>
                                                  <a:srgbClr val="FF0000"/>
                                                </a:solidFill>
                                                <a:effectLst/>
                                                <a:latin typeface="Cambria Math" panose="02040503050406030204" pitchFamily="18" charset="0"/>
                                              </a:rPr>
                                              <m:t>𝜃</m:t>
                                            </m:r>
                                          </m:sub>
                                        </m:sSub>
                                        <m:sSup>
                                          <m:sSupPr>
                                            <m:ctrlPr>
                                              <a:rPr lang="en-US" sz="1800" b="0" i="1">
                                                <a:solidFill>
                                                  <a:srgbClr val="FF0000"/>
                                                </a:solidFill>
                                                <a:effectLst/>
                                                <a:latin typeface="Cambria Math" panose="02040503050406030204" pitchFamily="18" charset="0"/>
                                              </a:rPr>
                                            </m:ctrlPr>
                                          </m:sSupPr>
                                          <m:e>
                                            <m:r>
                                              <a:rPr lang="en-US" sz="1800" b="0" i="1" smtClean="0">
                                                <a:solidFill>
                                                  <a:srgbClr val="FF0000"/>
                                                </a:solidFill>
                                                <a:effectLst/>
                                                <a:latin typeface="Cambria Math" panose="02040503050406030204" pitchFamily="18" charset="0"/>
                                              </a:rPr>
                                              <m:t>𝑒</m:t>
                                            </m:r>
                                          </m:e>
                                          <m:sup>
                                            <m:f>
                                              <m:fPr>
                                                <m:type m:val="lin"/>
                                                <m:ctrlPr>
                                                  <a:rPr lang="en-US" sz="1800" b="0" i="1">
                                                    <a:solidFill>
                                                      <a:srgbClr val="FF0000"/>
                                                    </a:solidFill>
                                                    <a:effectLst/>
                                                    <a:latin typeface="Cambria Math" panose="02040503050406030204" pitchFamily="18" charset="0"/>
                                                  </a:rPr>
                                                </m:ctrlPr>
                                              </m:fPr>
                                              <m:num>
                                                <m:r>
                                                  <a:rPr lang="en-US" sz="1800" b="0" smtClean="0">
                                                    <a:solidFill>
                                                      <a:srgbClr val="FF0000"/>
                                                    </a:solidFill>
                                                    <a:effectLst/>
                                                    <a:latin typeface="Cambria Math" panose="02040503050406030204" pitchFamily="18" charset="0"/>
                                                  </a:rPr>
                                                  <m:t>−</m:t>
                                                </m:r>
                                                <m:d>
                                                  <m:dPr>
                                                    <m:ctrlPr>
                                                      <a:rPr lang="en-US" sz="1800" b="0" i="1">
                                                        <a:solidFill>
                                                          <a:srgbClr val="FF0000"/>
                                                        </a:solidFill>
                                                        <a:effectLst/>
                                                        <a:latin typeface="Cambria Math" panose="02040503050406030204" pitchFamily="18" charset="0"/>
                                                      </a:rPr>
                                                    </m:ctrlPr>
                                                  </m:dPr>
                                                  <m:e>
                                                    <m:r>
                                                      <a:rPr lang="en-US" sz="1800" b="0" i="1" smtClean="0">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r>
                                                      <a:rPr lang="en-US" sz="1800" b="0">
                                                        <a:solidFill>
                                                          <a:srgbClr val="FF0000"/>
                                                        </a:solidFill>
                                                        <a:effectLst/>
                                                        <a:latin typeface="Cambria Math" panose="02040503050406030204" pitchFamily="18" charset="0"/>
                                                      </a:rPr>
                                                      <m:t>−</m:t>
                                                    </m:r>
                                                    <m:r>
                                                      <a:rPr lang="en-US" sz="1800" b="0" i="1">
                                                        <a:solidFill>
                                                          <a:srgbClr val="FF0000"/>
                                                        </a:solidFill>
                                                        <a:effectLst/>
                                                        <a:latin typeface="Cambria Math" panose="02040503050406030204" pitchFamily="18" charset="0"/>
                                                      </a:rPr>
                                                      <m:t>𝜃</m:t>
                                                    </m:r>
                                                  </m:e>
                                                </m:d>
                                              </m:num>
                                              <m:den>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𝑅𝐶</m:t>
                                                </m:r>
                                              </m:den>
                                            </m:f>
                                          </m:sup>
                                        </m:sSup>
                                        <m:r>
                                          <a:rPr lang="en-US" sz="1800" b="0" smtClean="0">
                                            <a:solidFill>
                                              <a:srgbClr val="FF0000"/>
                                            </a:solidFill>
                                            <a:effectLst/>
                                            <a:latin typeface="Cambria Math" panose="02040503050406030204" pitchFamily="18" charset="0"/>
                                          </a:rPr>
                                          <m:t>                   </m:t>
                                        </m:r>
                                        <m:r>
                                          <m:rPr>
                                            <m:nor/>
                                          </m:rPr>
                                          <a:rPr lang="fa-IR" sz="1800" b="0">
                                            <a:solidFill>
                                              <a:srgbClr val="FF0000"/>
                                            </a:solidFill>
                                            <a:effectLst/>
                                            <a:cs typeface="B Nazanin" panose="00000400000000000000" pitchFamily="2" charset="-78"/>
                                          </a:rPr>
                                          <m:t>دیود خاموش</m:t>
                                        </m:r>
                                      </m:e>
                                    </m:eqArr>
                                  </m:e>
                                </m:d>
                              </m:oMath>
                            </m:oMathPara>
                          </a14:m>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rgbClr val="FF0000"/>
                              </a:solidFill>
                              <a:effectLst/>
                              <a:cs typeface="B Nazanin" panose="00000400000000000000" pitchFamily="2" charset="-78"/>
                            </a:rPr>
                            <a:t> </a:t>
                          </a:r>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extLst>
                      <a:ext uri="{0D108BD9-81ED-4DB2-BD59-A6C34878D82A}">
                        <a16:rowId xmlns:a16="http://schemas.microsoft.com/office/drawing/2014/main" val="1069549842"/>
                      </a:ext>
                    </a:extLst>
                  </a:tr>
                </a:tbl>
              </a:graphicData>
            </a:graphic>
          </p:graphicFrame>
        </mc:Choice>
        <mc:Fallback xmlns="">
          <p:graphicFrame>
            <p:nvGraphicFramePr>
              <p:cNvPr id="3" name="Table 2">
                <a:extLst>
                  <a:ext uri="{FF2B5EF4-FFF2-40B4-BE49-F238E27FC236}">
                    <a16:creationId xmlns:a16="http://schemas.microsoft.com/office/drawing/2014/main" id="{2D309B5F-5772-4B9A-B3BC-E537E239410D}"/>
                  </a:ext>
                </a:extLst>
              </p:cNvPr>
              <p:cNvGraphicFramePr>
                <a:graphicFrameLocks noGrp="1"/>
              </p:cNvGraphicFramePr>
              <p:nvPr>
                <p:extLst>
                  <p:ext uri="{D42A27DB-BD31-4B8C-83A1-F6EECF244321}">
                    <p14:modId xmlns:p14="http://schemas.microsoft.com/office/powerpoint/2010/main" val="3459945832"/>
                  </p:ext>
                </p:extLst>
              </p:nvPr>
            </p:nvGraphicFramePr>
            <p:xfrm>
              <a:off x="1319212" y="762000"/>
              <a:ext cx="6605588" cy="788162"/>
            </p:xfrm>
            <a:graphic>
              <a:graphicData uri="http://schemas.openxmlformats.org/drawingml/2006/table">
                <a:tbl>
                  <a:tblPr firstRow="1" firstCol="1" bandRow="1">
                    <a:tableStyleId>{5C22544A-7EE6-4342-B048-85BDC9FD1C3A}</a:tableStyleId>
                  </a:tblPr>
                  <a:tblGrid>
                    <a:gridCol w="5821339">
                      <a:extLst>
                        <a:ext uri="{9D8B030D-6E8A-4147-A177-3AD203B41FA5}">
                          <a16:colId xmlns:a16="http://schemas.microsoft.com/office/drawing/2014/main" val="1269701457"/>
                        </a:ext>
                      </a:extLst>
                    </a:gridCol>
                    <a:gridCol w="784249">
                      <a:extLst>
                        <a:ext uri="{9D8B030D-6E8A-4147-A177-3AD203B41FA5}">
                          <a16:colId xmlns:a16="http://schemas.microsoft.com/office/drawing/2014/main" val="3674532600"/>
                        </a:ext>
                      </a:extLst>
                    </a:gridCol>
                  </a:tblGrid>
                  <a:tr h="788162">
                    <a:tc>
                      <a:txBody>
                        <a:bodyPr/>
                        <a:lstStyle/>
                        <a:p>
                          <a:endParaRPr lang="en-US"/>
                        </a:p>
                      </a:txBody>
                      <a:tcPr marL="68580" marR="68580" marT="0" marB="0" anchor="ctr">
                        <a:blipFill>
                          <a:blip r:embed="rId2"/>
                          <a:stretch>
                            <a:fillRect l="-105" t="-4615" r="-14031" b="-3846"/>
                          </a:stretch>
                        </a:blipFill>
                      </a:tcPr>
                    </a:tc>
                    <a:tc>
                      <a:txBody>
                        <a:bodyPr/>
                        <a:lstStyle/>
                        <a:p>
                          <a:pPr marL="0" marR="0" algn="r" rtl="1">
                            <a:lnSpc>
                              <a:spcPct val="90000"/>
                            </a:lnSpc>
                            <a:spcBef>
                              <a:spcPts val="0"/>
                            </a:spcBef>
                            <a:spcAft>
                              <a:spcPts val="0"/>
                            </a:spcAft>
                          </a:pPr>
                          <a:r>
                            <a:rPr lang="en-US" sz="1800" b="0" dirty="0">
                              <a:solidFill>
                                <a:srgbClr val="FF0000"/>
                              </a:solidFill>
                              <a:effectLst/>
                              <a:cs typeface="B Nazanin" panose="00000400000000000000" pitchFamily="2" charset="-78"/>
                            </a:rPr>
                            <a:t> </a:t>
                          </a:r>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extLst>
                      <a:ext uri="{0D108BD9-81ED-4DB2-BD59-A6C34878D82A}">
                        <a16:rowId xmlns:a16="http://schemas.microsoft.com/office/drawing/2014/main" val="1069549842"/>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B4A142-762F-4B48-864C-75D915ECB118}"/>
                  </a:ext>
                </a:extLst>
              </p:cNvPr>
              <p:cNvSpPr txBox="1"/>
              <p:nvPr/>
            </p:nvSpPr>
            <p:spPr>
              <a:xfrm>
                <a:off x="3390900" y="1720157"/>
                <a:ext cx="2362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m:rPr>
                              <m:sty m:val="p"/>
                            </m:rPr>
                            <a:rPr lang="en-US" i="0">
                              <a:solidFill>
                                <a:srgbClr val="FF0000"/>
                              </a:solidFill>
                              <a:latin typeface="Cambria Math" panose="02040503050406030204" pitchFamily="18" charset="0"/>
                            </a:rPr>
                            <m:t>θ</m:t>
                          </m:r>
                        </m:sub>
                      </m:sSub>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𝑚</m:t>
                          </m:r>
                        </m:sub>
                      </m:sSub>
                      <m:r>
                        <a:rPr lang="en-US" i="0">
                          <a:solidFill>
                            <a:srgbClr val="FF0000"/>
                          </a:solidFill>
                          <a:latin typeface="Cambria Math" panose="02040503050406030204" pitchFamily="18" charset="0"/>
                        </a:rPr>
                        <m:t> </m:t>
                      </m:r>
                      <m:r>
                        <m:rPr>
                          <m:sty m:val="p"/>
                        </m:rPr>
                        <a:rPr lang="en-US" i="0">
                          <a:solidFill>
                            <a:srgbClr val="FF0000"/>
                          </a:solidFill>
                          <a:latin typeface="Cambria Math" panose="02040503050406030204" pitchFamily="18" charset="0"/>
                        </a:rPr>
                        <m:t>sinθ</m:t>
                      </m:r>
                    </m:oMath>
                  </m:oMathPara>
                </a14:m>
                <a:endParaRPr lang="en-US" dirty="0">
                  <a:solidFill>
                    <a:srgbClr val="FF0000"/>
                  </a:solidFill>
                  <a:cs typeface="B Nazanin" panose="00000400000000000000" pitchFamily="2" charset="-78"/>
                </a:endParaRPr>
              </a:p>
            </p:txBody>
          </p:sp>
        </mc:Choice>
        <mc:Fallback xmlns="">
          <p:sp>
            <p:nvSpPr>
              <p:cNvPr id="7" name="TextBox 6">
                <a:extLst>
                  <a:ext uri="{FF2B5EF4-FFF2-40B4-BE49-F238E27FC236}">
                    <a16:creationId xmlns:a16="http://schemas.microsoft.com/office/drawing/2014/main" id="{A0B4A142-762F-4B48-864C-75D915ECB118}"/>
                  </a:ext>
                </a:extLst>
              </p:cNvPr>
              <p:cNvSpPr txBox="1">
                <a:spLocks noRot="1" noChangeAspect="1" noMove="1" noResize="1" noEditPoints="1" noAdjustHandles="1" noChangeArrowheads="1" noChangeShapeType="1" noTextEdit="1"/>
              </p:cNvSpPr>
              <p:nvPr/>
            </p:nvSpPr>
            <p:spPr>
              <a:xfrm>
                <a:off x="3390900" y="1720157"/>
                <a:ext cx="2362200" cy="369332"/>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FDBA932-5DEB-4F1E-A0DF-3FA73F4AE6CC}"/>
              </a:ext>
            </a:extLst>
          </p:cNvPr>
          <p:cNvSpPr txBox="1"/>
          <p:nvPr/>
        </p:nvSpPr>
        <p:spPr>
          <a:xfrm>
            <a:off x="7405086" y="1696265"/>
            <a:ext cx="6096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که</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3C775ACF-7F1A-4910-BB64-687C9EB91524}"/>
              </a:ext>
            </a:extLst>
          </p:cNvPr>
          <p:cNvSpPr txBox="1"/>
          <p:nvPr/>
        </p:nvSpPr>
        <p:spPr>
          <a:xfrm>
            <a:off x="2590800" y="2126493"/>
            <a:ext cx="6324600" cy="369332"/>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در </a:t>
            </a:r>
            <a:r>
              <a:rPr lang="en-US" sz="1800" dirty="0" err="1">
                <a:effectLst/>
                <a:latin typeface="Times New Roman" panose="02020603050405020304" pitchFamily="18" charset="0"/>
                <a:ea typeface="Times New Roman" panose="02020603050405020304" pitchFamily="18" charset="0"/>
                <a:cs typeface="B Nazanin" panose="00000400000000000000" pitchFamily="2" charset="-78"/>
              </a:rPr>
              <a:t>ω</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شیب توابع با هم برابر می­باشد. بنابراین داریم:</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B6FD4C-9D18-4AED-B424-282B51DDBC5D}"/>
                  </a:ext>
                </a:extLst>
              </p:cNvPr>
              <p:cNvSpPr txBox="1"/>
              <p:nvPr/>
            </p:nvSpPr>
            <p:spPr>
              <a:xfrm>
                <a:off x="914400" y="2643631"/>
                <a:ext cx="457200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cos</m:t>
                          </m:r>
                        </m:fName>
                        <m:e>
                          <m:r>
                            <m:rPr>
                              <m:sty m:val="p"/>
                            </m:rPr>
                            <a:rPr lang="en-US" i="0">
                              <a:solidFill>
                                <a:schemeClr val="tx1"/>
                              </a:solidFill>
                              <a:latin typeface="Cambria Math" panose="02040503050406030204" pitchFamily="18" charset="0"/>
                            </a:rPr>
                            <m:t>θ</m:t>
                          </m:r>
                        </m:e>
                      </m:func>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m:rPr>
                                      <m:sty m:val="p"/>
                                    </m:rPr>
                                    <a:rPr lang="en-US" i="0">
                                      <a:solidFill>
                                        <a:schemeClr val="tx1"/>
                                      </a:solidFill>
                                      <a:latin typeface="Cambria Math" panose="02040503050406030204" pitchFamily="18" charset="0"/>
                                    </a:rPr>
                                    <m:t>θ</m:t>
                                  </m:r>
                                </m:e>
                              </m:func>
                            </m:num>
                            <m:den>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θ</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θ</m:t>
                                  </m:r>
                                </m:e>
                              </m:d>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m:rPr>
                                  <m:sty m:val="p"/>
                                </m:rPr>
                                <a:rPr lang="en-US" i="0">
                                  <a:solidFill>
                                    <a:schemeClr val="tx1"/>
                                  </a:solidFill>
                                  <a:latin typeface="Cambria Math" panose="02040503050406030204" pitchFamily="18" charset="0"/>
                                </a:rPr>
                                <m:t>θ</m:t>
                              </m:r>
                            </m:e>
                          </m:func>
                        </m:num>
                        <m:den>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oMath>
                  </m:oMathPara>
                </a14:m>
                <a:endParaRPr lang="en-US" dirty="0">
                  <a:solidFill>
                    <a:schemeClr val="tx1"/>
                  </a:solidFill>
                  <a:cs typeface="B Nazanin" panose="00000400000000000000" pitchFamily="2" charset="-78"/>
                </a:endParaRPr>
              </a:p>
            </p:txBody>
          </p:sp>
        </mc:Choice>
        <mc:Fallback xmlns="">
          <p:sp>
            <p:nvSpPr>
              <p:cNvPr id="19" name="TextBox 18">
                <a:extLst>
                  <a:ext uri="{FF2B5EF4-FFF2-40B4-BE49-F238E27FC236}">
                    <a16:creationId xmlns:a16="http://schemas.microsoft.com/office/drawing/2014/main" id="{07B6FD4C-9D18-4AED-B424-282B51DDBC5D}"/>
                  </a:ext>
                </a:extLst>
              </p:cNvPr>
              <p:cNvSpPr txBox="1">
                <a:spLocks noRot="1" noChangeAspect="1" noMove="1" noResize="1" noEditPoints="1" noAdjustHandles="1" noChangeArrowheads="1" noChangeShapeType="1" noTextEdit="1"/>
              </p:cNvSpPr>
              <p:nvPr/>
            </p:nvSpPr>
            <p:spPr>
              <a:xfrm>
                <a:off x="914400" y="2643631"/>
                <a:ext cx="4572000"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0195CB7-72E9-4162-BF16-3C88B19264C7}"/>
                  </a:ext>
                </a:extLst>
              </p:cNvPr>
              <p:cNvSpPr txBox="1"/>
              <p:nvPr/>
            </p:nvSpPr>
            <p:spPr>
              <a:xfrm>
                <a:off x="4114800" y="2646876"/>
                <a:ext cx="4572000" cy="6127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a:solidFill>
                                <a:schemeClr val="tx1"/>
                              </a:solidFill>
                              <a:latin typeface="Cambria Math" panose="02040503050406030204" pitchFamily="18" charset="0"/>
                            </a:rPr>
                            <m:t>1</m:t>
                          </m:r>
                        </m:num>
                        <m:den>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tan</m:t>
                              </m:r>
                            </m:fName>
                            <m:e>
                              <m:r>
                                <m:rPr>
                                  <m:sty m:val="p"/>
                                </m:rPr>
                                <a:rPr lang="en-US" i="0">
                                  <a:solidFill>
                                    <a:schemeClr val="tx1"/>
                                  </a:solidFill>
                                  <a:latin typeface="Cambria Math" panose="02040503050406030204" pitchFamily="18" charset="0"/>
                                </a:rPr>
                                <m:t>θ</m:t>
                              </m:r>
                            </m:e>
                          </m:func>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oMath>
                  </m:oMathPara>
                </a14:m>
                <a:endParaRPr lang="en-US" dirty="0">
                  <a:solidFill>
                    <a:schemeClr val="tx1"/>
                  </a:solidFill>
                  <a:cs typeface="B Nazanin" panose="00000400000000000000" pitchFamily="2" charset="-78"/>
                </a:endParaRPr>
              </a:p>
            </p:txBody>
          </p:sp>
        </mc:Choice>
        <mc:Fallback xmlns="">
          <p:sp>
            <p:nvSpPr>
              <p:cNvPr id="21" name="TextBox 20">
                <a:extLst>
                  <a:ext uri="{FF2B5EF4-FFF2-40B4-BE49-F238E27FC236}">
                    <a16:creationId xmlns:a16="http://schemas.microsoft.com/office/drawing/2014/main" id="{50195CB7-72E9-4162-BF16-3C88B19264C7}"/>
                  </a:ext>
                </a:extLst>
              </p:cNvPr>
              <p:cNvSpPr txBox="1">
                <a:spLocks noRot="1" noChangeAspect="1" noMove="1" noResize="1" noEditPoints="1" noAdjustHandles="1" noChangeArrowheads="1" noChangeShapeType="1" noTextEdit="1"/>
              </p:cNvSpPr>
              <p:nvPr/>
            </p:nvSpPr>
            <p:spPr>
              <a:xfrm>
                <a:off x="4114800" y="2646876"/>
                <a:ext cx="4572000" cy="6127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913E652-822C-4A6B-993C-A083A989CE04}"/>
                  </a:ext>
                </a:extLst>
              </p:cNvPr>
              <p:cNvSpPr txBox="1"/>
              <p:nvPr/>
            </p:nvSpPr>
            <p:spPr>
              <a:xfrm>
                <a:off x="2133600" y="3563302"/>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rgbClr val="FF0000"/>
                          </a:solidFill>
                          <a:latin typeface="Cambria Math" panose="02040503050406030204" pitchFamily="18" charset="0"/>
                        </a:rPr>
                        <m:t>⇒</m:t>
                      </m:r>
                      <m:r>
                        <m:rPr>
                          <m:sty m:val="p"/>
                        </m:rPr>
                        <a:rPr lang="en-US" smtClean="0">
                          <a:solidFill>
                            <a:srgbClr val="FF0000"/>
                          </a:solidFill>
                          <a:latin typeface="Cambria Math" panose="02040503050406030204" pitchFamily="18" charset="0"/>
                        </a:rPr>
                        <m:t>θ</m:t>
                      </m:r>
                      <m:r>
                        <a:rPr lang="en-US" i="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m:rPr>
                              <m:sty m:val="p"/>
                            </m:rPr>
                            <a:rPr lang="en-US" i="0">
                              <a:solidFill>
                                <a:srgbClr val="FF0000"/>
                              </a:solidFill>
                              <a:latin typeface="Cambria Math" panose="02040503050406030204" pitchFamily="18" charset="0"/>
                            </a:rPr>
                            <m:t>tan</m:t>
                          </m:r>
                        </m:e>
                        <m:sup>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1</m:t>
                          </m:r>
                        </m:sup>
                      </m:sSup>
                      <m:d>
                        <m:dPr>
                          <m:ctrlPr>
                            <a:rPr lang="en-US" i="1">
                              <a:solidFill>
                                <a:srgbClr val="FF0000"/>
                              </a:solidFill>
                              <a:latin typeface="Cambria Math" panose="02040503050406030204" pitchFamily="18" charset="0"/>
                            </a:rPr>
                          </m:ctrlPr>
                        </m:dPr>
                        <m:e>
                          <m:r>
                            <a:rPr lang="en-US" i="0">
                              <a:solidFill>
                                <a:srgbClr val="FF0000"/>
                              </a:solidFill>
                              <a:latin typeface="Cambria Math" panose="02040503050406030204" pitchFamily="18" charset="0"/>
                            </a:rPr>
                            <m:t>−</m:t>
                          </m:r>
                          <m:r>
                            <m:rPr>
                              <m:sty m:val="p"/>
                            </m:rPr>
                            <a:rPr lang="en-US" i="0">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𝑅𝐶</m:t>
                          </m:r>
                        </m:e>
                      </m:d>
                      <m:r>
                        <a:rPr lang="en-US" i="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m:rPr>
                              <m:sty m:val="p"/>
                            </m:rPr>
                            <a:rPr lang="en-US" i="0">
                              <a:solidFill>
                                <a:srgbClr val="FF0000"/>
                              </a:solidFill>
                              <a:latin typeface="Cambria Math" panose="02040503050406030204" pitchFamily="18" charset="0"/>
                            </a:rPr>
                            <m:t>tan</m:t>
                          </m:r>
                        </m:e>
                        <m:sup>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1</m:t>
                          </m:r>
                        </m:sup>
                      </m:sSup>
                      <m:d>
                        <m:dPr>
                          <m:ctrlPr>
                            <a:rPr lang="en-US" i="1">
                              <a:solidFill>
                                <a:srgbClr val="FF0000"/>
                              </a:solidFill>
                              <a:latin typeface="Cambria Math" panose="02040503050406030204" pitchFamily="18" charset="0"/>
                            </a:rPr>
                          </m:ctrlPr>
                        </m:dPr>
                        <m:e>
                          <m:r>
                            <m:rPr>
                              <m:sty m:val="p"/>
                            </m:rPr>
                            <a:rPr lang="en-US" i="0">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𝑅𝐶</m:t>
                          </m:r>
                        </m:e>
                      </m:d>
                      <m:r>
                        <a:rPr lang="en-US" i="0">
                          <a:solidFill>
                            <a:srgbClr val="FF0000"/>
                          </a:solidFill>
                          <a:latin typeface="Cambria Math" panose="02040503050406030204" pitchFamily="18" charset="0"/>
                        </a:rPr>
                        <m:t>+</m:t>
                      </m:r>
                      <m:r>
                        <m:rPr>
                          <m:sty m:val="p"/>
                        </m:rPr>
                        <a:rPr lang="en-US" i="0">
                          <a:solidFill>
                            <a:srgbClr val="FF0000"/>
                          </a:solidFill>
                          <a:latin typeface="Cambria Math" panose="02040503050406030204" pitchFamily="18" charset="0"/>
                        </a:rPr>
                        <m:t>π</m:t>
                      </m:r>
                    </m:oMath>
                  </m:oMathPara>
                </a14:m>
                <a:endParaRPr lang="en-US" dirty="0">
                  <a:solidFill>
                    <a:srgbClr val="FF0000"/>
                  </a:solidFill>
                  <a:cs typeface="B Nazanin" panose="00000400000000000000" pitchFamily="2" charset="-78"/>
                </a:endParaRPr>
              </a:p>
            </p:txBody>
          </p:sp>
        </mc:Choice>
        <mc:Fallback xmlns="">
          <p:sp>
            <p:nvSpPr>
              <p:cNvPr id="24" name="TextBox 23">
                <a:extLst>
                  <a:ext uri="{FF2B5EF4-FFF2-40B4-BE49-F238E27FC236}">
                    <a16:creationId xmlns:a16="http://schemas.microsoft.com/office/drawing/2014/main" id="{A913E652-822C-4A6B-993C-A083A989CE04}"/>
                  </a:ext>
                </a:extLst>
              </p:cNvPr>
              <p:cNvSpPr txBox="1">
                <a:spLocks noRot="1" noChangeAspect="1" noMove="1" noResize="1" noEditPoints="1" noAdjustHandles="1" noChangeArrowheads="1" noChangeShapeType="1" noTextEdit="1"/>
              </p:cNvSpPr>
              <p:nvPr/>
            </p:nvSpPr>
            <p:spPr>
              <a:xfrm>
                <a:off x="2133600" y="3563302"/>
                <a:ext cx="4572000" cy="369332"/>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0F9C294-EB3C-4560-9F2A-E778DC50B566}"/>
              </a:ext>
            </a:extLst>
          </p:cNvPr>
          <p:cNvSpPr txBox="1"/>
          <p:nvPr/>
        </p:nvSpPr>
        <p:spPr>
          <a:xfrm>
            <a:off x="2362200" y="4004233"/>
            <a:ext cx="6477000" cy="369332"/>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در مدارهای عملی که ثابت زمانی بزرگ است، می­توان فرض کرد: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B4671F5-40EB-42B3-8592-0DE862E8E4A5}"/>
                  </a:ext>
                </a:extLst>
              </p:cNvPr>
              <p:cNvSpPr txBox="1"/>
              <p:nvPr/>
            </p:nvSpPr>
            <p:spPr>
              <a:xfrm>
                <a:off x="2089951" y="4365610"/>
                <a:ext cx="4572000"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θ</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m:rPr>
                              <m:sty m:val="p"/>
                            </m:rPr>
                            <a:rPr lang="en-US" i="0">
                              <a:solidFill>
                                <a:schemeClr val="tx1"/>
                              </a:solidFill>
                              <a:latin typeface="Cambria Math" panose="02040503050406030204" pitchFamily="18" charset="0"/>
                            </a:rPr>
                            <m:t>π</m:t>
                          </m:r>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           </m:t>
                      </m:r>
                      <m:r>
                        <a:rPr lang="en-US" i="0">
                          <a:solidFill>
                            <a:schemeClr val="tx1"/>
                          </a:solidFill>
                          <a:latin typeface="Cambria Math" panose="02040503050406030204" pitchFamily="18" charset="0"/>
                        </a:rPr>
                        <m:t>و</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m:rPr>
                              <m:sty m:val="p"/>
                            </m:rPr>
                            <a:rPr lang="en-US" i="0">
                              <a:solidFill>
                                <a:schemeClr val="tx1"/>
                              </a:solidFill>
                              <a:latin typeface="Cambria Math" panose="02040503050406030204" pitchFamily="18" charset="0"/>
                            </a:rPr>
                            <m:t>θ</m:t>
                          </m:r>
                        </m:e>
                      </m:func>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oMath>
                  </m:oMathPara>
                </a14:m>
                <a:endParaRPr lang="en-US" dirty="0">
                  <a:solidFill>
                    <a:schemeClr val="tx1"/>
                  </a:solidFill>
                  <a:cs typeface="B Nazanin" panose="00000400000000000000" pitchFamily="2" charset="-78"/>
                </a:endParaRPr>
              </a:p>
            </p:txBody>
          </p:sp>
        </mc:Choice>
        <mc:Fallback xmlns="">
          <p:sp>
            <p:nvSpPr>
              <p:cNvPr id="30" name="TextBox 29">
                <a:extLst>
                  <a:ext uri="{FF2B5EF4-FFF2-40B4-BE49-F238E27FC236}">
                    <a16:creationId xmlns:a16="http://schemas.microsoft.com/office/drawing/2014/main" id="{2B4671F5-40EB-42B3-8592-0DE862E8E4A5}"/>
                  </a:ext>
                </a:extLst>
              </p:cNvPr>
              <p:cNvSpPr txBox="1">
                <a:spLocks noRot="1" noChangeAspect="1" noMove="1" noResize="1" noEditPoints="1" noAdjustHandles="1" noChangeArrowheads="1" noChangeShapeType="1" noTextEdit="1"/>
              </p:cNvSpPr>
              <p:nvPr/>
            </p:nvSpPr>
            <p:spPr>
              <a:xfrm>
                <a:off x="2089951" y="4365610"/>
                <a:ext cx="4572000" cy="5629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0B43FFD-B948-4F8A-9E36-0BBCBF63DB4E}"/>
                  </a:ext>
                </a:extLst>
              </p:cNvPr>
              <p:cNvSpPr txBox="1"/>
              <p:nvPr/>
            </p:nvSpPr>
            <p:spPr>
              <a:xfrm>
                <a:off x="367683" y="4955443"/>
                <a:ext cx="8547717" cy="923330"/>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هنگامی‌که ولتاژ منبع در دوره بعد مجدداً به ولتاژ خروجی می‌رسد، دیود بایاس مستقیم شده و ولتاژ خروجی دوباره برابر با ولتاژ ورودی می‌شود. زاویه‌ای که در دوره تناوب دوم، دیود در آن روشن می‌شود، یعنی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ω</m:t>
                    </m:r>
                    <m:r>
                      <a:rPr lang="en-US" sz="1800" i="1">
                        <a:effectLst/>
                        <a:latin typeface="Cambria Math" panose="02040503050406030204" pitchFamily="18" charset="0"/>
                        <a:ea typeface="Times New Roman" panose="02020603050405020304" pitchFamily="18" charset="0"/>
                        <a:cs typeface="B Lotus" panose="00000400000000000000" pitchFamily="2" charset="-78"/>
                      </a:rPr>
                      <m:t>𝑡</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2</m:t>
                    </m:r>
                    <m:r>
                      <m:rPr>
                        <m:sty m:val="p"/>
                      </m:rP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α</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مقداری است که منبع سینوسی به مقدار خروجی نمایی میرا می‌رسد.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33" name="TextBox 32">
                <a:extLst>
                  <a:ext uri="{FF2B5EF4-FFF2-40B4-BE49-F238E27FC236}">
                    <a16:creationId xmlns:a16="http://schemas.microsoft.com/office/drawing/2014/main" id="{90B43FFD-B948-4F8A-9E36-0BBCBF63DB4E}"/>
                  </a:ext>
                </a:extLst>
              </p:cNvPr>
              <p:cNvSpPr txBox="1">
                <a:spLocks noRot="1" noChangeAspect="1" noMove="1" noResize="1" noEditPoints="1" noAdjustHandles="1" noChangeArrowheads="1" noChangeShapeType="1" noTextEdit="1"/>
              </p:cNvSpPr>
              <p:nvPr/>
            </p:nvSpPr>
            <p:spPr>
              <a:xfrm>
                <a:off x="367683" y="4955443"/>
                <a:ext cx="8547717" cy="923330"/>
              </a:xfrm>
              <a:prstGeom prst="rect">
                <a:avLst/>
              </a:prstGeom>
              <a:blipFill>
                <a:blip r:embed="rId8"/>
                <a:stretch>
                  <a:fillRect l="-1140" t="-5298" r="-499" b="-11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E696FDA-C5C4-469C-AB21-C66EEC0F7EBF}"/>
                  </a:ext>
                </a:extLst>
              </p:cNvPr>
              <p:cNvSpPr txBox="1"/>
              <p:nvPr/>
            </p:nvSpPr>
            <p:spPr>
              <a:xfrm>
                <a:off x="2133600" y="5796685"/>
                <a:ext cx="4572000"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sin</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α</m:t>
                          </m:r>
                        </m:e>
                      </m:d>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sinθ</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α</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θ</m:t>
                                  </m:r>
                                </m:e>
                              </m:d>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oMath>
                  </m:oMathPara>
                </a14:m>
                <a:endParaRPr lang="en-US" dirty="0">
                  <a:solidFill>
                    <a:schemeClr val="tx1"/>
                  </a:solidFill>
                  <a:cs typeface="B Nazanin" panose="00000400000000000000" pitchFamily="2" charset="-78"/>
                </a:endParaRPr>
              </a:p>
            </p:txBody>
          </p:sp>
        </mc:Choice>
        <mc:Fallback xmlns="">
          <p:sp>
            <p:nvSpPr>
              <p:cNvPr id="35" name="TextBox 34">
                <a:extLst>
                  <a:ext uri="{FF2B5EF4-FFF2-40B4-BE49-F238E27FC236}">
                    <a16:creationId xmlns:a16="http://schemas.microsoft.com/office/drawing/2014/main" id="{0E696FDA-C5C4-469C-AB21-C66EEC0F7EBF}"/>
                  </a:ext>
                </a:extLst>
              </p:cNvPr>
              <p:cNvSpPr txBox="1">
                <a:spLocks noRot="1" noChangeAspect="1" noMove="1" noResize="1" noEditPoints="1" noAdjustHandles="1" noChangeArrowheads="1" noChangeShapeType="1" noTextEdit="1"/>
              </p:cNvSpPr>
              <p:nvPr/>
            </p:nvSpPr>
            <p:spPr>
              <a:xfrm>
                <a:off x="2133600" y="5796685"/>
                <a:ext cx="4572000" cy="387927"/>
              </a:xfrm>
              <a:prstGeom prst="rect">
                <a:avLst/>
              </a:prstGeom>
              <a:blipFill>
                <a:blip r:embed="rId9"/>
                <a:stretch>
                  <a:fillRect t="-79688" b="-95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E996124-CBD5-42F7-AE77-52B2DA9D5AD6}"/>
                  </a:ext>
                </a:extLst>
              </p:cNvPr>
              <p:cNvSpPr txBox="1"/>
              <p:nvPr/>
            </p:nvSpPr>
            <p:spPr>
              <a:xfrm>
                <a:off x="1653836" y="6232157"/>
                <a:ext cx="4572000"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rgbClr val="FF0000"/>
                          </a:solidFill>
                          <a:latin typeface="Cambria Math" panose="02040503050406030204" pitchFamily="18" charset="0"/>
                        </a:rPr>
                        <m:t>⇒</m:t>
                      </m:r>
                      <m:r>
                        <m:rPr>
                          <m:sty m:val="p"/>
                        </m:rPr>
                        <a:rPr lang="en-US" smtClean="0">
                          <a:solidFill>
                            <a:srgbClr val="FF0000"/>
                          </a:solidFill>
                          <a:latin typeface="Cambria Math" panose="02040503050406030204" pitchFamily="18" charset="0"/>
                        </a:rPr>
                        <m:t>s</m:t>
                      </m:r>
                      <m:r>
                        <m:rPr>
                          <m:sty m:val="p"/>
                        </m:rPr>
                        <a:rPr lang="en-US" i="0">
                          <a:solidFill>
                            <a:srgbClr val="FF0000"/>
                          </a:solidFill>
                          <a:latin typeface="Cambria Math" panose="02040503050406030204" pitchFamily="18" charset="0"/>
                        </a:rPr>
                        <m:t>inα</m:t>
                      </m:r>
                      <m:r>
                        <a:rPr lang="en-US" i="0">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m:rPr>
                              <m:sty m:val="p"/>
                            </m:rPr>
                            <a:rPr lang="en-US" i="0">
                              <a:solidFill>
                                <a:srgbClr val="FF0000"/>
                              </a:solidFill>
                              <a:latin typeface="Cambria Math" panose="02040503050406030204" pitchFamily="18" charset="0"/>
                            </a:rPr>
                            <m:t>sinθ</m:t>
                          </m:r>
                        </m:e>
                      </m:d>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f>
                            <m:fPr>
                              <m:type m:val="lin"/>
                              <m:ctrlPr>
                                <a:rPr lang="en-US" i="1">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0">
                                      <a:solidFill>
                                        <a:srgbClr val="FF0000"/>
                                      </a:solidFill>
                                      <a:latin typeface="Cambria Math" panose="02040503050406030204" pitchFamily="18" charset="0"/>
                                    </a:rPr>
                                    <m:t>2</m:t>
                                  </m:r>
                                  <m:r>
                                    <m:rPr>
                                      <m:sty m:val="p"/>
                                    </m:rPr>
                                    <a:rPr lang="en-US" i="0">
                                      <a:solidFill>
                                        <a:srgbClr val="FF0000"/>
                                      </a:solidFill>
                                      <a:latin typeface="Cambria Math" panose="02040503050406030204" pitchFamily="18" charset="0"/>
                                    </a:rPr>
                                    <m:t>π</m:t>
                                  </m:r>
                                  <m:r>
                                    <a:rPr lang="en-US" i="0">
                                      <a:solidFill>
                                        <a:srgbClr val="FF0000"/>
                                      </a:solidFill>
                                      <a:latin typeface="Cambria Math" panose="02040503050406030204" pitchFamily="18" charset="0"/>
                                    </a:rPr>
                                    <m:t>+</m:t>
                                  </m:r>
                                  <m:r>
                                    <m:rPr>
                                      <m:sty m:val="p"/>
                                    </m:rPr>
                                    <a:rPr lang="en-US" i="0">
                                      <a:solidFill>
                                        <a:srgbClr val="FF0000"/>
                                      </a:solidFill>
                                      <a:latin typeface="Cambria Math" panose="02040503050406030204" pitchFamily="18" charset="0"/>
                                    </a:rPr>
                                    <m:t>α</m:t>
                                  </m:r>
                                  <m:r>
                                    <a:rPr lang="en-US" i="0">
                                      <a:solidFill>
                                        <a:srgbClr val="FF0000"/>
                                      </a:solidFill>
                                      <a:latin typeface="Cambria Math" panose="02040503050406030204" pitchFamily="18" charset="0"/>
                                    </a:rPr>
                                    <m:t>−</m:t>
                                  </m:r>
                                  <m:r>
                                    <m:rPr>
                                      <m:sty m:val="p"/>
                                    </m:rPr>
                                    <a:rPr lang="en-US" i="0">
                                      <a:solidFill>
                                        <a:srgbClr val="FF0000"/>
                                      </a:solidFill>
                                      <a:latin typeface="Cambria Math" panose="02040503050406030204" pitchFamily="18" charset="0"/>
                                    </a:rPr>
                                    <m:t>θ</m:t>
                                  </m:r>
                                </m:e>
                              </m:d>
                            </m:num>
                            <m:den>
                              <m:r>
                                <m:rPr>
                                  <m:sty m:val="p"/>
                                </m:rPr>
                                <a:rPr lang="en-US" i="0">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𝑅𝐶</m:t>
                              </m:r>
                            </m:den>
                          </m:f>
                        </m:sup>
                      </m:sSup>
                      <m:r>
                        <a:rPr lang="en-US" i="0">
                          <a:solidFill>
                            <a:srgbClr val="FF0000"/>
                          </a:solidFill>
                          <a:latin typeface="Cambria Math" panose="02040503050406030204" pitchFamily="18" charset="0"/>
                        </a:rPr>
                        <m:t>=</m:t>
                      </m:r>
                      <m:r>
                        <a:rPr lang="en-US" i="0">
                          <a:solidFill>
                            <a:srgbClr val="FF0000"/>
                          </a:solidFill>
                          <a:latin typeface="Cambria Math" panose="02040503050406030204" pitchFamily="18" charset="0"/>
                        </a:rPr>
                        <m:t>0</m:t>
                      </m:r>
                    </m:oMath>
                  </m:oMathPara>
                </a14:m>
                <a:endParaRPr lang="en-US" dirty="0">
                  <a:solidFill>
                    <a:srgbClr val="FF0000"/>
                  </a:solidFill>
                  <a:cs typeface="B Nazanin" panose="00000400000000000000" pitchFamily="2" charset="-78"/>
                </a:endParaRPr>
              </a:p>
            </p:txBody>
          </p:sp>
        </mc:Choice>
        <mc:Fallback xmlns="">
          <p:sp>
            <p:nvSpPr>
              <p:cNvPr id="37" name="TextBox 36">
                <a:extLst>
                  <a:ext uri="{FF2B5EF4-FFF2-40B4-BE49-F238E27FC236}">
                    <a16:creationId xmlns:a16="http://schemas.microsoft.com/office/drawing/2014/main" id="{0E996124-CBD5-42F7-AE77-52B2DA9D5AD6}"/>
                  </a:ext>
                </a:extLst>
              </p:cNvPr>
              <p:cNvSpPr txBox="1">
                <a:spLocks noRot="1" noChangeAspect="1" noMove="1" noResize="1" noEditPoints="1" noAdjustHandles="1" noChangeArrowheads="1" noChangeShapeType="1" noTextEdit="1"/>
              </p:cNvSpPr>
              <p:nvPr/>
            </p:nvSpPr>
            <p:spPr>
              <a:xfrm>
                <a:off x="1653836" y="6232157"/>
                <a:ext cx="4572000" cy="387927"/>
              </a:xfrm>
              <a:prstGeom prst="rect">
                <a:avLst/>
              </a:prstGeom>
              <a:blipFill>
                <a:blip r:embed="rId10"/>
                <a:stretch>
                  <a:fillRect t="-79688" b="-9531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760B36D-36CA-4F32-97AA-128C0A1DFC7D}"/>
              </a:ext>
            </a:extLst>
          </p:cNvPr>
          <p:cNvSpPr txBox="1"/>
          <p:nvPr/>
        </p:nvSpPr>
        <p:spPr>
          <a:xfrm>
            <a:off x="6378236" y="6172200"/>
            <a:ext cx="822294" cy="369332"/>
          </a:xfrm>
          <a:prstGeom prst="rect">
            <a:avLst/>
          </a:prstGeom>
          <a:noFill/>
        </p:spPr>
        <p:txBody>
          <a:bodyPr wrap="square">
            <a:spAutoFit/>
          </a:bodyPr>
          <a:lstStyle/>
          <a:p>
            <a:pPr marL="0" marR="0" algn="r" rtl="1">
              <a:lnSpc>
                <a:spcPct val="100000"/>
              </a:lnSpc>
              <a:spcBef>
                <a:spcPts val="0"/>
              </a:spcBef>
              <a:spcAft>
                <a:spcPts val="0"/>
              </a:spcAft>
            </a:pPr>
            <a:r>
              <a:rPr lang="ar-SA" sz="1800" b="1" dirty="0">
                <a:solidFill>
                  <a:srgbClr val="FF0000"/>
                </a:solidFill>
                <a:effectLst/>
              </a:rPr>
              <a:t>(</a:t>
            </a:r>
            <a:r>
              <a:rPr lang="en-US" sz="1800" b="1" dirty="0">
                <a:solidFill>
                  <a:srgbClr val="FF0000"/>
                </a:solidFill>
                <a:effectLst/>
              </a:rPr>
              <a:t>3</a:t>
            </a:r>
            <a:r>
              <a:rPr lang="ar-SA" sz="1800" b="1" dirty="0">
                <a:solidFill>
                  <a:srgbClr val="FF0000"/>
                </a:solidFill>
                <a:effectLst/>
              </a:rPr>
              <a:t>-</a:t>
            </a:r>
            <a:r>
              <a:rPr lang="en-US" sz="1800" b="1" dirty="0">
                <a:solidFill>
                  <a:srgbClr val="FF0000"/>
                </a:solidFill>
                <a:effectLst/>
              </a:rPr>
              <a:t>18</a:t>
            </a:r>
            <a:r>
              <a:rPr lang="ar-SA" sz="1800" b="1" dirty="0">
                <a:solidFill>
                  <a:srgbClr val="FF0000"/>
                </a:solidFill>
                <a:effectLst/>
              </a:rPr>
              <a:t>)</a:t>
            </a:r>
            <a:endParaRPr lang="en-US" sz="1800" b="1" dirty="0">
              <a:solidFill>
                <a:srgbClr val="FF0000"/>
              </a:solidFill>
              <a:effectLst/>
              <a:latin typeface="Times New Roman" panose="02020603050405020304" pitchFamily="18" charset="0"/>
              <a:ea typeface="Times New Roman" panose="02020603050405020304" pitchFamily="18" charset="0"/>
            </a:endParaRPr>
          </a:p>
        </p:txBody>
      </p:sp>
      <p:sp>
        <p:nvSpPr>
          <p:cNvPr id="40" name="TextBox 39">
            <a:extLst>
              <a:ext uri="{FF2B5EF4-FFF2-40B4-BE49-F238E27FC236}">
                <a16:creationId xmlns:a16="http://schemas.microsoft.com/office/drawing/2014/main" id="{3CB4A90E-DD03-4CEB-BFE8-AA51E6B2919C}"/>
              </a:ext>
            </a:extLst>
          </p:cNvPr>
          <p:cNvSpPr txBox="1"/>
          <p:nvPr/>
        </p:nvSpPr>
        <p:spPr>
          <a:xfrm>
            <a:off x="2644436" y="6521896"/>
            <a:ext cx="5370250" cy="369332"/>
          </a:xfrm>
          <a:prstGeom prst="rect">
            <a:avLst/>
          </a:prstGeom>
          <a:noFill/>
        </p:spPr>
        <p:txBody>
          <a:bodyPr wrap="square">
            <a:spAutoFit/>
          </a:bodyPr>
          <a:lstStyle/>
          <a:p>
            <a:pPr marL="285750" indent="-285750" algn="r" rtl="1">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که باید برحسب </a:t>
            </a:r>
            <a:r>
              <a:rPr lang="fa-IR" sz="1800" dirty="0">
                <a:effectLst/>
                <a:latin typeface="Cambria Math" panose="02040503050406030204" pitchFamily="18" charset="0"/>
                <a:ea typeface="Cambria Math" panose="02040503050406030204" pitchFamily="18" charset="0"/>
                <a:cs typeface="B Nazanin" panose="00000400000000000000" pitchFamily="2" charset="-78"/>
              </a:rPr>
              <a:t>α</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حل شود.</a:t>
            </a:r>
            <a:endParaRPr lang="en-US" dirty="0">
              <a:cs typeface="B Nazanin" panose="00000400000000000000" pitchFamily="2" charset="-78"/>
            </a:endParaRPr>
          </a:p>
        </p:txBody>
      </p:sp>
      <p:sp>
        <p:nvSpPr>
          <p:cNvPr id="2" name="Slide Number Placeholder 1">
            <a:extLst>
              <a:ext uri="{FF2B5EF4-FFF2-40B4-BE49-F238E27FC236}">
                <a16:creationId xmlns:a16="http://schemas.microsoft.com/office/drawing/2014/main" id="{3DF025D7-512A-467F-A7E9-B947AB2CDE21}"/>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52867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FE0CE4-F1B0-469F-B281-A0A55CBF384A}"/>
              </a:ext>
            </a:extLst>
          </p:cNvPr>
          <p:cNvSpPr txBox="1"/>
          <p:nvPr/>
        </p:nvSpPr>
        <p:spPr>
          <a:xfrm>
            <a:off x="1295400" y="304800"/>
            <a:ext cx="7696200"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مقاومت از </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1800" i="1" baseline="-25000" dirty="0" err="1">
                <a:effectLst/>
                <a:latin typeface="Times New Roman" panose="02020603050405020304" pitchFamily="18" charset="0"/>
                <a:ea typeface="Times New Roman" panose="02020603050405020304" pitchFamily="18" charset="0"/>
                <a:cs typeface="B Nazanin" panose="00000400000000000000" pitchFamily="2" charset="-78"/>
              </a:rPr>
              <a:t>R</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v</a:t>
            </a:r>
            <a:r>
              <a:rPr lang="en-US" sz="1800" baseline="-25000" dirty="0" err="1">
                <a:effectLst/>
                <a:latin typeface="Times New Roman" panose="02020603050405020304" pitchFamily="18" charset="0"/>
                <a:ea typeface="Times New Roman" panose="02020603050405020304" pitchFamily="18" charset="0"/>
                <a:cs typeface="B Nazanin" panose="00000400000000000000" pitchFamily="2" charset="-78"/>
              </a:rPr>
              <a:t>o</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محاسبه می‌شود. جریان خازن نیز از معادله زیر به‌دست می‌آید: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76480A-78F8-4ADE-9D7A-9B40CEC8E286}"/>
                  </a:ext>
                </a:extLst>
              </p:cNvPr>
              <p:cNvSpPr txBox="1"/>
              <p:nvPr/>
            </p:nvSpPr>
            <p:spPr>
              <a:xfrm>
                <a:off x="2259366" y="630469"/>
                <a:ext cx="1981200" cy="629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𝐶</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𝑜</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num>
                        <m:den>
                          <m:r>
                            <a:rPr lang="en-US" i="1">
                              <a:solidFill>
                                <a:schemeClr val="tx1"/>
                              </a:solidFill>
                              <a:latin typeface="Cambria Math" panose="02040503050406030204" pitchFamily="18" charset="0"/>
                            </a:rPr>
                            <m:t>𝑑𝑡</m:t>
                          </m:r>
                        </m:den>
                      </m:f>
                    </m:oMath>
                  </m:oMathPara>
                </a14:m>
                <a:endParaRPr lang="en-US" dirty="0">
                  <a:solidFill>
                    <a:schemeClr val="tx1"/>
                  </a:solidFill>
                  <a:cs typeface="B Nazanin" panose="00000400000000000000" pitchFamily="2" charset="-78"/>
                </a:endParaRPr>
              </a:p>
            </p:txBody>
          </p:sp>
        </mc:Choice>
        <mc:Fallback xmlns="">
          <p:sp>
            <p:nvSpPr>
              <p:cNvPr id="6" name="TextBox 5">
                <a:extLst>
                  <a:ext uri="{FF2B5EF4-FFF2-40B4-BE49-F238E27FC236}">
                    <a16:creationId xmlns:a16="http://schemas.microsoft.com/office/drawing/2014/main" id="{9876480A-78F8-4ADE-9D7A-9B40CEC8E286}"/>
                  </a:ext>
                </a:extLst>
              </p:cNvPr>
              <p:cNvSpPr txBox="1">
                <a:spLocks noRot="1" noChangeAspect="1" noMove="1" noResize="1" noEditPoints="1" noAdjustHandles="1" noChangeArrowheads="1" noChangeShapeType="1" noTextEdit="1"/>
              </p:cNvSpPr>
              <p:nvPr/>
            </p:nvSpPr>
            <p:spPr>
              <a:xfrm>
                <a:off x="2259366" y="630469"/>
                <a:ext cx="1981200" cy="62985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D3E5BC-1FC2-4B06-8D1E-D1DA8A243870}"/>
                  </a:ext>
                </a:extLst>
              </p:cNvPr>
              <p:cNvSpPr txBox="1"/>
              <p:nvPr/>
            </p:nvSpPr>
            <p:spPr>
              <a:xfrm>
                <a:off x="2987336" y="623273"/>
                <a:ext cx="4572000" cy="6790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𝐶</m:t>
                          </m:r>
                        </m:sub>
                      </m:sSub>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𝑡</m:t>
                          </m:r>
                        </m:e>
                      </m:d>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𝐶</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𝑜</m:t>
                              </m:r>
                            </m:sub>
                          </m:sSub>
                          <m:d>
                            <m:dPr>
                              <m:ctrlPr>
                                <a:rPr lang="en-US" i="1">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𝑡</m:t>
                              </m:r>
                            </m:e>
                          </m:d>
                        </m:num>
                        <m:den>
                          <m:r>
                            <a:rPr lang="en-US" i="1">
                              <a:solidFill>
                                <a:schemeClr val="tx1"/>
                              </a:solidFill>
                              <a:latin typeface="Cambria Math" panose="02040503050406030204" pitchFamily="18" charset="0"/>
                            </a:rPr>
                            <m:t>𝑑</m:t>
                          </m:r>
                          <m:r>
                            <a:rPr lang="en-US" b="0" i="0" smtClean="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den>
                      </m:f>
                    </m:oMath>
                  </m:oMathPara>
                </a14:m>
                <a:endParaRPr lang="en-US" dirty="0">
                  <a:solidFill>
                    <a:schemeClr val="tx1"/>
                  </a:solidFill>
                  <a:cs typeface="B Nazanin" panose="00000400000000000000" pitchFamily="2" charset="-78"/>
                </a:endParaRPr>
              </a:p>
            </p:txBody>
          </p:sp>
        </mc:Choice>
        <mc:Fallback xmlns="">
          <p:sp>
            <p:nvSpPr>
              <p:cNvPr id="8" name="TextBox 7">
                <a:extLst>
                  <a:ext uri="{FF2B5EF4-FFF2-40B4-BE49-F238E27FC236}">
                    <a16:creationId xmlns:a16="http://schemas.microsoft.com/office/drawing/2014/main" id="{D2D3E5BC-1FC2-4B06-8D1E-D1DA8A243870}"/>
                  </a:ext>
                </a:extLst>
              </p:cNvPr>
              <p:cNvSpPr txBox="1">
                <a:spLocks noRot="1" noChangeAspect="1" noMove="1" noResize="1" noEditPoints="1" noAdjustHandles="1" noChangeArrowheads="1" noChangeShapeType="1" noTextEdit="1"/>
              </p:cNvSpPr>
              <p:nvPr/>
            </p:nvSpPr>
            <p:spPr>
              <a:xfrm>
                <a:off x="2987336" y="623273"/>
                <a:ext cx="4572000" cy="6790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105F2DD-9771-4677-8945-3DBA69129D71}"/>
                  </a:ext>
                </a:extLst>
              </p:cNvPr>
              <p:cNvGraphicFramePr>
                <a:graphicFrameLocks noGrp="1"/>
              </p:cNvGraphicFramePr>
              <p:nvPr>
                <p:extLst>
                  <p:ext uri="{D42A27DB-BD31-4B8C-83A1-F6EECF244321}">
                    <p14:modId xmlns:p14="http://schemas.microsoft.com/office/powerpoint/2010/main" val="3382755002"/>
                  </p:ext>
                </p:extLst>
              </p:nvPr>
            </p:nvGraphicFramePr>
            <p:xfrm>
              <a:off x="152400" y="1311342"/>
              <a:ext cx="8610600" cy="1366203"/>
            </p:xfrm>
            <a:graphic>
              <a:graphicData uri="http://schemas.openxmlformats.org/drawingml/2006/table">
                <a:tbl>
                  <a:tblPr firstRow="1" firstCol="1" bandRow="1">
                    <a:tableStyleId>{5C22544A-7EE6-4342-B048-85BDC9FD1C3A}</a:tableStyleId>
                  </a:tblPr>
                  <a:tblGrid>
                    <a:gridCol w="7614228">
                      <a:extLst>
                        <a:ext uri="{9D8B030D-6E8A-4147-A177-3AD203B41FA5}">
                          <a16:colId xmlns:a16="http://schemas.microsoft.com/office/drawing/2014/main" val="1859048794"/>
                        </a:ext>
                      </a:extLst>
                    </a:gridCol>
                    <a:gridCol w="996372">
                      <a:extLst>
                        <a:ext uri="{9D8B030D-6E8A-4147-A177-3AD203B41FA5}">
                          <a16:colId xmlns:a16="http://schemas.microsoft.com/office/drawing/2014/main" val="3387475231"/>
                        </a:ext>
                      </a:extLst>
                    </a:gridCol>
                  </a:tblGrid>
                  <a:tr h="630555">
                    <a:tc gridSpan="2">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𝑖</m:t>
                                    </m:r>
                                  </m:e>
                                  <m:sub>
                                    <m:r>
                                      <a:rPr lang="en-US" sz="1800" b="0" i="1" smtClean="0">
                                        <a:solidFill>
                                          <a:srgbClr val="FF0000"/>
                                        </a:solidFill>
                                        <a:effectLst/>
                                        <a:latin typeface="Cambria Math" panose="02040503050406030204" pitchFamily="18" charset="0"/>
                                      </a:rPr>
                                      <m:t>𝐶</m:t>
                                    </m:r>
                                  </m:sub>
                                </m:sSub>
                                <m:d>
                                  <m:dPr>
                                    <m:ctrlPr>
                                      <a:rPr lang="en-US" sz="1800" b="0" i="1">
                                        <a:solidFill>
                                          <a:srgbClr val="FF0000"/>
                                        </a:solidFill>
                                        <a:effectLst/>
                                        <a:latin typeface="Cambria Math" panose="02040503050406030204" pitchFamily="18" charset="0"/>
                                      </a:rPr>
                                    </m:ctrlPr>
                                  </m:dPr>
                                  <m:e>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e>
                                </m:d>
                                <m:r>
                                  <a:rPr lang="en-US" sz="1800" b="0" smtClean="0">
                                    <a:solidFill>
                                      <a:srgbClr val="FF0000"/>
                                    </a:solidFill>
                                    <a:effectLst/>
                                    <a:latin typeface="Cambria Math" panose="02040503050406030204" pitchFamily="18" charset="0"/>
                                  </a:rPr>
                                  <m:t>= </m:t>
                                </m:r>
                                <m:d>
                                  <m:dPr>
                                    <m:begChr m:val="{"/>
                                    <m:endChr m:val=""/>
                                    <m:ctrlPr>
                                      <a:rPr lang="en-US" sz="1800" b="0" i="1">
                                        <a:solidFill>
                                          <a:srgbClr val="FF0000"/>
                                        </a:solidFill>
                                        <a:effectLst/>
                                        <a:latin typeface="Cambria Math" panose="02040503050406030204" pitchFamily="18" charset="0"/>
                                      </a:rPr>
                                    </m:ctrlPr>
                                  </m:dPr>
                                  <m:e>
                                    <m:eqArr>
                                      <m:eqArrPr>
                                        <m:ctrlPr>
                                          <a:rPr lang="en-US" sz="1800" b="0" i="1">
                                            <a:solidFill>
                                              <a:srgbClr val="FF0000"/>
                                            </a:solidFill>
                                            <a:effectLst/>
                                            <a:latin typeface="Cambria Math" panose="02040503050406030204" pitchFamily="18" charset="0"/>
                                          </a:rPr>
                                        </m:ctrlPr>
                                      </m:eqArrPr>
                                      <m:e>
                                        <m:r>
                                          <a:rPr lang="en-US" sz="1800" b="0" smtClean="0">
                                            <a:solidFill>
                                              <a:srgbClr val="FF0000"/>
                                            </a:solidFill>
                                            <a:effectLst/>
                                            <a:latin typeface="Cambria Math" panose="02040503050406030204" pitchFamily="18" charset="0"/>
                                          </a:rPr>
                                          <m:t>−</m:t>
                                        </m:r>
                                        <m:d>
                                          <m:dPr>
                                            <m:ctrlPr>
                                              <a:rPr lang="en-US" sz="1800" b="0" i="1">
                                                <a:solidFill>
                                                  <a:srgbClr val="FF0000"/>
                                                </a:solidFill>
                                                <a:effectLst/>
                                                <a:latin typeface="Cambria Math" panose="02040503050406030204" pitchFamily="18" charset="0"/>
                                              </a:rPr>
                                            </m:ctrlPr>
                                          </m:dPr>
                                          <m:e>
                                            <m:f>
                                              <m:fPr>
                                                <m:ctrlPr>
                                                  <a:rPr lang="en-US" sz="1800" b="0" i="1">
                                                    <a:solidFill>
                                                      <a:srgbClr val="FF0000"/>
                                                    </a:solidFill>
                                                    <a:effectLst/>
                                                    <a:latin typeface="Cambria Math" panose="02040503050406030204" pitchFamily="18" charset="0"/>
                                                  </a:rPr>
                                                </m:ctrlPr>
                                              </m:fPr>
                                              <m:num>
                                                <m:sSub>
                                                  <m:sSubPr>
                                                    <m:ctrlPr>
                                                      <a:rPr lang="en-US" sz="1800" b="0" i="1">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𝑉</m:t>
                                                    </m:r>
                                                  </m:e>
                                                  <m:sub>
                                                    <m:r>
                                                      <a:rPr lang="en-US" sz="1800" b="0" i="1" smtClean="0">
                                                        <a:solidFill>
                                                          <a:srgbClr val="FF0000"/>
                                                        </a:solidFill>
                                                        <a:effectLst/>
                                                        <a:latin typeface="Cambria Math" panose="02040503050406030204" pitchFamily="18" charset="0"/>
                                                      </a:rPr>
                                                      <m:t>𝑚</m:t>
                                                    </m:r>
                                                  </m:sub>
                                                </m:sSub>
                                                <m:r>
                                                  <a:rPr lang="en-US" sz="1800" b="0" smtClean="0">
                                                    <a:solidFill>
                                                      <a:srgbClr val="FF0000"/>
                                                    </a:solidFill>
                                                    <a:effectLst/>
                                                    <a:latin typeface="Cambria Math" panose="02040503050406030204" pitchFamily="18" charset="0"/>
                                                  </a:rPr>
                                                  <m:t> </m:t>
                                                </m:r>
                                                <m:r>
                                                  <a:rPr lang="en-US" sz="1800" b="0" i="1" smtClean="0">
                                                    <a:solidFill>
                                                      <a:srgbClr val="FF0000"/>
                                                    </a:solidFill>
                                                    <a:effectLst/>
                                                    <a:latin typeface="Cambria Math" panose="02040503050406030204" pitchFamily="18" charset="0"/>
                                                  </a:rPr>
                                                  <m:t>𝑠𝑖𝑛</m:t>
                                                </m:r>
                                                <m:r>
                                                  <a:rPr lang="en-US" sz="1800" b="0" i="1" smtClean="0">
                                                    <a:solidFill>
                                                      <a:srgbClr val="FF0000"/>
                                                    </a:solidFill>
                                                    <a:effectLst/>
                                                    <a:latin typeface="Cambria Math" panose="02040503050406030204" pitchFamily="18" charset="0"/>
                                                  </a:rPr>
                                                  <m:t>𝜃</m:t>
                                                </m:r>
                                              </m:num>
                                              <m:den>
                                                <m:r>
                                                  <a:rPr lang="en-US" sz="1800" b="0" i="1" smtClean="0">
                                                    <a:solidFill>
                                                      <a:srgbClr val="FF0000"/>
                                                    </a:solidFill>
                                                    <a:effectLst/>
                                                    <a:latin typeface="Cambria Math" panose="02040503050406030204" pitchFamily="18" charset="0"/>
                                                  </a:rPr>
                                                  <m:t>𝑅</m:t>
                                                </m:r>
                                              </m:den>
                                            </m:f>
                                          </m:e>
                                        </m:d>
                                        <m:sSup>
                                          <m:sSupPr>
                                            <m:ctrlPr>
                                              <a:rPr lang="en-US" sz="1800" b="0" i="1">
                                                <a:solidFill>
                                                  <a:srgbClr val="FF0000"/>
                                                </a:solidFill>
                                                <a:effectLst/>
                                                <a:latin typeface="Cambria Math" panose="02040503050406030204" pitchFamily="18" charset="0"/>
                                              </a:rPr>
                                            </m:ctrlPr>
                                          </m:sSupPr>
                                          <m:e>
                                            <m:r>
                                              <a:rPr lang="en-US" sz="1800" b="0" i="1" smtClean="0">
                                                <a:solidFill>
                                                  <a:srgbClr val="FF0000"/>
                                                </a:solidFill>
                                                <a:effectLst/>
                                                <a:latin typeface="Cambria Math" panose="02040503050406030204" pitchFamily="18" charset="0"/>
                                              </a:rPr>
                                              <m:t>𝑒</m:t>
                                            </m:r>
                                          </m:e>
                                          <m:sup>
                                            <m:f>
                                              <m:fPr>
                                                <m:type m:val="lin"/>
                                                <m:ctrlPr>
                                                  <a:rPr lang="en-US" sz="1800" b="0" i="1">
                                                    <a:solidFill>
                                                      <a:srgbClr val="FF0000"/>
                                                    </a:solidFill>
                                                    <a:effectLst/>
                                                    <a:latin typeface="Cambria Math" panose="02040503050406030204" pitchFamily="18" charset="0"/>
                                                  </a:rPr>
                                                </m:ctrlPr>
                                              </m:fPr>
                                              <m:num>
                                                <m:r>
                                                  <a:rPr lang="en-US" sz="1800" b="0" smtClean="0">
                                                    <a:solidFill>
                                                      <a:srgbClr val="FF0000"/>
                                                    </a:solidFill>
                                                    <a:effectLst/>
                                                    <a:latin typeface="Cambria Math" panose="02040503050406030204" pitchFamily="18" charset="0"/>
                                                  </a:rPr>
                                                  <m:t>−</m:t>
                                                </m:r>
                                                <m:d>
                                                  <m:dPr>
                                                    <m:ctrlPr>
                                                      <a:rPr lang="en-US" sz="1800" b="0" i="1">
                                                        <a:solidFill>
                                                          <a:srgbClr val="FF0000"/>
                                                        </a:solidFill>
                                                        <a:effectLst/>
                                                        <a:latin typeface="Cambria Math" panose="02040503050406030204" pitchFamily="18" charset="0"/>
                                                      </a:rPr>
                                                    </m:ctrlPr>
                                                  </m:dPr>
                                                  <m:e>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r>
                                                      <a:rPr lang="en-US" sz="1800" b="0" smtClean="0">
                                                        <a:solidFill>
                                                          <a:srgbClr val="FF0000"/>
                                                        </a:solidFill>
                                                        <a:effectLst/>
                                                        <a:latin typeface="Cambria Math" panose="02040503050406030204" pitchFamily="18" charset="0"/>
                                                      </a:rPr>
                                                      <m:t>−</m:t>
                                                    </m:r>
                                                    <m:r>
                                                      <a:rPr lang="en-US" sz="1800" b="0" i="1" smtClean="0">
                                                        <a:solidFill>
                                                          <a:srgbClr val="FF0000"/>
                                                        </a:solidFill>
                                                        <a:effectLst/>
                                                        <a:latin typeface="Cambria Math" panose="02040503050406030204" pitchFamily="18" charset="0"/>
                                                      </a:rPr>
                                                      <m:t>𝜃</m:t>
                                                    </m:r>
                                                  </m:e>
                                                </m:d>
                                              </m:num>
                                              <m:den>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𝑅𝐶</m:t>
                                                </m:r>
                                              </m:den>
                                            </m:f>
                                          </m:sup>
                                        </m:sSup>
                                        <m:r>
                                          <a:rPr lang="en-US" sz="1800" b="0" smtClean="0">
                                            <a:solidFill>
                                              <a:srgbClr val="FF0000"/>
                                            </a:solidFill>
                                            <a:effectLst/>
                                            <a:latin typeface="Cambria Math" panose="02040503050406030204" pitchFamily="18" charset="0"/>
                                          </a:rPr>
                                          <m:t>       </m:t>
                                        </m:r>
                                        <m:r>
                                          <m:rPr>
                                            <m:nor/>
                                          </m:rPr>
                                          <a:rPr lang="en-US" sz="1800" b="0">
                                            <a:solidFill>
                                              <a:srgbClr val="FF0000"/>
                                            </a:solidFill>
                                            <a:effectLst/>
                                            <a:cs typeface="B Nazanin" panose="00000400000000000000" pitchFamily="2" charset="-78"/>
                                          </a:rPr>
                                          <m:t> </m:t>
                                        </m:r>
                                        <m:r>
                                          <a:rPr lang="en-US" sz="1800" b="0" i="1" smtClean="0">
                                            <a:solidFill>
                                              <a:srgbClr val="FF0000"/>
                                            </a:solidFill>
                                            <a:effectLst/>
                                            <a:latin typeface="Cambria Math" panose="02040503050406030204" pitchFamily="18" charset="0"/>
                                          </a:rPr>
                                          <m:t>𝜃</m:t>
                                        </m:r>
                                        <m:r>
                                          <a:rPr lang="en-US" sz="1800" b="0" smtClean="0">
                                            <a:solidFill>
                                              <a:srgbClr val="FF0000"/>
                                            </a:solidFill>
                                            <a:effectLst/>
                                            <a:latin typeface="Cambria Math" panose="02040503050406030204" pitchFamily="18" charset="0"/>
                                          </a:rPr>
                                          <m:t> </m:t>
                                        </m:r>
                                        <m:r>
                                          <m:rPr>
                                            <m:nor/>
                                          </m:rPr>
                                          <a:rPr lang="en-US" sz="1800" b="0">
                                            <a:solidFill>
                                              <a:srgbClr val="FF0000"/>
                                            </a:solidFill>
                                            <a:effectLst/>
                                            <a:cs typeface="B Nazanin" panose="00000400000000000000" pitchFamily="2" charset="-78"/>
                                          </a:rPr>
                                          <m:t>≤</m:t>
                                        </m:r>
                                        <m:r>
                                          <a:rPr lang="en-US" sz="1800" b="0" smtClean="0">
                                            <a:solidFill>
                                              <a:srgbClr val="FF0000"/>
                                            </a:solidFill>
                                            <a:effectLst/>
                                            <a:latin typeface="Cambria Math" panose="02040503050406030204" pitchFamily="18" charset="0"/>
                                          </a:rPr>
                                          <m:t> </m:t>
                                        </m:r>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r>
                                          <m:rPr>
                                            <m:nor/>
                                          </m:rPr>
                                          <a:rPr lang="en-US" sz="1800" b="0">
                                            <a:solidFill>
                                              <a:srgbClr val="FF0000"/>
                                            </a:solidFill>
                                            <a:effectLst/>
                                            <a:cs typeface="B Nazanin" panose="00000400000000000000" pitchFamily="2" charset="-78"/>
                                          </a:rPr>
                                          <m:t> ≤</m:t>
                                        </m:r>
                                        <m:r>
                                          <a:rPr lang="en-US" sz="1800" b="0" i="1" smtClean="0">
                                            <a:solidFill>
                                              <a:srgbClr val="FF0000"/>
                                            </a:solidFill>
                                            <a:effectLst/>
                                            <a:latin typeface="Cambria Math" panose="02040503050406030204" pitchFamily="18" charset="0"/>
                                          </a:rPr>
                                          <m:t>2</m:t>
                                        </m:r>
                                        <m:r>
                                          <a:rPr lang="en-US" sz="1800" b="0" i="1" smtClean="0">
                                            <a:solidFill>
                                              <a:srgbClr val="FF0000"/>
                                            </a:solidFill>
                                            <a:effectLst/>
                                            <a:latin typeface="Cambria Math" panose="02040503050406030204" pitchFamily="18" charset="0"/>
                                          </a:rPr>
                                          <m:t>𝜋</m:t>
                                        </m:r>
                                        <m:r>
                                          <a:rPr lang="en-US" sz="1800" b="0" smtClean="0">
                                            <a:solidFill>
                                              <a:srgbClr val="FF0000"/>
                                            </a:solidFill>
                                            <a:effectLst/>
                                            <a:latin typeface="Cambria Math" panose="02040503050406030204" pitchFamily="18" charset="0"/>
                                          </a:rPr>
                                          <m:t>+</m:t>
                                        </m:r>
                                        <m:r>
                                          <a:rPr lang="en-US" sz="1800" b="0" i="1" smtClean="0">
                                            <a:solidFill>
                                              <a:srgbClr val="FF0000"/>
                                            </a:solidFill>
                                            <a:effectLst/>
                                            <a:latin typeface="Cambria Math" panose="02040503050406030204" pitchFamily="18" charset="0"/>
                                          </a:rPr>
                                          <m:t>𝛼</m:t>
                                        </m:r>
                                        <m:r>
                                          <a:rPr lang="en-US" sz="1800" b="0" smtClean="0">
                                            <a:solidFill>
                                              <a:srgbClr val="FF0000"/>
                                            </a:solidFill>
                                            <a:effectLst/>
                                            <a:latin typeface="Cambria Math" panose="02040503050406030204" pitchFamily="18" charset="0"/>
                                          </a:rPr>
                                          <m:t>      </m:t>
                                        </m:r>
                                        <m:d>
                                          <m:dPr>
                                            <m:ctrlPr>
                                              <a:rPr lang="en-US" sz="1800" b="0" i="1">
                                                <a:solidFill>
                                                  <a:srgbClr val="FF0000"/>
                                                </a:solidFill>
                                                <a:effectLst/>
                                                <a:latin typeface="Cambria Math" panose="02040503050406030204" pitchFamily="18" charset="0"/>
                                              </a:rPr>
                                            </m:ctrlPr>
                                          </m:dPr>
                                          <m:e>
                                            <m:r>
                                              <m:rPr>
                                                <m:nor/>
                                              </m:rPr>
                                              <a:rPr lang="fa-IR" sz="1800" b="0">
                                                <a:solidFill>
                                                  <a:srgbClr val="FF0000"/>
                                                </a:solidFill>
                                                <a:effectLst/>
                                                <a:cs typeface="B Nazanin" panose="00000400000000000000" pitchFamily="2" charset="-78"/>
                                              </a:rPr>
                                              <m:t>دیود خاموش</m:t>
                                            </m:r>
                                          </m:e>
                                        </m:d>
                                      </m:e>
                                      <m:e>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𝐶</m:t>
                                        </m:r>
                                        <m:sSub>
                                          <m:sSubPr>
                                            <m:ctrlPr>
                                              <a:rPr lang="en-US" sz="1800" b="0" i="1">
                                                <a:solidFill>
                                                  <a:srgbClr val="FF0000"/>
                                                </a:solidFill>
                                                <a:effectLst/>
                                                <a:latin typeface="Cambria Math" panose="02040503050406030204" pitchFamily="18" charset="0"/>
                                              </a:rPr>
                                            </m:ctrlPr>
                                          </m:sSubPr>
                                          <m:e>
                                            <m:r>
                                              <a:rPr lang="en-US" sz="1800" b="0" i="1" smtClean="0">
                                                <a:solidFill>
                                                  <a:srgbClr val="FF0000"/>
                                                </a:solidFill>
                                                <a:effectLst/>
                                                <a:latin typeface="Cambria Math" panose="02040503050406030204" pitchFamily="18" charset="0"/>
                                              </a:rPr>
                                              <m:t>𝑉</m:t>
                                            </m:r>
                                          </m:e>
                                          <m:sub>
                                            <m:r>
                                              <a:rPr lang="en-US" sz="1800" b="0" i="1" smtClean="0">
                                                <a:solidFill>
                                                  <a:srgbClr val="FF0000"/>
                                                </a:solidFill>
                                                <a:effectLst/>
                                                <a:latin typeface="Cambria Math" panose="02040503050406030204" pitchFamily="18" charset="0"/>
                                              </a:rPr>
                                              <m:t>𝑚</m:t>
                                            </m:r>
                                          </m:sub>
                                        </m:sSub>
                                        <m:r>
                                          <a:rPr lang="en-US" sz="1800" b="0" smtClean="0">
                                            <a:solidFill>
                                              <a:srgbClr val="FF0000"/>
                                            </a:solidFill>
                                            <a:effectLst/>
                                            <a:latin typeface="Cambria Math" panose="02040503050406030204" pitchFamily="18" charset="0"/>
                                          </a:rPr>
                                          <m:t> </m:t>
                                        </m:r>
                                        <m:r>
                                          <m:rPr>
                                            <m:sty m:val="p"/>
                                          </m:rPr>
                                          <a:rPr lang="en-US" sz="1800" b="0" i="0" smtClean="0">
                                            <a:solidFill>
                                              <a:srgbClr val="FF0000"/>
                                            </a:solidFill>
                                            <a:effectLst/>
                                            <a:latin typeface="Cambria Math" panose="02040503050406030204" pitchFamily="18" charset="0"/>
                                          </a:rPr>
                                          <m:t>cos</m:t>
                                        </m:r>
                                        <m:d>
                                          <m:dPr>
                                            <m:ctrlPr>
                                              <a:rPr lang="en-US" sz="1800" b="0" i="1">
                                                <a:solidFill>
                                                  <a:srgbClr val="FF0000"/>
                                                </a:solidFill>
                                                <a:effectLst/>
                                                <a:latin typeface="Cambria Math" panose="02040503050406030204" pitchFamily="18" charset="0"/>
                                              </a:rPr>
                                            </m:ctrlPr>
                                          </m:dPr>
                                          <m:e>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e>
                                        </m:d>
                                        <m:r>
                                          <m:rPr>
                                            <m:nor/>
                                          </m:rPr>
                                          <a:rPr lang="en-US" sz="1800" b="0">
                                            <a:solidFill>
                                              <a:srgbClr val="FF0000"/>
                                            </a:solidFill>
                                            <a:effectLst/>
                                            <a:cs typeface="B Nazanin" panose="00000400000000000000" pitchFamily="2" charset="-78"/>
                                          </a:rPr>
                                          <m:t>                         </m:t>
                                        </m:r>
                                        <m:r>
                                          <a:rPr lang="en-US" sz="1800" b="0" i="1" smtClean="0">
                                            <a:solidFill>
                                              <a:srgbClr val="FF0000"/>
                                            </a:solidFill>
                                            <a:effectLst/>
                                            <a:latin typeface="Cambria Math" panose="02040503050406030204" pitchFamily="18" charset="0"/>
                                          </a:rPr>
                                          <m:t>2</m:t>
                                        </m:r>
                                        <m:r>
                                          <a:rPr lang="en-US" sz="1800" b="0" i="1" smtClean="0">
                                            <a:solidFill>
                                              <a:srgbClr val="FF0000"/>
                                            </a:solidFill>
                                            <a:effectLst/>
                                            <a:latin typeface="Cambria Math" panose="02040503050406030204" pitchFamily="18" charset="0"/>
                                          </a:rPr>
                                          <m:t>𝜋</m:t>
                                        </m:r>
                                        <m:r>
                                          <a:rPr lang="en-US" sz="1800" b="0" smtClean="0">
                                            <a:solidFill>
                                              <a:srgbClr val="FF0000"/>
                                            </a:solidFill>
                                            <a:effectLst/>
                                            <a:latin typeface="Cambria Math" panose="02040503050406030204" pitchFamily="18" charset="0"/>
                                          </a:rPr>
                                          <m:t>+</m:t>
                                        </m:r>
                                        <m:r>
                                          <a:rPr lang="en-US" sz="1800" b="0" i="1" smtClean="0">
                                            <a:solidFill>
                                              <a:srgbClr val="FF0000"/>
                                            </a:solidFill>
                                            <a:effectLst/>
                                            <a:latin typeface="Cambria Math" panose="02040503050406030204" pitchFamily="18" charset="0"/>
                                          </a:rPr>
                                          <m:t>𝛼</m:t>
                                        </m:r>
                                        <m:r>
                                          <a:rPr lang="en-US" sz="1800" b="0" smtClean="0">
                                            <a:solidFill>
                                              <a:srgbClr val="FF0000"/>
                                            </a:solidFill>
                                            <a:effectLst/>
                                            <a:latin typeface="Cambria Math" panose="02040503050406030204" pitchFamily="18" charset="0"/>
                                          </a:rPr>
                                          <m:t> </m:t>
                                        </m:r>
                                        <m:r>
                                          <m:rPr>
                                            <m:nor/>
                                          </m:rPr>
                                          <a:rPr lang="en-US" sz="1800" b="0">
                                            <a:solidFill>
                                              <a:srgbClr val="FF0000"/>
                                            </a:solidFill>
                                            <a:effectLst/>
                                            <a:cs typeface="B Nazanin" panose="00000400000000000000" pitchFamily="2" charset="-78"/>
                                          </a:rPr>
                                          <m:t>≤</m:t>
                                        </m:r>
                                        <m:r>
                                          <a:rPr lang="en-US" sz="1800" b="0" smtClean="0">
                                            <a:solidFill>
                                              <a:srgbClr val="FF0000"/>
                                            </a:solidFill>
                                            <a:effectLst/>
                                            <a:latin typeface="Cambria Math" panose="02040503050406030204" pitchFamily="18" charset="0"/>
                                          </a:rPr>
                                          <m:t> </m:t>
                                        </m:r>
                                        <m:r>
                                          <a:rPr lang="en-US" sz="1800" b="0" i="1" smtClean="0">
                                            <a:solidFill>
                                              <a:srgbClr val="FF0000"/>
                                            </a:solidFill>
                                            <a:effectLst/>
                                            <a:latin typeface="Cambria Math" panose="02040503050406030204" pitchFamily="18" charset="0"/>
                                          </a:rPr>
                                          <m:t>𝜔</m:t>
                                        </m:r>
                                        <m:r>
                                          <a:rPr lang="en-US" sz="1800" b="0" i="1" smtClean="0">
                                            <a:solidFill>
                                              <a:srgbClr val="FF0000"/>
                                            </a:solidFill>
                                            <a:effectLst/>
                                            <a:latin typeface="Cambria Math" panose="02040503050406030204" pitchFamily="18" charset="0"/>
                                          </a:rPr>
                                          <m:t>𝑡</m:t>
                                        </m:r>
                                        <m:r>
                                          <m:rPr>
                                            <m:nor/>
                                          </m:rPr>
                                          <a:rPr lang="en-US" sz="1800" b="0">
                                            <a:solidFill>
                                              <a:srgbClr val="FF0000"/>
                                            </a:solidFill>
                                            <a:effectLst/>
                                            <a:cs typeface="B Nazanin" panose="00000400000000000000" pitchFamily="2" charset="-78"/>
                                          </a:rPr>
                                          <m:t> ≤</m:t>
                                        </m:r>
                                        <m:r>
                                          <a:rPr lang="en-US" sz="1800" b="0" i="1" smtClean="0">
                                            <a:solidFill>
                                              <a:srgbClr val="FF0000"/>
                                            </a:solidFill>
                                            <a:effectLst/>
                                            <a:latin typeface="Cambria Math" panose="02040503050406030204" pitchFamily="18" charset="0"/>
                                          </a:rPr>
                                          <m:t>2</m:t>
                                        </m:r>
                                        <m:r>
                                          <a:rPr lang="en-US" sz="1800" b="0" i="1" smtClean="0">
                                            <a:solidFill>
                                              <a:srgbClr val="FF0000"/>
                                            </a:solidFill>
                                            <a:effectLst/>
                                            <a:latin typeface="Cambria Math" panose="02040503050406030204" pitchFamily="18" charset="0"/>
                                          </a:rPr>
                                          <m:t>𝜋</m:t>
                                        </m:r>
                                        <m:r>
                                          <a:rPr lang="en-US" sz="1800" b="0" smtClean="0">
                                            <a:solidFill>
                                              <a:srgbClr val="FF0000"/>
                                            </a:solidFill>
                                            <a:effectLst/>
                                            <a:latin typeface="Cambria Math" panose="02040503050406030204" pitchFamily="18" charset="0"/>
                                          </a:rPr>
                                          <m:t>+</m:t>
                                        </m:r>
                                        <m:r>
                                          <a:rPr lang="en-US" sz="1800" b="0" i="1" smtClean="0">
                                            <a:solidFill>
                                              <a:srgbClr val="FF0000"/>
                                            </a:solidFill>
                                            <a:effectLst/>
                                            <a:latin typeface="Cambria Math" panose="02040503050406030204" pitchFamily="18" charset="0"/>
                                          </a:rPr>
                                          <m:t>𝜃</m:t>
                                        </m:r>
                                        <m:r>
                                          <a:rPr lang="en-US" sz="1800" b="0" i="1" smtClean="0">
                                            <a:solidFill>
                                              <a:srgbClr val="FF0000"/>
                                            </a:solidFill>
                                            <a:effectLst/>
                                            <a:latin typeface="Cambria Math" panose="02040503050406030204" pitchFamily="18" charset="0"/>
                                          </a:rPr>
                                          <m:t>  </m:t>
                                        </m:r>
                                        <m:d>
                                          <m:dPr>
                                            <m:ctrlPr>
                                              <a:rPr lang="en-US" sz="1800" b="0" i="1">
                                                <a:solidFill>
                                                  <a:srgbClr val="FF0000"/>
                                                </a:solidFill>
                                                <a:effectLst/>
                                                <a:latin typeface="Cambria Math" panose="02040503050406030204" pitchFamily="18" charset="0"/>
                                              </a:rPr>
                                            </m:ctrlPr>
                                          </m:dPr>
                                          <m:e>
                                            <m:r>
                                              <m:rPr>
                                                <m:nor/>
                                              </m:rPr>
                                              <a:rPr lang="fa-IR" sz="1800" b="0">
                                                <a:solidFill>
                                                  <a:srgbClr val="FF0000"/>
                                                </a:solidFill>
                                                <a:effectLst/>
                                                <a:cs typeface="B Nazanin" panose="00000400000000000000" pitchFamily="2" charset="-78"/>
                                              </a:rPr>
                                              <m:t>دیود روشن</m:t>
                                            </m:r>
                                          </m:e>
                                        </m:d>
                                      </m:e>
                                    </m:eqArr>
                                  </m:e>
                                </m:d>
                              </m:oMath>
                            </m:oMathPara>
                          </a14:m>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205651976"/>
                      </a:ext>
                    </a:extLst>
                  </a:tr>
                  <a:tr h="426720">
                    <a:tc>
                      <a:txBody>
                        <a:bodyPr/>
                        <a:lstStyle/>
                        <a:p>
                          <a:pPr marL="0" marR="0" algn="r" rtl="1">
                            <a:lnSpc>
                              <a:spcPct val="90000"/>
                            </a:lnSpc>
                            <a:spcBef>
                              <a:spcPts val="0"/>
                            </a:spcBef>
                            <a:spcAft>
                              <a:spcPts val="0"/>
                            </a:spcAft>
                          </a:pPr>
                          <a:r>
                            <a:rPr lang="fa-IR" sz="1800" b="0" dirty="0">
                              <a:solidFill>
                                <a:srgbClr val="FF0000"/>
                              </a:solidFill>
                              <a:effectLst/>
                              <a:cs typeface="B Nazanin" panose="00000400000000000000" pitchFamily="2" charset="-78"/>
                            </a:rPr>
                            <a:t> </a:t>
                          </a:r>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23987400"/>
                      </a:ext>
                    </a:extLst>
                  </a:tr>
                </a:tbl>
              </a:graphicData>
            </a:graphic>
          </p:graphicFrame>
        </mc:Choice>
        <mc:Fallback xmlns="">
          <p:graphicFrame>
            <p:nvGraphicFramePr>
              <p:cNvPr id="12" name="Table 11">
                <a:extLst>
                  <a:ext uri="{FF2B5EF4-FFF2-40B4-BE49-F238E27FC236}">
                    <a16:creationId xmlns:a16="http://schemas.microsoft.com/office/drawing/2014/main" id="{4105F2DD-9771-4677-8945-3DBA69129D71}"/>
                  </a:ext>
                </a:extLst>
              </p:cNvPr>
              <p:cNvGraphicFramePr>
                <a:graphicFrameLocks noGrp="1"/>
              </p:cNvGraphicFramePr>
              <p:nvPr>
                <p:extLst>
                  <p:ext uri="{D42A27DB-BD31-4B8C-83A1-F6EECF244321}">
                    <p14:modId xmlns:p14="http://schemas.microsoft.com/office/powerpoint/2010/main" val="3382755002"/>
                  </p:ext>
                </p:extLst>
              </p:nvPr>
            </p:nvGraphicFramePr>
            <p:xfrm>
              <a:off x="152400" y="1311342"/>
              <a:ext cx="8610600" cy="1366203"/>
            </p:xfrm>
            <a:graphic>
              <a:graphicData uri="http://schemas.openxmlformats.org/drawingml/2006/table">
                <a:tbl>
                  <a:tblPr firstRow="1" firstCol="1" bandRow="1">
                    <a:tableStyleId>{5C22544A-7EE6-4342-B048-85BDC9FD1C3A}</a:tableStyleId>
                  </a:tblPr>
                  <a:tblGrid>
                    <a:gridCol w="7614228">
                      <a:extLst>
                        <a:ext uri="{9D8B030D-6E8A-4147-A177-3AD203B41FA5}">
                          <a16:colId xmlns:a16="http://schemas.microsoft.com/office/drawing/2014/main" val="1859048794"/>
                        </a:ext>
                      </a:extLst>
                    </a:gridCol>
                    <a:gridCol w="996372">
                      <a:extLst>
                        <a:ext uri="{9D8B030D-6E8A-4147-A177-3AD203B41FA5}">
                          <a16:colId xmlns:a16="http://schemas.microsoft.com/office/drawing/2014/main" val="3387475231"/>
                        </a:ext>
                      </a:extLst>
                    </a:gridCol>
                  </a:tblGrid>
                  <a:tr h="939483">
                    <a:tc gridSpan="2">
                      <a:txBody>
                        <a:bodyPr/>
                        <a:lstStyle/>
                        <a:p>
                          <a:endParaRPr lang="en-US"/>
                        </a:p>
                      </a:txBody>
                      <a:tcPr marL="68580" marR="68580" marT="0" marB="0" anchor="ctr">
                        <a:blipFill>
                          <a:blip r:embed="rId4"/>
                          <a:stretch>
                            <a:fillRect l="-142" t="-5806" r="-283" b="-49677"/>
                          </a:stretch>
                        </a:blipFill>
                      </a:tcPr>
                    </a:tc>
                    <a:tc hMerge="1">
                      <a:txBody>
                        <a:bodyPr/>
                        <a:lstStyle/>
                        <a:p>
                          <a:endParaRPr lang="en-US"/>
                        </a:p>
                      </a:txBody>
                      <a:tcPr/>
                    </a:tc>
                    <a:extLst>
                      <a:ext uri="{0D108BD9-81ED-4DB2-BD59-A6C34878D82A}">
                        <a16:rowId xmlns:a16="http://schemas.microsoft.com/office/drawing/2014/main" val="205651976"/>
                      </a:ext>
                    </a:extLst>
                  </a:tr>
                  <a:tr h="426720">
                    <a:tc>
                      <a:txBody>
                        <a:bodyPr/>
                        <a:lstStyle/>
                        <a:p>
                          <a:pPr marL="0" marR="0" algn="r" rtl="1">
                            <a:lnSpc>
                              <a:spcPct val="90000"/>
                            </a:lnSpc>
                            <a:spcBef>
                              <a:spcPts val="0"/>
                            </a:spcBef>
                            <a:spcAft>
                              <a:spcPts val="0"/>
                            </a:spcAft>
                          </a:pPr>
                          <a:r>
                            <a:rPr lang="fa-IR" sz="1800" b="0" dirty="0">
                              <a:solidFill>
                                <a:srgbClr val="FF0000"/>
                              </a:solidFill>
                              <a:effectLst/>
                              <a:cs typeface="B Nazanin" panose="00000400000000000000" pitchFamily="2" charset="-78"/>
                            </a:rPr>
                            <a:t> </a:t>
                          </a:r>
                          <a:endParaRPr lang="en-US" sz="1800" b="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23987400"/>
                      </a:ext>
                    </a:extLst>
                  </a:tr>
                </a:tbl>
              </a:graphicData>
            </a:graphic>
          </p:graphicFrame>
        </mc:Fallback>
      </mc:AlternateContent>
      <p:sp>
        <p:nvSpPr>
          <p:cNvPr id="14" name="TextBox 13">
            <a:extLst>
              <a:ext uri="{FF2B5EF4-FFF2-40B4-BE49-F238E27FC236}">
                <a16:creationId xmlns:a16="http://schemas.microsoft.com/office/drawing/2014/main" id="{6341CB7B-F5D1-4198-A5A4-718E3BA19A7C}"/>
              </a:ext>
            </a:extLst>
          </p:cNvPr>
          <p:cNvSpPr txBox="1"/>
          <p:nvPr/>
        </p:nvSpPr>
        <p:spPr>
          <a:xfrm>
            <a:off x="4419600" y="2667000"/>
            <a:ext cx="4572000"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منبع که برابر با جریان دیود می‌باشد،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0A80DD-0024-453B-AC23-AFF6CE54CD48}"/>
                  </a:ext>
                </a:extLst>
              </p:cNvPr>
              <p:cNvSpPr txBox="1"/>
              <p:nvPr/>
            </p:nvSpPr>
            <p:spPr>
              <a:xfrm>
                <a:off x="2286001" y="3065463"/>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𝑆</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𝐷</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𝑅</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𝑖</m:t>
                          </m:r>
                        </m:e>
                        <m:sub>
                          <m:r>
                            <a:rPr lang="en-US" i="1">
                              <a:solidFill>
                                <a:schemeClr val="tx1"/>
                              </a:solidFill>
                              <a:latin typeface="Cambria Math" panose="02040503050406030204" pitchFamily="18" charset="0"/>
                            </a:rPr>
                            <m:t>𝐶</m:t>
                          </m:r>
                        </m:sub>
                      </m:sSub>
                    </m:oMath>
                  </m:oMathPara>
                </a14:m>
                <a:endParaRPr lang="en-US" dirty="0">
                  <a:solidFill>
                    <a:schemeClr val="tx1"/>
                  </a:solidFill>
                  <a:cs typeface="B Nazanin" panose="00000400000000000000" pitchFamily="2" charset="-78"/>
                </a:endParaRPr>
              </a:p>
            </p:txBody>
          </p:sp>
        </mc:Choice>
        <mc:Fallback xmlns="">
          <p:sp>
            <p:nvSpPr>
              <p:cNvPr id="16" name="TextBox 15">
                <a:extLst>
                  <a:ext uri="{FF2B5EF4-FFF2-40B4-BE49-F238E27FC236}">
                    <a16:creationId xmlns:a16="http://schemas.microsoft.com/office/drawing/2014/main" id="{100A80DD-0024-453B-AC23-AFF6CE54CD48}"/>
                  </a:ext>
                </a:extLst>
              </p:cNvPr>
              <p:cNvSpPr txBox="1">
                <a:spLocks noRot="1" noChangeAspect="1" noMove="1" noResize="1" noEditPoints="1" noAdjustHandles="1" noChangeArrowheads="1" noChangeShapeType="1" noTextEdit="1"/>
              </p:cNvSpPr>
              <p:nvPr/>
            </p:nvSpPr>
            <p:spPr>
              <a:xfrm>
                <a:off x="2286001" y="3065463"/>
                <a:ext cx="4572000" cy="369332"/>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FDC50F40-CF97-4047-B14D-D4E160CC6CBD}"/>
              </a:ext>
            </a:extLst>
          </p:cNvPr>
          <p:cNvSpPr txBox="1"/>
          <p:nvPr/>
        </p:nvSpPr>
        <p:spPr>
          <a:xfrm>
            <a:off x="208624" y="3495695"/>
            <a:ext cx="8782976" cy="646331"/>
          </a:xfrm>
          <a:prstGeom prst="rect">
            <a:avLst/>
          </a:prstGeom>
          <a:noFill/>
        </p:spPr>
        <p:txBody>
          <a:bodyPr wrap="square">
            <a:spAutoFit/>
          </a:bodyPr>
          <a:lstStyle/>
          <a:p>
            <a:pPr marL="285750" indent="-285750" algn="just" rtl="1">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متوسط خازن صفر است. بنابراین</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متوسط جریان دیود، مساوی مقدار متوسط جریان بار است.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با توجه به این‌ که دیود در هر دوره برای مدت زمان کمی روشن است، بیشینه جریان دیود بسیار بزرگ‌تر از مقدار متوسط جریان دیود است. </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161DB6-6BEA-4A27-830A-F613520F73C9}"/>
                  </a:ext>
                </a:extLst>
              </p:cNvPr>
              <p:cNvSpPr txBox="1"/>
              <p:nvPr/>
            </p:nvSpPr>
            <p:spPr>
              <a:xfrm>
                <a:off x="762000" y="4114800"/>
                <a:ext cx="8229600" cy="369332"/>
              </a:xfrm>
              <a:prstGeom prst="rect">
                <a:avLst/>
              </a:prstGeom>
              <a:noFill/>
            </p:spPr>
            <p:txBody>
              <a:bodyPr wrap="square">
                <a:spAutoFit/>
              </a:bodyPr>
              <a:lstStyle/>
              <a:p>
                <a:pPr marL="285750" indent="-285750" algn="r" rtl="1">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بیشینه جریان خازن زمانی رخ می‌دهد که دیود در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ω</m:t>
                    </m:r>
                    <m:r>
                      <a:rPr lang="en-US" sz="1800" i="1">
                        <a:effectLst/>
                        <a:latin typeface="Cambria Math" panose="02040503050406030204" pitchFamily="18" charset="0"/>
                        <a:ea typeface="Times New Roman" panose="02020603050405020304" pitchFamily="18" charset="0"/>
                        <a:cs typeface="B Lotus" panose="00000400000000000000" pitchFamily="2" charset="-78"/>
                      </a:rPr>
                      <m:t>𝑡</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2</m:t>
                    </m:r>
                    <m:r>
                      <m:rPr>
                        <m:sty m:val="p"/>
                      </m:rP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α</m:t>
                    </m:r>
                  </m:oMath>
                </a14:m>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روشن می‌شود و می­توان نوشت:</a:t>
                </a:r>
                <a:endParaRPr lang="en-US" dirty="0">
                  <a:cs typeface="B Nazanin" panose="00000400000000000000" pitchFamily="2" charset="-78"/>
                </a:endParaRPr>
              </a:p>
            </p:txBody>
          </p:sp>
        </mc:Choice>
        <mc:Fallback xmlns="">
          <p:sp>
            <p:nvSpPr>
              <p:cNvPr id="22" name="TextBox 21">
                <a:extLst>
                  <a:ext uri="{FF2B5EF4-FFF2-40B4-BE49-F238E27FC236}">
                    <a16:creationId xmlns:a16="http://schemas.microsoft.com/office/drawing/2014/main" id="{EF161DB6-6BEA-4A27-830A-F613520F73C9}"/>
                  </a:ext>
                </a:extLst>
              </p:cNvPr>
              <p:cNvSpPr txBox="1">
                <a:spLocks noRot="1" noChangeAspect="1" noMove="1" noResize="1" noEditPoints="1" noAdjustHandles="1" noChangeArrowheads="1" noChangeShapeType="1" noTextEdit="1"/>
              </p:cNvSpPr>
              <p:nvPr/>
            </p:nvSpPr>
            <p:spPr>
              <a:xfrm>
                <a:off x="762000" y="4114800"/>
                <a:ext cx="8229600" cy="369332"/>
              </a:xfrm>
              <a:prstGeom prst="rect">
                <a:avLst/>
              </a:prstGeom>
              <a:blipFill>
                <a:blip r:embed="rId6"/>
                <a:stretch>
                  <a:fillRect t="-8197" r="-519"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7A5303EF-7C2A-44CC-ADB8-4056087FC4AF}"/>
                  </a:ext>
                </a:extLst>
              </p:cNvPr>
              <p:cNvGraphicFramePr>
                <a:graphicFrameLocks noGrp="1"/>
              </p:cNvGraphicFramePr>
              <p:nvPr>
                <p:extLst>
                  <p:ext uri="{D42A27DB-BD31-4B8C-83A1-F6EECF244321}">
                    <p14:modId xmlns:p14="http://schemas.microsoft.com/office/powerpoint/2010/main" val="3482100925"/>
                  </p:ext>
                </p:extLst>
              </p:nvPr>
            </p:nvGraphicFramePr>
            <p:xfrm>
              <a:off x="1334826" y="4464368"/>
              <a:ext cx="6398147" cy="630555"/>
            </p:xfrm>
            <a:graphic>
              <a:graphicData uri="http://schemas.openxmlformats.org/drawingml/2006/table">
                <a:tbl>
                  <a:tblPr firstRow="1" firstCol="1" bandRow="1">
                    <a:tableStyleId>{5C22544A-7EE6-4342-B048-85BDC9FD1C3A}</a:tableStyleId>
                  </a:tblPr>
                  <a:tblGrid>
                    <a:gridCol w="5178948">
                      <a:extLst>
                        <a:ext uri="{9D8B030D-6E8A-4147-A177-3AD203B41FA5}">
                          <a16:colId xmlns:a16="http://schemas.microsoft.com/office/drawing/2014/main" val="3980393781"/>
                        </a:ext>
                      </a:extLst>
                    </a:gridCol>
                    <a:gridCol w="1219199">
                      <a:extLst>
                        <a:ext uri="{9D8B030D-6E8A-4147-A177-3AD203B41FA5}">
                          <a16:colId xmlns:a16="http://schemas.microsoft.com/office/drawing/2014/main" val="3161893569"/>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𝐼</m:t>
                                    </m:r>
                                  </m:e>
                                  <m:sub>
                                    <m:r>
                                      <m:rPr>
                                        <m:sty m:val="p"/>
                                      </m:rPr>
                                      <a:rPr lang="en-US" sz="1800" b="0" i="0" smtClean="0">
                                        <a:solidFill>
                                          <a:schemeClr val="tx1"/>
                                        </a:solidFill>
                                        <a:effectLst/>
                                        <a:latin typeface="Cambria Math" panose="02040503050406030204" pitchFamily="18" charset="0"/>
                                      </a:rPr>
                                      <m:t>C</m:t>
                                    </m:r>
                                    <m:r>
                                      <a:rPr lang="en-US" sz="1800" b="0" i="0" smtClean="0">
                                        <a:solidFill>
                                          <a:schemeClr val="tx1"/>
                                        </a:solidFill>
                                        <a:effectLst/>
                                        <a:latin typeface="Cambria Math" panose="02040503050406030204" pitchFamily="18" charset="0"/>
                                      </a:rPr>
                                      <m:t>,</m:t>
                                    </m:r>
                                    <m:r>
                                      <m:rPr>
                                        <m:sty m:val="p"/>
                                      </m:rPr>
                                      <a:rPr lang="en-US" sz="1800" b="0" i="0" smtClean="0">
                                        <a:solidFill>
                                          <a:schemeClr val="tx1"/>
                                        </a:solidFill>
                                        <a:effectLst/>
                                        <a:latin typeface="Cambria Math" panose="02040503050406030204" pitchFamily="18" charset="0"/>
                                      </a:rPr>
                                      <m:t>peak</m:t>
                                    </m:r>
                                  </m:sub>
                                </m:sSub>
                                <m:r>
                                  <a:rPr lang="en-US" sz="1800" b="0" i="0" smtClean="0">
                                    <a:solidFill>
                                      <a:schemeClr val="tx1"/>
                                    </a:solidFill>
                                    <a:effectLst/>
                                    <a:latin typeface="Cambria Math" panose="02040503050406030204" pitchFamily="18" charset="0"/>
                                  </a:rPr>
                                  <m:t>=</m:t>
                                </m:r>
                                <m:r>
                                  <m:rPr>
                                    <m:sty m:val="p"/>
                                  </m:rPr>
                                  <a:rPr lang="en-US" sz="1800" b="0" i="0" smtClean="0">
                                    <a:solidFill>
                                      <a:schemeClr val="tx1"/>
                                    </a:solidFill>
                                    <a:effectLst/>
                                    <a:latin typeface="Cambria Math" panose="02040503050406030204" pitchFamily="18" charset="0"/>
                                  </a:rPr>
                                  <m:t>ω</m:t>
                                </m:r>
                                <m:r>
                                  <a:rPr lang="en-US" sz="1800" b="0" i="1" smtClean="0">
                                    <a:solidFill>
                                      <a:schemeClr val="tx1"/>
                                    </a:solidFill>
                                    <a:effectLst/>
                                    <a:latin typeface="Cambria Math" panose="02040503050406030204" pitchFamily="18" charset="0"/>
                                  </a:rPr>
                                  <m:t>𝐶</m:t>
                                </m:r>
                                <m:sSub>
                                  <m:sSubPr>
                                    <m:ctrlPr>
                                      <a:rPr lang="en-US" sz="1800" b="0" i="1">
                                        <a:solidFill>
                                          <a:schemeClr val="tx1"/>
                                        </a:solidFill>
                                        <a:effectLst/>
                                        <a:latin typeface="Cambria Math" panose="02040503050406030204" pitchFamily="18" charset="0"/>
                                      </a:rPr>
                                    </m:ctrlPr>
                                  </m:sSubPr>
                                  <m:e>
                                    <m:r>
                                      <m:rPr>
                                        <m:sty m:val="p"/>
                                      </m:rPr>
                                      <a:rPr lang="en-US" sz="1800" b="0" i="0" smtClean="0">
                                        <a:solidFill>
                                          <a:schemeClr val="tx1"/>
                                        </a:solidFill>
                                        <a:effectLst/>
                                        <a:latin typeface="Cambria Math" panose="02040503050406030204" pitchFamily="18" charset="0"/>
                                      </a:rPr>
                                      <m:t>V</m:t>
                                    </m:r>
                                  </m:e>
                                  <m:sub>
                                    <m:r>
                                      <m:rPr>
                                        <m:sty m:val="p"/>
                                      </m:rPr>
                                      <a:rPr lang="en-US" sz="1800" b="0" i="0" smtClean="0">
                                        <a:solidFill>
                                          <a:schemeClr val="tx1"/>
                                        </a:solidFill>
                                        <a:effectLst/>
                                        <a:latin typeface="Cambria Math" panose="02040503050406030204" pitchFamily="18" charset="0"/>
                                      </a:rPr>
                                      <m:t>m</m:t>
                                    </m:r>
                                  </m:sub>
                                </m:sSub>
                                <m:r>
                                  <m:rPr>
                                    <m:sty m:val="p"/>
                                  </m:rPr>
                                  <a:rPr lang="en-US" sz="1800" b="0" i="0" smtClean="0">
                                    <a:solidFill>
                                      <a:schemeClr val="tx1"/>
                                    </a:solidFill>
                                    <a:effectLst/>
                                    <a:latin typeface="Cambria Math" panose="02040503050406030204" pitchFamily="18" charset="0"/>
                                  </a:rPr>
                                  <m:t>cos</m:t>
                                </m:r>
                                <m:d>
                                  <m:dPr>
                                    <m:ctrlPr>
                                      <a:rPr lang="en-US" sz="1800" b="0" i="1">
                                        <a:solidFill>
                                          <a:schemeClr val="tx1"/>
                                        </a:solidFill>
                                        <a:effectLst/>
                                        <a:latin typeface="Cambria Math" panose="02040503050406030204" pitchFamily="18" charset="0"/>
                                      </a:rPr>
                                    </m:ctrlPr>
                                  </m:dPr>
                                  <m:e>
                                    <m:r>
                                      <a:rPr lang="en-US" sz="1800" b="0" i="0" smtClean="0">
                                        <a:solidFill>
                                          <a:schemeClr val="tx1"/>
                                        </a:solidFill>
                                        <a:effectLst/>
                                        <a:latin typeface="Cambria Math" panose="02040503050406030204" pitchFamily="18" charset="0"/>
                                      </a:rPr>
                                      <m:t>2</m:t>
                                    </m:r>
                                    <m:r>
                                      <m:rPr>
                                        <m:sty m:val="p"/>
                                      </m:rPr>
                                      <a:rPr lang="en-US" sz="1800" b="0" i="0" smtClean="0">
                                        <a:solidFill>
                                          <a:schemeClr val="tx1"/>
                                        </a:solidFill>
                                        <a:effectLst/>
                                        <a:latin typeface="Cambria Math" panose="02040503050406030204" pitchFamily="18" charset="0"/>
                                      </a:rPr>
                                      <m:t>π</m:t>
                                    </m:r>
                                    <m:r>
                                      <a:rPr lang="en-US" sz="1800" b="0" i="0" smtClean="0">
                                        <a:solidFill>
                                          <a:schemeClr val="tx1"/>
                                        </a:solidFill>
                                        <a:effectLst/>
                                        <a:latin typeface="Cambria Math" panose="02040503050406030204" pitchFamily="18" charset="0"/>
                                      </a:rPr>
                                      <m:t>+</m:t>
                                    </m:r>
                                    <m:r>
                                      <m:rPr>
                                        <m:sty m:val="p"/>
                                      </m:rPr>
                                      <a:rPr lang="en-US" sz="1800" b="0" i="0" smtClean="0">
                                        <a:solidFill>
                                          <a:schemeClr val="tx1"/>
                                        </a:solidFill>
                                        <a:effectLst/>
                                        <a:latin typeface="Cambria Math" panose="02040503050406030204" pitchFamily="18" charset="0"/>
                                      </a:rPr>
                                      <m:t>α</m:t>
                                    </m:r>
                                  </m:e>
                                </m:d>
                                <m:r>
                                  <a:rPr lang="en-US" sz="1800" b="0" i="0" smtClean="0">
                                    <a:solidFill>
                                      <a:schemeClr val="tx1"/>
                                    </a:solidFill>
                                    <a:effectLst/>
                                    <a:latin typeface="Cambria Math" panose="02040503050406030204" pitchFamily="18" charset="0"/>
                                  </a:rPr>
                                  <m:t>=</m:t>
                                </m:r>
                                <m:r>
                                  <m:rPr>
                                    <m:sty m:val="p"/>
                                  </m:rPr>
                                  <a:rPr lang="en-US" sz="1800" b="0" i="0" smtClean="0">
                                    <a:solidFill>
                                      <a:schemeClr val="tx1"/>
                                    </a:solidFill>
                                    <a:effectLst/>
                                    <a:latin typeface="Cambria Math" panose="02040503050406030204" pitchFamily="18" charset="0"/>
                                  </a:rPr>
                                  <m:t>ω</m:t>
                                </m:r>
                                <m:r>
                                  <a:rPr lang="en-US" sz="1800" b="0" i="1" smtClean="0">
                                    <a:solidFill>
                                      <a:schemeClr val="tx1"/>
                                    </a:solidFill>
                                    <a:effectLst/>
                                    <a:latin typeface="Cambria Math" panose="02040503050406030204" pitchFamily="18" charset="0"/>
                                  </a:rPr>
                                  <m:t>𝐶</m:t>
                                </m:r>
                                <m:sSub>
                                  <m:sSubPr>
                                    <m:ctrlPr>
                                      <a:rPr lang="en-US" sz="1800" b="0" i="1">
                                        <a:solidFill>
                                          <a:schemeClr val="tx1"/>
                                        </a:solidFill>
                                        <a:effectLst/>
                                        <a:latin typeface="Cambria Math" panose="02040503050406030204" pitchFamily="18" charset="0"/>
                                      </a:rPr>
                                    </m:ctrlPr>
                                  </m:sSubPr>
                                  <m:e>
                                    <m:r>
                                      <m:rPr>
                                        <m:sty m:val="p"/>
                                      </m:rPr>
                                      <a:rPr lang="en-US" sz="1800" b="0" i="0" smtClean="0">
                                        <a:solidFill>
                                          <a:schemeClr val="tx1"/>
                                        </a:solidFill>
                                        <a:effectLst/>
                                        <a:latin typeface="Cambria Math" panose="02040503050406030204" pitchFamily="18" charset="0"/>
                                      </a:rPr>
                                      <m:t>V</m:t>
                                    </m:r>
                                  </m:e>
                                  <m:sub>
                                    <m:r>
                                      <m:rPr>
                                        <m:sty m:val="p"/>
                                      </m:rPr>
                                      <a:rPr lang="en-US" sz="1800" b="0" i="0" smtClean="0">
                                        <a:solidFill>
                                          <a:schemeClr val="tx1"/>
                                        </a:solidFill>
                                        <a:effectLst/>
                                        <a:latin typeface="Cambria Math" panose="02040503050406030204" pitchFamily="18" charset="0"/>
                                      </a:rPr>
                                      <m:t>m</m:t>
                                    </m:r>
                                  </m:sub>
                                </m:sSub>
                                <m:r>
                                  <m:rPr>
                                    <m:sty m:val="p"/>
                                  </m:rPr>
                                  <a:rPr lang="en-US" sz="1800" b="0" i="0" smtClean="0">
                                    <a:solidFill>
                                      <a:schemeClr val="tx1"/>
                                    </a:solidFill>
                                    <a:effectLst/>
                                    <a:latin typeface="Cambria Math" panose="02040503050406030204" pitchFamily="18" charset="0"/>
                                  </a:rPr>
                                  <m:t>cosα</m:t>
                                </m:r>
                              </m:oMath>
                            </m:oMathPara>
                          </a14:m>
                          <a:endParaRPr lang="en-US" sz="1800" b="0" i="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rtl="1">
                            <a:lnSpc>
                              <a:spcPct val="100000"/>
                            </a:lnSpc>
                            <a:spcBef>
                              <a:spcPts val="0"/>
                            </a:spcBef>
                            <a:spcAft>
                              <a:spcPts val="0"/>
                            </a:spcAft>
                          </a:pPr>
                          <a:endParaRPr lang="en-US" sz="1800" b="1" i="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26572830"/>
                      </a:ext>
                    </a:extLst>
                  </a:tr>
                </a:tbl>
              </a:graphicData>
            </a:graphic>
          </p:graphicFrame>
        </mc:Choice>
        <mc:Fallback xmlns="">
          <p:graphicFrame>
            <p:nvGraphicFramePr>
              <p:cNvPr id="23" name="Table 22">
                <a:extLst>
                  <a:ext uri="{FF2B5EF4-FFF2-40B4-BE49-F238E27FC236}">
                    <a16:creationId xmlns:a16="http://schemas.microsoft.com/office/drawing/2014/main" id="{7A5303EF-7C2A-44CC-ADB8-4056087FC4AF}"/>
                  </a:ext>
                </a:extLst>
              </p:cNvPr>
              <p:cNvGraphicFramePr>
                <a:graphicFrameLocks noGrp="1"/>
              </p:cNvGraphicFramePr>
              <p:nvPr>
                <p:extLst>
                  <p:ext uri="{D42A27DB-BD31-4B8C-83A1-F6EECF244321}">
                    <p14:modId xmlns:p14="http://schemas.microsoft.com/office/powerpoint/2010/main" val="3482100925"/>
                  </p:ext>
                </p:extLst>
              </p:nvPr>
            </p:nvGraphicFramePr>
            <p:xfrm>
              <a:off x="1334826" y="4464368"/>
              <a:ext cx="6398147" cy="630555"/>
            </p:xfrm>
            <a:graphic>
              <a:graphicData uri="http://schemas.openxmlformats.org/drawingml/2006/table">
                <a:tbl>
                  <a:tblPr firstRow="1" firstCol="1" bandRow="1">
                    <a:tableStyleId>{5C22544A-7EE6-4342-B048-85BDC9FD1C3A}</a:tableStyleId>
                  </a:tblPr>
                  <a:tblGrid>
                    <a:gridCol w="5178948">
                      <a:extLst>
                        <a:ext uri="{9D8B030D-6E8A-4147-A177-3AD203B41FA5}">
                          <a16:colId xmlns:a16="http://schemas.microsoft.com/office/drawing/2014/main" val="3980393781"/>
                        </a:ext>
                      </a:extLst>
                    </a:gridCol>
                    <a:gridCol w="1219199">
                      <a:extLst>
                        <a:ext uri="{9D8B030D-6E8A-4147-A177-3AD203B41FA5}">
                          <a16:colId xmlns:a16="http://schemas.microsoft.com/office/drawing/2014/main" val="3161893569"/>
                        </a:ext>
                      </a:extLst>
                    </a:gridCol>
                  </a:tblGrid>
                  <a:tr h="630555">
                    <a:tc>
                      <a:txBody>
                        <a:bodyPr/>
                        <a:lstStyle/>
                        <a:p>
                          <a:endParaRPr lang="en-US"/>
                        </a:p>
                      </a:txBody>
                      <a:tcPr marL="68580" marR="68580" marT="0" marB="0" anchor="ctr">
                        <a:blipFill>
                          <a:blip r:embed="rId7"/>
                          <a:stretch>
                            <a:fillRect l="-118" t="-962" r="-23972" b="-3846"/>
                          </a:stretch>
                        </a:blipFill>
                      </a:tcPr>
                    </a:tc>
                    <a:tc>
                      <a:txBody>
                        <a:bodyPr/>
                        <a:lstStyle/>
                        <a:p>
                          <a:pPr marL="0" marR="0" algn="r" rtl="1">
                            <a:lnSpc>
                              <a:spcPct val="100000"/>
                            </a:lnSpc>
                            <a:spcBef>
                              <a:spcPts val="0"/>
                            </a:spcBef>
                            <a:spcAft>
                              <a:spcPts val="0"/>
                            </a:spcAft>
                          </a:pPr>
                          <a:endParaRPr lang="en-US" sz="1800" b="1" i="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26572830"/>
                      </a:ext>
                    </a:extLst>
                  </a:tr>
                </a:tbl>
              </a:graphicData>
            </a:graphic>
          </p:graphicFrame>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2392D6-0B28-4ACA-9304-3AEBC6818E55}"/>
                  </a:ext>
                </a:extLst>
              </p:cNvPr>
              <p:cNvSpPr txBox="1"/>
              <p:nvPr/>
            </p:nvSpPr>
            <p:spPr>
              <a:xfrm>
                <a:off x="4419600" y="4932045"/>
                <a:ext cx="4572000" cy="369332"/>
              </a:xfrm>
              <a:prstGeom prst="rect">
                <a:avLst/>
              </a:prstGeom>
              <a:noFill/>
            </p:spPr>
            <p:txBody>
              <a:bodyPr wrap="square">
                <a:spAutoFit/>
              </a:bodyPr>
              <a:lstStyle/>
              <a:p>
                <a:pPr marL="285750" indent="-285750" algn="r" rtl="1">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جریان مقاومت در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ω</m:t>
                    </m:r>
                    <m:r>
                      <a:rPr lang="en-US" sz="1800" i="1">
                        <a:effectLst/>
                        <a:latin typeface="Cambria Math" panose="02040503050406030204" pitchFamily="18" charset="0"/>
                        <a:ea typeface="Times New Roman" panose="02020603050405020304" pitchFamily="18" charset="0"/>
                        <a:cs typeface="B Lotus" panose="00000400000000000000" pitchFamily="2" charset="-78"/>
                      </a:rPr>
                      <m:t>𝑡</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2</m:t>
                    </m:r>
                    <m:r>
                      <m:rPr>
                        <m:sty m:val="p"/>
                      </m:rP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α</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است با: </a:t>
                </a:r>
                <a:endParaRPr lang="en-US" dirty="0">
                  <a:cs typeface="B Nazanin" panose="00000400000000000000" pitchFamily="2" charset="-78"/>
                </a:endParaRPr>
              </a:p>
            </p:txBody>
          </p:sp>
        </mc:Choice>
        <mc:Fallback xmlns="">
          <p:sp>
            <p:nvSpPr>
              <p:cNvPr id="24" name="TextBox 23">
                <a:extLst>
                  <a:ext uri="{FF2B5EF4-FFF2-40B4-BE49-F238E27FC236}">
                    <a16:creationId xmlns:a16="http://schemas.microsoft.com/office/drawing/2014/main" id="{E92392D6-0B28-4ACA-9304-3AEBC6818E55}"/>
                  </a:ext>
                </a:extLst>
              </p:cNvPr>
              <p:cNvSpPr txBox="1">
                <a:spLocks noRot="1" noChangeAspect="1" noMove="1" noResize="1" noEditPoints="1" noAdjustHandles="1" noChangeArrowheads="1" noChangeShapeType="1" noTextEdit="1"/>
              </p:cNvSpPr>
              <p:nvPr/>
            </p:nvSpPr>
            <p:spPr>
              <a:xfrm>
                <a:off x="4419600" y="4932045"/>
                <a:ext cx="4572000" cy="369332"/>
              </a:xfrm>
              <a:prstGeom prst="rect">
                <a:avLst/>
              </a:prstGeom>
              <a:blipFill>
                <a:blip r:embed="rId8"/>
                <a:stretch>
                  <a:fillRect t="-8197" r="-933"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DE211F19-E760-42D9-BFFF-2568BF295AFA}"/>
                  </a:ext>
                </a:extLst>
              </p:cNvPr>
              <p:cNvGraphicFramePr>
                <a:graphicFrameLocks noGrp="1"/>
              </p:cNvGraphicFramePr>
              <p:nvPr>
                <p:extLst>
                  <p:ext uri="{D42A27DB-BD31-4B8C-83A1-F6EECF244321}">
                    <p14:modId xmlns:p14="http://schemas.microsoft.com/office/powerpoint/2010/main" val="157207174"/>
                  </p:ext>
                </p:extLst>
              </p:nvPr>
            </p:nvGraphicFramePr>
            <p:xfrm>
              <a:off x="1676832" y="5313045"/>
              <a:ext cx="6400368" cy="630555"/>
            </p:xfrm>
            <a:graphic>
              <a:graphicData uri="http://schemas.openxmlformats.org/drawingml/2006/table">
                <a:tbl>
                  <a:tblPr firstRow="1" firstCol="1" bandRow="1">
                    <a:tableStyleId>{5C22544A-7EE6-4342-B048-85BDC9FD1C3A}</a:tableStyleId>
                  </a:tblPr>
                  <a:tblGrid>
                    <a:gridCol w="4952568">
                      <a:extLst>
                        <a:ext uri="{9D8B030D-6E8A-4147-A177-3AD203B41FA5}">
                          <a16:colId xmlns:a16="http://schemas.microsoft.com/office/drawing/2014/main" val="3814663844"/>
                        </a:ext>
                      </a:extLst>
                    </a:gridCol>
                    <a:gridCol w="1447800">
                      <a:extLst>
                        <a:ext uri="{9D8B030D-6E8A-4147-A177-3AD203B41FA5}">
                          <a16:colId xmlns:a16="http://schemas.microsoft.com/office/drawing/2014/main" val="1152278444"/>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𝐼</m:t>
                                    </m:r>
                                  </m:e>
                                  <m:sub>
                                    <m:r>
                                      <a:rPr lang="en-US" sz="1800">
                                        <a:solidFill>
                                          <a:schemeClr val="tx1"/>
                                        </a:solidFill>
                                        <a:effectLst/>
                                        <a:latin typeface="Cambria Math" panose="02040503050406030204" pitchFamily="18" charset="0"/>
                                      </a:rPr>
                                      <m:t>𝑅</m:t>
                                    </m:r>
                                  </m:sub>
                                </m:sSub>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2</m:t>
                                    </m:r>
                                    <m:r>
                                      <m:rPr>
                                        <m:sty m:val="p"/>
                                      </m:rPr>
                                      <a:rPr lang="en-US" sz="1800">
                                        <a:solidFill>
                                          <a:schemeClr val="tx1"/>
                                        </a:solidFill>
                                        <a:effectLst/>
                                        <a:latin typeface="Cambria Math" panose="02040503050406030204" pitchFamily="18" charset="0"/>
                                      </a:rPr>
                                      <m:t>π</m:t>
                                    </m:r>
                                    <m:r>
                                      <a:rPr lang="en-US" sz="1800">
                                        <a:solidFill>
                                          <a:schemeClr val="tx1"/>
                                        </a:solidFill>
                                        <a:effectLst/>
                                        <a:latin typeface="Cambria Math" panose="02040503050406030204" pitchFamily="18" charset="0"/>
                                      </a:rPr>
                                      <m:t>+</m:t>
                                    </m:r>
                                    <m:r>
                                      <m:rPr>
                                        <m:sty m:val="p"/>
                                      </m:rPr>
                                      <a:rPr lang="en-US" sz="1800">
                                        <a:solidFill>
                                          <a:schemeClr val="tx1"/>
                                        </a:solidFill>
                                        <a:effectLst/>
                                        <a:latin typeface="Cambria Math" panose="02040503050406030204" pitchFamily="18" charset="0"/>
                                      </a:rPr>
                                      <m:t>α</m:t>
                                    </m:r>
                                  </m:e>
                                </m:d>
                                <m:r>
                                  <a:rPr lang="en-US" sz="1800">
                                    <a:solidFill>
                                      <a:schemeClr val="tx1"/>
                                    </a:solidFill>
                                    <a:effectLst/>
                                    <a:latin typeface="Cambria Math" panose="02040503050406030204" pitchFamily="18" charset="0"/>
                                  </a:rPr>
                                  <m:t>=</m:t>
                                </m:r>
                                <m:f>
                                  <m:fPr>
                                    <m:ctrlPr>
                                      <a:rPr lang="en-US" sz="1800" i="1">
                                        <a:solidFill>
                                          <a:schemeClr val="tx1"/>
                                        </a:solidFill>
                                        <a:effectLst/>
                                        <a:latin typeface="Cambria Math" panose="02040503050406030204" pitchFamily="18" charset="0"/>
                                      </a:rPr>
                                    </m:ctrlPr>
                                  </m:fPr>
                                  <m:num>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𝑉</m:t>
                                        </m:r>
                                      </m:e>
                                      <m:sub>
                                        <m:r>
                                          <a:rPr lang="en-US" sz="1800">
                                            <a:solidFill>
                                              <a:schemeClr val="tx1"/>
                                            </a:solidFill>
                                            <a:effectLst/>
                                            <a:latin typeface="Cambria Math" panose="02040503050406030204" pitchFamily="18" charset="0"/>
                                          </a:rPr>
                                          <m:t>𝑚</m:t>
                                        </m:r>
                                      </m:sub>
                                    </m:sSub>
                                    <m:r>
                                      <m:rPr>
                                        <m:sty m:val="p"/>
                                      </m:rPr>
                                      <a:rPr lang="en-US" sz="1800">
                                        <a:solidFill>
                                          <a:schemeClr val="tx1"/>
                                        </a:solidFill>
                                        <a:effectLst/>
                                        <a:latin typeface="Cambria Math" panose="02040503050406030204" pitchFamily="18" charset="0"/>
                                      </a:rPr>
                                      <m:t>sin</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2</m:t>
                                        </m:r>
                                        <m:r>
                                          <m:rPr>
                                            <m:sty m:val="p"/>
                                          </m:rPr>
                                          <a:rPr lang="en-US" sz="1800">
                                            <a:solidFill>
                                              <a:schemeClr val="tx1"/>
                                            </a:solidFill>
                                            <a:effectLst/>
                                            <a:latin typeface="Cambria Math" panose="02040503050406030204" pitchFamily="18" charset="0"/>
                                          </a:rPr>
                                          <m:t>π</m:t>
                                        </m:r>
                                        <m:r>
                                          <a:rPr lang="en-US" sz="1800">
                                            <a:solidFill>
                                              <a:schemeClr val="tx1"/>
                                            </a:solidFill>
                                            <a:effectLst/>
                                            <a:latin typeface="Cambria Math" panose="02040503050406030204" pitchFamily="18" charset="0"/>
                                          </a:rPr>
                                          <m:t>+</m:t>
                                        </m:r>
                                        <m:r>
                                          <m:rPr>
                                            <m:sty m:val="p"/>
                                          </m:rPr>
                                          <a:rPr lang="en-US" sz="1800">
                                            <a:solidFill>
                                              <a:schemeClr val="tx1"/>
                                            </a:solidFill>
                                            <a:effectLst/>
                                            <a:latin typeface="Cambria Math" panose="02040503050406030204" pitchFamily="18" charset="0"/>
                                          </a:rPr>
                                          <m:t>α</m:t>
                                        </m:r>
                                      </m:e>
                                    </m:d>
                                  </m:num>
                                  <m:den>
                                    <m:r>
                                      <a:rPr lang="en-US" sz="1800">
                                        <a:solidFill>
                                          <a:schemeClr val="tx1"/>
                                        </a:solidFill>
                                        <a:effectLst/>
                                        <a:latin typeface="Cambria Math" panose="02040503050406030204" pitchFamily="18" charset="0"/>
                                      </a:rPr>
                                      <m:t>𝑅</m:t>
                                    </m:r>
                                  </m:den>
                                </m:f>
                                <m:r>
                                  <a:rPr lang="en-US" sz="1800">
                                    <a:solidFill>
                                      <a:schemeClr val="tx1"/>
                                    </a:solidFill>
                                    <a:effectLst/>
                                    <a:latin typeface="Cambria Math" panose="02040503050406030204" pitchFamily="18" charset="0"/>
                                  </a:rPr>
                                  <m:t>=</m:t>
                                </m:r>
                                <m:f>
                                  <m:fPr>
                                    <m:ctrlPr>
                                      <a:rPr lang="en-US" sz="1800" i="1">
                                        <a:solidFill>
                                          <a:schemeClr val="tx1"/>
                                        </a:solidFill>
                                        <a:effectLst/>
                                        <a:latin typeface="Cambria Math" panose="02040503050406030204" pitchFamily="18" charset="0"/>
                                      </a:rPr>
                                    </m:ctrlPr>
                                  </m:fPr>
                                  <m:num>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𝑉</m:t>
                                        </m:r>
                                      </m:e>
                                      <m:sub>
                                        <m:r>
                                          <a:rPr lang="en-US" sz="1800">
                                            <a:solidFill>
                                              <a:schemeClr val="tx1"/>
                                            </a:solidFill>
                                            <a:effectLst/>
                                            <a:latin typeface="Cambria Math" panose="02040503050406030204" pitchFamily="18" charset="0"/>
                                          </a:rPr>
                                          <m:t>𝑚</m:t>
                                        </m:r>
                                      </m:sub>
                                    </m:sSub>
                                    <m:r>
                                      <a:rPr lang="en-US" sz="1800">
                                        <a:solidFill>
                                          <a:schemeClr val="tx1"/>
                                        </a:solidFill>
                                        <a:effectLst/>
                                        <a:latin typeface="Cambria Math" panose="02040503050406030204" pitchFamily="18" charset="0"/>
                                      </a:rPr>
                                      <m:t> </m:t>
                                    </m:r>
                                    <m:r>
                                      <m:rPr>
                                        <m:sty m:val="p"/>
                                      </m:rPr>
                                      <a:rPr lang="en-US" sz="1800">
                                        <a:solidFill>
                                          <a:schemeClr val="tx1"/>
                                        </a:solidFill>
                                        <a:effectLst/>
                                        <a:latin typeface="Cambria Math" panose="02040503050406030204" pitchFamily="18" charset="0"/>
                                      </a:rPr>
                                      <m:t>sinα</m:t>
                                    </m:r>
                                  </m:num>
                                  <m:den>
                                    <m:r>
                                      <a:rPr lang="en-US" sz="1800">
                                        <a:solidFill>
                                          <a:schemeClr val="tx1"/>
                                        </a:solidFill>
                                        <a:effectLst/>
                                        <a:latin typeface="Cambria Math" panose="02040503050406030204" pitchFamily="18" charset="0"/>
                                      </a:rPr>
                                      <m:t>𝑅</m:t>
                                    </m:r>
                                  </m:den>
                                </m:f>
                              </m:oMath>
                            </m:oMathPara>
                          </a14:m>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1104258"/>
                      </a:ext>
                    </a:extLst>
                  </a:tr>
                </a:tbl>
              </a:graphicData>
            </a:graphic>
          </p:graphicFrame>
        </mc:Choice>
        <mc:Fallback xmlns="">
          <p:graphicFrame>
            <p:nvGraphicFramePr>
              <p:cNvPr id="25" name="Table 24">
                <a:extLst>
                  <a:ext uri="{FF2B5EF4-FFF2-40B4-BE49-F238E27FC236}">
                    <a16:creationId xmlns:a16="http://schemas.microsoft.com/office/drawing/2014/main" id="{DE211F19-E760-42D9-BFFF-2568BF295AFA}"/>
                  </a:ext>
                </a:extLst>
              </p:cNvPr>
              <p:cNvGraphicFramePr>
                <a:graphicFrameLocks noGrp="1"/>
              </p:cNvGraphicFramePr>
              <p:nvPr>
                <p:extLst>
                  <p:ext uri="{D42A27DB-BD31-4B8C-83A1-F6EECF244321}">
                    <p14:modId xmlns:p14="http://schemas.microsoft.com/office/powerpoint/2010/main" val="157207174"/>
                  </p:ext>
                </p:extLst>
              </p:nvPr>
            </p:nvGraphicFramePr>
            <p:xfrm>
              <a:off x="1676832" y="5313045"/>
              <a:ext cx="6400368" cy="630555"/>
            </p:xfrm>
            <a:graphic>
              <a:graphicData uri="http://schemas.openxmlformats.org/drawingml/2006/table">
                <a:tbl>
                  <a:tblPr firstRow="1" firstCol="1" bandRow="1">
                    <a:tableStyleId>{5C22544A-7EE6-4342-B048-85BDC9FD1C3A}</a:tableStyleId>
                  </a:tblPr>
                  <a:tblGrid>
                    <a:gridCol w="4952568">
                      <a:extLst>
                        <a:ext uri="{9D8B030D-6E8A-4147-A177-3AD203B41FA5}">
                          <a16:colId xmlns:a16="http://schemas.microsoft.com/office/drawing/2014/main" val="3814663844"/>
                        </a:ext>
                      </a:extLst>
                    </a:gridCol>
                    <a:gridCol w="1447800">
                      <a:extLst>
                        <a:ext uri="{9D8B030D-6E8A-4147-A177-3AD203B41FA5}">
                          <a16:colId xmlns:a16="http://schemas.microsoft.com/office/drawing/2014/main" val="1152278444"/>
                        </a:ext>
                      </a:extLst>
                    </a:gridCol>
                  </a:tblGrid>
                  <a:tr h="630555">
                    <a:tc>
                      <a:txBody>
                        <a:bodyPr/>
                        <a:lstStyle/>
                        <a:p>
                          <a:endParaRPr lang="en-US"/>
                        </a:p>
                      </a:txBody>
                      <a:tcPr marL="68580" marR="68580" marT="0" marB="0" anchor="ctr">
                        <a:blipFill>
                          <a:blip r:embed="rId9"/>
                          <a:stretch>
                            <a:fillRect l="-123" t="-962" r="-29926" b="-4808"/>
                          </a:stretch>
                        </a:blipFill>
                      </a:tcPr>
                    </a:tc>
                    <a:tc>
                      <a:txBody>
                        <a:bodyPr/>
                        <a:lstStyle/>
                        <a:p>
                          <a:pPr marL="0" marR="0" algn="r" rtl="1">
                            <a:lnSpc>
                              <a:spcPct val="100000"/>
                            </a:lnSpc>
                            <a:spcBef>
                              <a:spcPts val="0"/>
                            </a:spcBef>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1104258"/>
                      </a:ext>
                    </a:extLst>
                  </a:tr>
                </a:tbl>
              </a:graphicData>
            </a:graphic>
          </p:graphicFrame>
        </mc:Fallback>
      </mc:AlternateContent>
      <p:sp>
        <p:nvSpPr>
          <p:cNvPr id="26" name="TextBox 25">
            <a:extLst>
              <a:ext uri="{FF2B5EF4-FFF2-40B4-BE49-F238E27FC236}">
                <a16:creationId xmlns:a16="http://schemas.microsoft.com/office/drawing/2014/main" id="{974ED735-6067-4024-96F8-B202CD5DB8CA}"/>
              </a:ext>
            </a:extLst>
          </p:cNvPr>
          <p:cNvSpPr txBox="1"/>
          <p:nvPr/>
        </p:nvSpPr>
        <p:spPr>
          <a:xfrm>
            <a:off x="4419600" y="5922645"/>
            <a:ext cx="4572000" cy="369332"/>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بیشینه جریان دیود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3AB016E8-121F-45B7-A257-5061E3709DF9}"/>
                  </a:ext>
                </a:extLst>
              </p:cNvPr>
              <p:cNvGraphicFramePr>
                <a:graphicFrameLocks noGrp="1"/>
              </p:cNvGraphicFramePr>
              <p:nvPr>
                <p:extLst>
                  <p:ext uri="{D42A27DB-BD31-4B8C-83A1-F6EECF244321}">
                    <p14:modId xmlns:p14="http://schemas.microsoft.com/office/powerpoint/2010/main" val="692793662"/>
                  </p:ext>
                </p:extLst>
              </p:nvPr>
            </p:nvGraphicFramePr>
            <p:xfrm>
              <a:off x="685800" y="6227445"/>
              <a:ext cx="7543800" cy="630555"/>
            </p:xfrm>
            <a:graphic>
              <a:graphicData uri="http://schemas.openxmlformats.org/drawingml/2006/table">
                <a:tbl>
                  <a:tblPr firstRow="1" firstCol="1" bandRow="1">
                    <a:tableStyleId>{5C22544A-7EE6-4342-B048-85BDC9FD1C3A}</a:tableStyleId>
                  </a:tblPr>
                  <a:tblGrid>
                    <a:gridCol w="6726868">
                      <a:extLst>
                        <a:ext uri="{9D8B030D-6E8A-4147-A177-3AD203B41FA5}">
                          <a16:colId xmlns:a16="http://schemas.microsoft.com/office/drawing/2014/main" val="3828131444"/>
                        </a:ext>
                      </a:extLst>
                    </a:gridCol>
                    <a:gridCol w="816932">
                      <a:extLst>
                        <a:ext uri="{9D8B030D-6E8A-4147-A177-3AD203B41FA5}">
                          <a16:colId xmlns:a16="http://schemas.microsoft.com/office/drawing/2014/main" val="3098459639"/>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𝐼</m:t>
                                    </m:r>
                                  </m:e>
                                  <m:sub>
                                    <m:r>
                                      <a:rPr lang="en-US" sz="1800">
                                        <a:solidFill>
                                          <a:schemeClr val="tx1"/>
                                        </a:solidFill>
                                        <a:effectLst/>
                                        <a:latin typeface="Cambria Math" panose="02040503050406030204" pitchFamily="18" charset="0"/>
                                      </a:rPr>
                                      <m:t>𝐷</m:t>
                                    </m:r>
                                    <m:r>
                                      <a:rPr lang="en-US" sz="1800">
                                        <a:solidFill>
                                          <a:schemeClr val="tx1"/>
                                        </a:solidFill>
                                        <a:effectLst/>
                                        <a:latin typeface="Cambria Math" panose="02040503050406030204" pitchFamily="18" charset="0"/>
                                      </a:rPr>
                                      <m:t>,</m:t>
                                    </m:r>
                                    <m:r>
                                      <m:rPr>
                                        <m:sty m:val="p"/>
                                      </m:rPr>
                                      <a:rPr lang="en-US" sz="1800">
                                        <a:solidFill>
                                          <a:schemeClr val="tx1"/>
                                        </a:solidFill>
                                        <a:effectLst/>
                                        <a:latin typeface="Cambria Math" panose="02040503050406030204" pitchFamily="18" charset="0"/>
                                      </a:rPr>
                                      <m:t>peak</m:t>
                                    </m:r>
                                  </m:sub>
                                </m:sSub>
                                <m:r>
                                  <a:rPr lang="en-US" sz="1800">
                                    <a:solidFill>
                                      <a:schemeClr val="tx1"/>
                                    </a:solidFill>
                                    <a:effectLst/>
                                    <a:latin typeface="Cambria Math" panose="02040503050406030204" pitchFamily="18" charset="0"/>
                                  </a:rPr>
                                  <m:t>=</m:t>
                                </m:r>
                                <m:r>
                                  <m:rPr>
                                    <m:sty m:val="p"/>
                                  </m:rPr>
                                  <a:rPr lang="en-US" sz="1800">
                                    <a:solidFill>
                                      <a:schemeClr val="tx1"/>
                                    </a:solidFill>
                                    <a:effectLst/>
                                    <a:latin typeface="Cambria Math" panose="02040503050406030204" pitchFamily="18" charset="0"/>
                                  </a:rPr>
                                  <m:t>ω</m:t>
                                </m:r>
                                <m:r>
                                  <a:rPr lang="en-US" sz="1800">
                                    <a:solidFill>
                                      <a:schemeClr val="tx1"/>
                                    </a:solidFill>
                                    <a:effectLst/>
                                    <a:latin typeface="Cambria Math" panose="02040503050406030204" pitchFamily="18" charset="0"/>
                                  </a:rPr>
                                  <m:t>𝐶</m:t>
                                </m:r>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𝑉</m:t>
                                    </m:r>
                                  </m:e>
                                  <m:sub>
                                    <m:r>
                                      <a:rPr lang="en-US" sz="1800">
                                        <a:solidFill>
                                          <a:schemeClr val="tx1"/>
                                        </a:solidFill>
                                        <a:effectLst/>
                                        <a:latin typeface="Cambria Math" panose="02040503050406030204" pitchFamily="18" charset="0"/>
                                      </a:rPr>
                                      <m:t>𝑚</m:t>
                                    </m:r>
                                  </m:sub>
                                </m:sSub>
                                <m:func>
                                  <m:funcPr>
                                    <m:ctrlPr>
                                      <a:rPr lang="en-US" sz="1800" i="1">
                                        <a:solidFill>
                                          <a:schemeClr val="tx1"/>
                                        </a:solidFill>
                                        <a:effectLst/>
                                        <a:latin typeface="Cambria Math" panose="02040503050406030204" pitchFamily="18" charset="0"/>
                                      </a:rPr>
                                    </m:ctrlPr>
                                  </m:funcPr>
                                  <m:fName>
                                    <m:r>
                                      <m:rPr>
                                        <m:sty m:val="p"/>
                                      </m:rPr>
                                      <a:rPr lang="en-US" sz="1800">
                                        <a:solidFill>
                                          <a:schemeClr val="tx1"/>
                                        </a:solidFill>
                                        <a:effectLst/>
                                        <a:latin typeface="Cambria Math" panose="02040503050406030204" pitchFamily="18" charset="0"/>
                                      </a:rPr>
                                      <m:t>cos</m:t>
                                    </m:r>
                                  </m:fName>
                                  <m:e>
                                    <m:r>
                                      <m:rPr>
                                        <m:sty m:val="p"/>
                                      </m:rPr>
                                      <a:rPr lang="en-US" sz="1800">
                                        <a:solidFill>
                                          <a:schemeClr val="tx1"/>
                                        </a:solidFill>
                                        <a:effectLst/>
                                        <a:latin typeface="Cambria Math" panose="02040503050406030204" pitchFamily="18" charset="0"/>
                                      </a:rPr>
                                      <m:t>α</m:t>
                                    </m:r>
                                  </m:e>
                                </m:func>
                                <m:r>
                                  <a:rPr lang="en-US" sz="1800">
                                    <a:solidFill>
                                      <a:schemeClr val="tx1"/>
                                    </a:solidFill>
                                    <a:effectLst/>
                                    <a:latin typeface="Cambria Math" panose="02040503050406030204" pitchFamily="18" charset="0"/>
                                  </a:rPr>
                                  <m:t>+</m:t>
                                </m:r>
                                <m:f>
                                  <m:fPr>
                                    <m:ctrlPr>
                                      <a:rPr lang="en-US" sz="1800" i="1">
                                        <a:solidFill>
                                          <a:schemeClr val="tx1"/>
                                        </a:solidFill>
                                        <a:effectLst/>
                                        <a:latin typeface="Cambria Math" panose="02040503050406030204" pitchFamily="18" charset="0"/>
                                      </a:rPr>
                                    </m:ctrlPr>
                                  </m:fPr>
                                  <m:num>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𝑉</m:t>
                                        </m:r>
                                      </m:e>
                                      <m:sub>
                                        <m:r>
                                          <a:rPr lang="en-US" sz="1800">
                                            <a:solidFill>
                                              <a:schemeClr val="tx1"/>
                                            </a:solidFill>
                                            <a:effectLst/>
                                            <a:latin typeface="Cambria Math" panose="02040503050406030204" pitchFamily="18" charset="0"/>
                                          </a:rPr>
                                          <m:t>𝑚</m:t>
                                        </m:r>
                                      </m:sub>
                                    </m:sSub>
                                    <m:r>
                                      <a:rPr lang="en-US" sz="1800">
                                        <a:solidFill>
                                          <a:schemeClr val="tx1"/>
                                        </a:solidFill>
                                        <a:effectLst/>
                                        <a:latin typeface="Cambria Math" panose="02040503050406030204" pitchFamily="18" charset="0"/>
                                      </a:rPr>
                                      <m:t> </m:t>
                                    </m:r>
                                    <m:r>
                                      <m:rPr>
                                        <m:sty m:val="p"/>
                                      </m:rPr>
                                      <a:rPr lang="en-US" sz="1800">
                                        <a:solidFill>
                                          <a:schemeClr val="tx1"/>
                                        </a:solidFill>
                                        <a:effectLst/>
                                        <a:latin typeface="Cambria Math" panose="02040503050406030204" pitchFamily="18" charset="0"/>
                                      </a:rPr>
                                      <m:t>sinα</m:t>
                                    </m:r>
                                  </m:num>
                                  <m:den>
                                    <m:r>
                                      <a:rPr lang="en-US" sz="1800">
                                        <a:solidFill>
                                          <a:schemeClr val="tx1"/>
                                        </a:solidFill>
                                        <a:effectLst/>
                                        <a:latin typeface="Cambria Math" panose="02040503050406030204" pitchFamily="18" charset="0"/>
                                      </a:rPr>
                                      <m:t>𝑅</m:t>
                                    </m:r>
                                  </m:den>
                                </m:f>
                                <m:r>
                                  <a:rPr lang="en-US" sz="1800">
                                    <a:solidFill>
                                      <a:schemeClr val="tx1"/>
                                    </a:solidFill>
                                    <a:effectLst/>
                                    <a:latin typeface="Cambria Math" panose="02040503050406030204" pitchFamily="18" charset="0"/>
                                  </a:rPr>
                                  <m:t>=</m:t>
                                </m:r>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𝑉</m:t>
                                    </m:r>
                                  </m:e>
                                  <m:sub>
                                    <m:r>
                                      <a:rPr lang="en-US" sz="1800">
                                        <a:solidFill>
                                          <a:schemeClr val="tx1"/>
                                        </a:solidFill>
                                        <a:effectLst/>
                                        <a:latin typeface="Cambria Math" panose="02040503050406030204" pitchFamily="18" charset="0"/>
                                      </a:rPr>
                                      <m:t>𝑚</m:t>
                                    </m:r>
                                  </m:sub>
                                </m:sSub>
                                <m:d>
                                  <m:dPr>
                                    <m:ctrlPr>
                                      <a:rPr lang="en-US" sz="1800" i="1">
                                        <a:solidFill>
                                          <a:schemeClr val="tx1"/>
                                        </a:solidFill>
                                        <a:effectLst/>
                                        <a:latin typeface="Cambria Math" panose="02040503050406030204" pitchFamily="18" charset="0"/>
                                      </a:rPr>
                                    </m:ctrlPr>
                                  </m:dPr>
                                  <m:e>
                                    <m:r>
                                      <m:rPr>
                                        <m:sty m:val="p"/>
                                      </m:rPr>
                                      <a:rPr lang="en-US" sz="1800">
                                        <a:solidFill>
                                          <a:schemeClr val="tx1"/>
                                        </a:solidFill>
                                        <a:effectLst/>
                                        <a:latin typeface="Cambria Math" panose="02040503050406030204" pitchFamily="18" charset="0"/>
                                      </a:rPr>
                                      <m:t>ω</m:t>
                                    </m:r>
                                    <m:r>
                                      <a:rPr lang="en-US" sz="1800">
                                        <a:solidFill>
                                          <a:schemeClr val="tx1"/>
                                        </a:solidFill>
                                        <a:effectLst/>
                                        <a:latin typeface="Cambria Math" panose="02040503050406030204" pitchFamily="18" charset="0"/>
                                      </a:rPr>
                                      <m:t>𝐶</m:t>
                                    </m:r>
                                    <m:func>
                                      <m:funcPr>
                                        <m:ctrlPr>
                                          <a:rPr lang="en-US" sz="1800" i="1">
                                            <a:solidFill>
                                              <a:schemeClr val="tx1"/>
                                            </a:solidFill>
                                            <a:effectLst/>
                                            <a:latin typeface="Cambria Math" panose="02040503050406030204" pitchFamily="18" charset="0"/>
                                          </a:rPr>
                                        </m:ctrlPr>
                                      </m:funcPr>
                                      <m:fName>
                                        <m:r>
                                          <m:rPr>
                                            <m:sty m:val="p"/>
                                          </m:rPr>
                                          <a:rPr lang="en-US" sz="1800">
                                            <a:solidFill>
                                              <a:schemeClr val="tx1"/>
                                            </a:solidFill>
                                            <a:effectLst/>
                                            <a:latin typeface="Cambria Math" panose="02040503050406030204" pitchFamily="18" charset="0"/>
                                          </a:rPr>
                                          <m:t>cos</m:t>
                                        </m:r>
                                      </m:fName>
                                      <m:e>
                                        <m:r>
                                          <m:rPr>
                                            <m:sty m:val="p"/>
                                          </m:rPr>
                                          <a:rPr lang="en-US" sz="1800">
                                            <a:solidFill>
                                              <a:schemeClr val="tx1"/>
                                            </a:solidFill>
                                            <a:effectLst/>
                                            <a:latin typeface="Cambria Math" panose="02040503050406030204" pitchFamily="18" charset="0"/>
                                          </a:rPr>
                                          <m:t>α</m:t>
                                        </m:r>
                                      </m:e>
                                    </m:func>
                                    <m:r>
                                      <a:rPr lang="en-US" sz="1800">
                                        <a:solidFill>
                                          <a:schemeClr val="tx1"/>
                                        </a:solidFill>
                                        <a:effectLst/>
                                        <a:latin typeface="Cambria Math" panose="02040503050406030204" pitchFamily="18" charset="0"/>
                                      </a:rPr>
                                      <m:t>+</m:t>
                                    </m:r>
                                    <m:f>
                                      <m:fPr>
                                        <m:ctrlPr>
                                          <a:rPr lang="en-US" sz="1800" i="1">
                                            <a:solidFill>
                                              <a:schemeClr val="tx1"/>
                                            </a:solidFill>
                                            <a:effectLst/>
                                            <a:latin typeface="Cambria Math" panose="02040503050406030204" pitchFamily="18" charset="0"/>
                                          </a:rPr>
                                        </m:ctrlPr>
                                      </m:fPr>
                                      <m:num>
                                        <m:r>
                                          <a:rPr lang="en-US" sz="1800">
                                            <a:solidFill>
                                              <a:schemeClr val="tx1"/>
                                            </a:solidFill>
                                            <a:effectLst/>
                                            <a:latin typeface="Cambria Math" panose="02040503050406030204" pitchFamily="18" charset="0"/>
                                          </a:rPr>
                                          <m:t> </m:t>
                                        </m:r>
                                        <m:r>
                                          <m:rPr>
                                            <m:sty m:val="p"/>
                                          </m:rPr>
                                          <a:rPr lang="en-US" sz="1800">
                                            <a:solidFill>
                                              <a:schemeClr val="tx1"/>
                                            </a:solidFill>
                                            <a:effectLst/>
                                            <a:latin typeface="Cambria Math" panose="02040503050406030204" pitchFamily="18" charset="0"/>
                                          </a:rPr>
                                          <m:t>sinα</m:t>
                                        </m:r>
                                      </m:num>
                                      <m:den>
                                        <m:r>
                                          <a:rPr lang="en-US" sz="1800">
                                            <a:solidFill>
                                              <a:schemeClr val="tx1"/>
                                            </a:solidFill>
                                            <a:effectLst/>
                                            <a:latin typeface="Cambria Math" panose="02040503050406030204" pitchFamily="18" charset="0"/>
                                          </a:rPr>
                                          <m:t>𝑅</m:t>
                                        </m:r>
                                      </m:den>
                                    </m:f>
                                  </m:e>
                                </m:d>
                              </m:oMath>
                            </m:oMathPara>
                          </a14:m>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63313891"/>
                      </a:ext>
                    </a:extLst>
                  </a:tr>
                </a:tbl>
              </a:graphicData>
            </a:graphic>
          </p:graphicFrame>
        </mc:Choice>
        <mc:Fallback xmlns="">
          <p:graphicFrame>
            <p:nvGraphicFramePr>
              <p:cNvPr id="27" name="Table 26">
                <a:extLst>
                  <a:ext uri="{FF2B5EF4-FFF2-40B4-BE49-F238E27FC236}">
                    <a16:creationId xmlns:a16="http://schemas.microsoft.com/office/drawing/2014/main" id="{3AB016E8-121F-45B7-A257-5061E3709DF9}"/>
                  </a:ext>
                </a:extLst>
              </p:cNvPr>
              <p:cNvGraphicFramePr>
                <a:graphicFrameLocks noGrp="1"/>
              </p:cNvGraphicFramePr>
              <p:nvPr>
                <p:extLst>
                  <p:ext uri="{D42A27DB-BD31-4B8C-83A1-F6EECF244321}">
                    <p14:modId xmlns:p14="http://schemas.microsoft.com/office/powerpoint/2010/main" val="692793662"/>
                  </p:ext>
                </p:extLst>
              </p:nvPr>
            </p:nvGraphicFramePr>
            <p:xfrm>
              <a:off x="685800" y="6227445"/>
              <a:ext cx="7543800" cy="630555"/>
            </p:xfrm>
            <a:graphic>
              <a:graphicData uri="http://schemas.openxmlformats.org/drawingml/2006/table">
                <a:tbl>
                  <a:tblPr firstRow="1" firstCol="1" bandRow="1">
                    <a:tableStyleId>{5C22544A-7EE6-4342-B048-85BDC9FD1C3A}</a:tableStyleId>
                  </a:tblPr>
                  <a:tblGrid>
                    <a:gridCol w="6726868">
                      <a:extLst>
                        <a:ext uri="{9D8B030D-6E8A-4147-A177-3AD203B41FA5}">
                          <a16:colId xmlns:a16="http://schemas.microsoft.com/office/drawing/2014/main" val="3828131444"/>
                        </a:ext>
                      </a:extLst>
                    </a:gridCol>
                    <a:gridCol w="816932">
                      <a:extLst>
                        <a:ext uri="{9D8B030D-6E8A-4147-A177-3AD203B41FA5}">
                          <a16:colId xmlns:a16="http://schemas.microsoft.com/office/drawing/2014/main" val="3098459639"/>
                        </a:ext>
                      </a:extLst>
                    </a:gridCol>
                  </a:tblGrid>
                  <a:tr h="630555">
                    <a:tc>
                      <a:txBody>
                        <a:bodyPr/>
                        <a:lstStyle/>
                        <a:p>
                          <a:endParaRPr lang="en-US"/>
                        </a:p>
                      </a:txBody>
                      <a:tcPr marL="68580" marR="68580" marT="0" marB="0" anchor="ctr">
                        <a:blipFill>
                          <a:blip r:embed="rId10"/>
                          <a:stretch>
                            <a:fillRect l="-91" t="-962" r="-12591" b="-4808"/>
                          </a:stretch>
                        </a:blipFill>
                      </a:tcPr>
                    </a:tc>
                    <a:tc>
                      <a:txBody>
                        <a:bodyPr/>
                        <a:lstStyle/>
                        <a:p>
                          <a:pPr marL="0" marR="0" algn="r" rtl="1">
                            <a:lnSpc>
                              <a:spcPct val="100000"/>
                            </a:lnSpc>
                            <a:spcBef>
                              <a:spcPts val="0"/>
                            </a:spcBef>
                            <a:spcAft>
                              <a:spcPts val="0"/>
                            </a:spcAft>
                          </a:pP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63313891"/>
                      </a:ext>
                    </a:extLst>
                  </a:tr>
                </a:tbl>
              </a:graphicData>
            </a:graphic>
          </p:graphicFrame>
        </mc:Fallback>
      </mc:AlternateContent>
      <p:sp>
        <p:nvSpPr>
          <p:cNvPr id="2" name="Slide Number Placeholder 1">
            <a:extLst>
              <a:ext uri="{FF2B5EF4-FFF2-40B4-BE49-F238E27FC236}">
                <a16:creationId xmlns:a16="http://schemas.microsoft.com/office/drawing/2014/main" id="{BA35F629-ED17-4C27-9CEE-326D98957E71}"/>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69897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CB11B8-44D4-482A-84FA-D5CE92D72C3C}"/>
                  </a:ext>
                </a:extLst>
              </p:cNvPr>
              <p:cNvSpPr txBox="1"/>
              <p:nvPr/>
            </p:nvSpPr>
            <p:spPr>
              <a:xfrm>
                <a:off x="279647" y="384915"/>
                <a:ext cx="8662387" cy="1200329"/>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مؤثر ‌بودن فیلتر خازنی، توسط تغییرات ولتاژ خروجی تعیین می‌شود که می‌توان آن را به‌صورت اختلاف بین بیشینه و کمینه ولتاژ خروجی که ریپل ولتاژ پیک تا پیک است، توصیف کرد. بیشینه ولتاژ خروجی برای یکسوساز نیم‌موج برابر با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800" i="1">
                            <a:effectLst/>
                            <a:latin typeface="Cambria Math" panose="02040503050406030204" pitchFamily="18" charset="0"/>
                            <a:ea typeface="Times New Roman" panose="02020603050405020304" pitchFamily="18" charset="0"/>
                            <a:cs typeface="B Lotus" panose="00000400000000000000" pitchFamily="2" charset="-78"/>
                          </a:rPr>
                          <m:t>𝑉</m:t>
                        </m:r>
                      </m:e>
                      <m:sub>
                        <m:r>
                          <a:rPr lang="en-US" sz="1800" i="1">
                            <a:effectLst/>
                            <a:latin typeface="Cambria Math" panose="02040503050406030204" pitchFamily="18" charset="0"/>
                            <a:ea typeface="Times New Roman" panose="02020603050405020304" pitchFamily="18" charset="0"/>
                            <a:cs typeface="B Lotus" panose="00000400000000000000" pitchFamily="2" charset="-78"/>
                          </a:rPr>
                          <m:t>𝑚</m:t>
                        </m:r>
                      </m:sub>
                    </m:sSub>
                  </m:oMath>
                </a14:m>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است. حداقل ولتاژ خروجی در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ω</m:t>
                    </m:r>
                    <m:r>
                      <a:rPr lang="en-US" sz="1800" i="1">
                        <a:effectLst/>
                        <a:latin typeface="Cambria Math" panose="02040503050406030204" pitchFamily="18" charset="0"/>
                        <a:ea typeface="Times New Roman" panose="02020603050405020304" pitchFamily="18" charset="0"/>
                        <a:cs typeface="B Lotus" panose="00000400000000000000" pitchFamily="2" charset="-78"/>
                      </a:rPr>
                      <m:t>𝑡</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2</m:t>
                    </m:r>
                    <m:r>
                      <m:rPr>
                        <m:sty m:val="p"/>
                      </m:rPr>
                      <a:rPr lang="en-US" sz="1800">
                        <a:solidFill>
                          <a:srgbClr val="000000"/>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α</m:t>
                    </m:r>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رخ می‌دهد که می‌تواند از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800" i="1">
                            <a:effectLst/>
                            <a:latin typeface="Cambria Math" panose="02040503050406030204" pitchFamily="18" charset="0"/>
                            <a:ea typeface="Times New Roman" panose="02020603050405020304" pitchFamily="18" charset="0"/>
                            <a:cs typeface="B Lotus" panose="00000400000000000000" pitchFamily="2" charset="-78"/>
                          </a:rPr>
                          <m:t>𝑉</m:t>
                        </m:r>
                      </m:e>
                      <m:sub>
                        <m:r>
                          <a:rPr lang="en-US" sz="1800" i="1">
                            <a:effectLst/>
                            <a:latin typeface="Cambria Math" panose="02040503050406030204" pitchFamily="18" charset="0"/>
                            <a:ea typeface="Times New Roman" panose="02020603050405020304" pitchFamily="18" charset="0"/>
                            <a:cs typeface="B Lotus" panose="00000400000000000000" pitchFamily="2" charset="-78"/>
                          </a:rPr>
                          <m:t>𝑚</m:t>
                        </m:r>
                      </m:sub>
                    </m:sSub>
                    <m:r>
                      <a:rPr lang="en-US" sz="1800" i="1">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sinα</m:t>
                    </m:r>
                  </m:oMath>
                </a14:m>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تعیین شود. بنابراین ولتاژ پیک تا پیک به ‌این صورت بیان می‌شود: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0" name="TextBox 9">
                <a:extLst>
                  <a:ext uri="{FF2B5EF4-FFF2-40B4-BE49-F238E27FC236}">
                    <a16:creationId xmlns:a16="http://schemas.microsoft.com/office/drawing/2014/main" id="{3CCB11B8-44D4-482A-84FA-D5CE92D72C3C}"/>
                  </a:ext>
                </a:extLst>
              </p:cNvPr>
              <p:cNvSpPr txBox="1">
                <a:spLocks noRot="1" noChangeAspect="1" noMove="1" noResize="1" noEditPoints="1" noAdjustHandles="1" noChangeArrowheads="1" noChangeShapeType="1" noTextEdit="1"/>
              </p:cNvSpPr>
              <p:nvPr/>
            </p:nvSpPr>
            <p:spPr>
              <a:xfrm>
                <a:off x="279647" y="384915"/>
                <a:ext cx="8662387" cy="1200329"/>
              </a:xfrm>
              <a:prstGeom prst="rect">
                <a:avLst/>
              </a:prstGeom>
              <a:blipFill>
                <a:blip r:embed="rId2"/>
                <a:stretch>
                  <a:fillRect l="-1196" t="-3553" r="-493" b="-8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F48701B1-22B1-4B6B-AD4C-E4F69AA20C1A}"/>
                  </a:ext>
                </a:extLst>
              </p:cNvPr>
              <p:cNvGraphicFramePr>
                <a:graphicFrameLocks noGrp="1"/>
              </p:cNvGraphicFramePr>
              <p:nvPr>
                <p:extLst>
                  <p:ext uri="{D42A27DB-BD31-4B8C-83A1-F6EECF244321}">
                    <p14:modId xmlns:p14="http://schemas.microsoft.com/office/powerpoint/2010/main" val="3738567148"/>
                  </p:ext>
                </p:extLst>
              </p:nvPr>
            </p:nvGraphicFramePr>
            <p:xfrm>
              <a:off x="2133600" y="1572455"/>
              <a:ext cx="5829005" cy="630555"/>
            </p:xfrm>
            <a:graphic>
              <a:graphicData uri="http://schemas.openxmlformats.org/drawingml/2006/table">
                <a:tbl>
                  <a:tblPr firstRow="1" firstCol="1" bandRow="1">
                    <a:tableStyleId>{5C22544A-7EE6-4342-B048-85BDC9FD1C3A}</a:tableStyleId>
                  </a:tblPr>
                  <a:tblGrid>
                    <a:gridCol w="4641670">
                      <a:extLst>
                        <a:ext uri="{9D8B030D-6E8A-4147-A177-3AD203B41FA5}">
                          <a16:colId xmlns:a16="http://schemas.microsoft.com/office/drawing/2014/main" val="2147193102"/>
                        </a:ext>
                      </a:extLst>
                    </a:gridCol>
                    <a:gridCol w="1187335">
                      <a:extLst>
                        <a:ext uri="{9D8B030D-6E8A-4147-A177-3AD203B41FA5}">
                          <a16:colId xmlns:a16="http://schemas.microsoft.com/office/drawing/2014/main" val="3917921623"/>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rgbClr val="FF0000"/>
                                    </a:solidFill>
                                    <a:effectLst/>
                                    <a:latin typeface="Cambria Math" panose="02040503050406030204" pitchFamily="18" charset="0"/>
                                  </a:rPr>
                                  <m:t>∆</m:t>
                                </m:r>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𝑜</m:t>
                                    </m:r>
                                  </m:sub>
                                </m:sSub>
                                <m:r>
                                  <a:rPr lang="en-US" sz="1800">
                                    <a:solidFill>
                                      <a:srgbClr val="FF0000"/>
                                    </a:solidFill>
                                    <a:effectLst/>
                                    <a:latin typeface="Cambria Math" panose="02040503050406030204" pitchFamily="18" charset="0"/>
                                  </a:rPr>
                                  <m:t>=</m:t>
                                </m:r>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r>
                                  <a:rPr lang="fa-IR" sz="1800">
                                    <a:solidFill>
                                      <a:srgbClr val="FF0000"/>
                                    </a:solidFill>
                                    <a:effectLst/>
                                    <a:latin typeface="Cambria Math" panose="02040503050406030204" pitchFamily="18" charset="0"/>
                                  </a:rPr>
                                  <m:t>−</m:t>
                                </m:r>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r>
                                  <a:rPr lang="en-US" sz="1800">
                                    <a:solidFill>
                                      <a:srgbClr val="FF0000"/>
                                    </a:solidFill>
                                    <a:effectLst/>
                                    <a:latin typeface="Cambria Math" panose="02040503050406030204" pitchFamily="18" charset="0"/>
                                  </a:rPr>
                                  <m:t> </m:t>
                                </m:r>
                                <m:r>
                                  <m:rPr>
                                    <m:sty m:val="p"/>
                                  </m:rPr>
                                  <a:rPr lang="en-US" sz="1800">
                                    <a:solidFill>
                                      <a:srgbClr val="FF0000"/>
                                    </a:solidFill>
                                    <a:effectLst/>
                                    <a:latin typeface="Cambria Math" panose="02040503050406030204" pitchFamily="18" charset="0"/>
                                  </a:rPr>
                                  <m:t>sinα</m:t>
                                </m:r>
                                <m:r>
                                  <a:rPr lang="en-US" sz="1800">
                                    <a:solidFill>
                                      <a:srgbClr val="FF0000"/>
                                    </a:solidFill>
                                    <a:effectLst/>
                                    <a:latin typeface="Cambria Math" panose="02040503050406030204" pitchFamily="18" charset="0"/>
                                  </a:rPr>
                                  <m:t>=</m:t>
                                </m:r>
                                <m:sSub>
                                  <m:sSubPr>
                                    <m:ctrlPr>
                                      <a:rPr lang="en-US" sz="1800" i="1">
                                        <a:solidFill>
                                          <a:srgbClr val="FF0000"/>
                                        </a:solidFill>
                                        <a:effectLst/>
                                        <a:latin typeface="Cambria Math" panose="02040503050406030204" pitchFamily="18" charset="0"/>
                                      </a:rPr>
                                    </m:ctrlPr>
                                  </m:sSubPr>
                                  <m:e>
                                    <m:r>
                                      <a:rPr lang="en-US" sz="1800">
                                        <a:solidFill>
                                          <a:srgbClr val="FF0000"/>
                                        </a:solidFill>
                                        <a:effectLst/>
                                        <a:latin typeface="Cambria Math" panose="02040503050406030204" pitchFamily="18" charset="0"/>
                                      </a:rPr>
                                      <m:t>𝑉</m:t>
                                    </m:r>
                                  </m:e>
                                  <m:sub>
                                    <m:r>
                                      <a:rPr lang="en-US" sz="1800">
                                        <a:solidFill>
                                          <a:srgbClr val="FF0000"/>
                                        </a:solidFill>
                                        <a:effectLst/>
                                        <a:latin typeface="Cambria Math" panose="02040503050406030204" pitchFamily="18" charset="0"/>
                                      </a:rPr>
                                      <m:t>𝑚</m:t>
                                    </m:r>
                                  </m:sub>
                                </m:sSub>
                                <m:d>
                                  <m:dPr>
                                    <m:ctrlPr>
                                      <a:rPr lang="en-US" sz="1800" i="1">
                                        <a:solidFill>
                                          <a:srgbClr val="FF0000"/>
                                        </a:solidFill>
                                        <a:effectLst/>
                                        <a:latin typeface="Cambria Math" panose="02040503050406030204" pitchFamily="18" charset="0"/>
                                      </a:rPr>
                                    </m:ctrlPr>
                                  </m:dPr>
                                  <m:e>
                                    <m:r>
                                      <a:rPr lang="en-US" sz="1800">
                                        <a:solidFill>
                                          <a:srgbClr val="FF0000"/>
                                        </a:solidFill>
                                        <a:effectLst/>
                                        <a:latin typeface="Cambria Math" panose="02040503050406030204" pitchFamily="18" charset="0"/>
                                      </a:rPr>
                                      <m:t>1</m:t>
                                    </m:r>
                                    <m:r>
                                      <a:rPr lang="en-US" sz="1800">
                                        <a:solidFill>
                                          <a:srgbClr val="FF0000"/>
                                        </a:solidFill>
                                        <a:effectLst/>
                                        <a:latin typeface="Cambria Math" panose="02040503050406030204" pitchFamily="18" charset="0"/>
                                      </a:rPr>
                                      <m:t>−</m:t>
                                    </m:r>
                                    <m:r>
                                      <m:rPr>
                                        <m:sty m:val="p"/>
                                      </m:rPr>
                                      <a:rPr lang="en-US" sz="1800">
                                        <a:solidFill>
                                          <a:srgbClr val="FF0000"/>
                                        </a:solidFill>
                                        <a:effectLst/>
                                        <a:latin typeface="Cambria Math" panose="02040503050406030204" pitchFamily="18" charset="0"/>
                                      </a:rPr>
                                      <m:t>sinα</m:t>
                                    </m:r>
                                  </m:e>
                                </m:d>
                              </m:oMath>
                            </m:oMathPara>
                          </a14:m>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04607051"/>
                      </a:ext>
                    </a:extLst>
                  </a:tr>
                </a:tbl>
              </a:graphicData>
            </a:graphic>
          </p:graphicFrame>
        </mc:Choice>
        <mc:Fallback xmlns="">
          <p:graphicFrame>
            <p:nvGraphicFramePr>
              <p:cNvPr id="11" name="Table 10">
                <a:extLst>
                  <a:ext uri="{FF2B5EF4-FFF2-40B4-BE49-F238E27FC236}">
                    <a16:creationId xmlns:a16="http://schemas.microsoft.com/office/drawing/2014/main" id="{F48701B1-22B1-4B6B-AD4C-E4F69AA20C1A}"/>
                  </a:ext>
                </a:extLst>
              </p:cNvPr>
              <p:cNvGraphicFramePr>
                <a:graphicFrameLocks noGrp="1"/>
              </p:cNvGraphicFramePr>
              <p:nvPr>
                <p:extLst>
                  <p:ext uri="{D42A27DB-BD31-4B8C-83A1-F6EECF244321}">
                    <p14:modId xmlns:p14="http://schemas.microsoft.com/office/powerpoint/2010/main" val="3738567148"/>
                  </p:ext>
                </p:extLst>
              </p:nvPr>
            </p:nvGraphicFramePr>
            <p:xfrm>
              <a:off x="2133600" y="1572455"/>
              <a:ext cx="5829005" cy="630555"/>
            </p:xfrm>
            <a:graphic>
              <a:graphicData uri="http://schemas.openxmlformats.org/drawingml/2006/table">
                <a:tbl>
                  <a:tblPr firstRow="1" firstCol="1" bandRow="1">
                    <a:tableStyleId>{5C22544A-7EE6-4342-B048-85BDC9FD1C3A}</a:tableStyleId>
                  </a:tblPr>
                  <a:tblGrid>
                    <a:gridCol w="4641670">
                      <a:extLst>
                        <a:ext uri="{9D8B030D-6E8A-4147-A177-3AD203B41FA5}">
                          <a16:colId xmlns:a16="http://schemas.microsoft.com/office/drawing/2014/main" val="2147193102"/>
                        </a:ext>
                      </a:extLst>
                    </a:gridCol>
                    <a:gridCol w="1187335">
                      <a:extLst>
                        <a:ext uri="{9D8B030D-6E8A-4147-A177-3AD203B41FA5}">
                          <a16:colId xmlns:a16="http://schemas.microsoft.com/office/drawing/2014/main" val="3917921623"/>
                        </a:ext>
                      </a:extLst>
                    </a:gridCol>
                  </a:tblGrid>
                  <a:tr h="630555">
                    <a:tc>
                      <a:txBody>
                        <a:bodyPr/>
                        <a:lstStyle/>
                        <a:p>
                          <a:endParaRPr lang="en-US"/>
                        </a:p>
                      </a:txBody>
                      <a:tcPr marL="68580" marR="68580" marT="0" marB="0" anchor="ctr">
                        <a:blipFill>
                          <a:blip r:embed="rId3"/>
                          <a:stretch>
                            <a:fillRect l="-262" t="-952" r="-26115" b="-3810"/>
                          </a:stretch>
                        </a:blipFill>
                      </a:tcPr>
                    </a:tc>
                    <a:tc>
                      <a:txBody>
                        <a:bodyPr/>
                        <a:lstStyle/>
                        <a:p>
                          <a:pPr marL="0" marR="0" algn="r" rtl="1">
                            <a:lnSpc>
                              <a:spcPct val="100000"/>
                            </a:lnSpc>
                            <a:spcBef>
                              <a:spcPts val="0"/>
                            </a:spcBef>
                            <a:spcAft>
                              <a:spcPts val="0"/>
                            </a:spcAft>
                          </a:pPr>
                          <a:endParaRPr lang="en-US" sz="18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04607051"/>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6D2108F-5CF9-4B04-880E-F7557794BDC9}"/>
                  </a:ext>
                </a:extLst>
              </p:cNvPr>
              <p:cNvSpPr txBox="1"/>
              <p:nvPr/>
            </p:nvSpPr>
            <p:spPr>
              <a:xfrm>
                <a:off x="219307" y="2139243"/>
                <a:ext cx="8783065" cy="1104148"/>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در مدارهایی که برای رسیدن به ولتاژ خروجی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تقریباً ثابت از خازن استفاده می‌شود، </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ثابت زمانی </a:t>
                </a:r>
                <a:r>
                  <a:rPr lang="en-US" sz="1800" i="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RC</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نسبت به دوره تناوب شکل‌موج سینوسی، بزرگ در نظر گرفته </a:t>
                </a:r>
                <a:r>
                  <a:rPr lang="fa-IR"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شده</a:t>
                </a:r>
                <a:r>
                  <a:rPr lang="fa-IR" sz="18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r>
                      <m:rPr>
                        <m:sty m:val="p"/>
                      </m:rPr>
                      <a:rPr lang="en-US" smtClean="0">
                        <a:latin typeface="Cambria Math" panose="02040503050406030204" pitchFamily="18" charset="0"/>
                      </a:rPr>
                      <m:t>θ</m:t>
                    </m:r>
                    <m:r>
                      <a:rPr lang="en-US" i="0">
                        <a:latin typeface="Cambria Math" panose="02040503050406030204" pitchFamily="18" charset="0"/>
                      </a:rPr>
                      <m:t>≈</m:t>
                    </m:r>
                    <m:f>
                      <m:fPr>
                        <m:ctrlPr>
                          <a:rPr lang="en-US" i="1" smtClean="0">
                            <a:solidFill>
                              <a:schemeClr val="tx1"/>
                            </a:solidFill>
                            <a:latin typeface="Cambria Math" panose="02040503050406030204" pitchFamily="18" charset="0"/>
                          </a:rPr>
                        </m:ctrlPr>
                      </m:fPr>
                      <m:num>
                        <m:r>
                          <m:rPr>
                            <m:sty m:val="p"/>
                          </m:rPr>
                          <a:rPr lang="en-US" i="0">
                            <a:solidFill>
                              <a:schemeClr val="tx1"/>
                            </a:solidFill>
                            <a:latin typeface="Cambria Math" panose="02040503050406030204" pitchFamily="18" charset="0"/>
                          </a:rPr>
                          <m:t>π</m:t>
                        </m:r>
                      </m:num>
                      <m:den>
                        <m:r>
                          <a:rPr lang="en-US" i="0">
                            <a:solidFill>
                              <a:schemeClr val="tx1"/>
                            </a:solidFill>
                            <a:latin typeface="Cambria Math" panose="02040503050406030204" pitchFamily="18" charset="0"/>
                          </a:rPr>
                          <m:t>2</m:t>
                        </m:r>
                      </m:den>
                    </m:f>
                  </m:oMath>
                </a14:m>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تقریب مناسبی خواهد بود. علاوه بر این، دیود در نزدیکی بیشینه شکل‌موج سینوسی، هنگامی‌که</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/2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≈α است، روشن می‌شود. </a:t>
                </a:r>
                <a:r>
                  <a:rPr lang="fa-IR" sz="1800" smtClean="0">
                    <a:effectLst/>
                    <a:latin typeface="Times New Roman" panose="02020603050405020304" pitchFamily="18" charset="0"/>
                    <a:ea typeface="Times New Roman" panose="02020603050405020304" pitchFamily="18" charset="0"/>
                    <a:cs typeface="B Nazanin" panose="00000400000000000000" pitchFamily="2" charset="-78"/>
                  </a:rPr>
                  <a:t>با این فرض، ولتاژ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در</a:t>
                </a:r>
                <a:r>
                  <a:rPr lang="en-US" dirty="0"/>
                  <a:t>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π</m:t>
                        </m:r>
                      </m:num>
                      <m:den>
                        <m:r>
                          <a:rPr lang="en-US">
                            <a:latin typeface="Cambria Math" panose="02040503050406030204" pitchFamily="18" charset="0"/>
                          </a:rPr>
                          <m:t>2</m:t>
                        </m:r>
                      </m:den>
                    </m:f>
                  </m:oMath>
                </a14:m>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=α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3" name="TextBox 12">
                <a:extLst>
                  <a:ext uri="{FF2B5EF4-FFF2-40B4-BE49-F238E27FC236}">
                    <a16:creationId xmlns:a16="http://schemas.microsoft.com/office/drawing/2014/main" xmlns="" xmlns:a14="http://schemas.microsoft.com/office/drawing/2010/main" id="{A6D2108F-5CF9-4B04-880E-F7557794BDC9}"/>
                  </a:ext>
                </a:extLst>
              </p:cNvPr>
              <p:cNvSpPr txBox="1">
                <a:spLocks noRot="1" noChangeAspect="1" noMove="1" noResize="1" noEditPoints="1" noAdjustHandles="1" noChangeArrowheads="1" noChangeShapeType="1" noTextEdit="1"/>
              </p:cNvSpPr>
              <p:nvPr/>
            </p:nvSpPr>
            <p:spPr>
              <a:xfrm>
                <a:off x="219307" y="2139243"/>
                <a:ext cx="8783065" cy="1104148"/>
              </a:xfrm>
              <a:prstGeom prst="rect">
                <a:avLst/>
              </a:prstGeom>
              <a:blipFill rotWithShape="0">
                <a:blip r:embed="rId4"/>
                <a:stretch>
                  <a:fillRect l="-1180" t="-5525" r="-486" b="-6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32AB9A-A212-4AD2-8578-128CDA62842D}"/>
                  </a:ext>
                </a:extLst>
              </p:cNvPr>
              <p:cNvSpPr txBox="1"/>
              <p:nvPr/>
            </p:nvSpPr>
            <p:spPr>
              <a:xfrm>
                <a:off x="874604" y="3429000"/>
                <a:ext cx="6604987"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𝑜</m:t>
                          </m:r>
                        </m:sub>
                      </m:sSub>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α</m:t>
                          </m:r>
                        </m:e>
                      </m:d>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r>
                                    <a:rPr lang="en-US" i="0">
                                      <a:solidFill>
                                        <a:schemeClr val="tx1"/>
                                      </a:solidFill>
                                      <a:latin typeface="Cambria Math" panose="02040503050406030204" pitchFamily="18" charset="0"/>
                                    </a:rPr>
                                    <m:t>+</m:t>
                                  </m:r>
                                  <m:f>
                                    <m:fPr>
                                      <m:type m:val="lin"/>
                                      <m:ctrlPr>
                                        <a:rPr lang="en-US" i="1">
                                          <a:solidFill>
                                            <a:schemeClr val="tx1"/>
                                          </a:solidFill>
                                          <a:latin typeface="Cambria Math" panose="02040503050406030204" pitchFamily="18" charset="0"/>
                                        </a:rPr>
                                      </m:ctrlPr>
                                    </m:fPr>
                                    <m:num>
                                      <m:r>
                                        <m:rPr>
                                          <m:sty m:val="p"/>
                                        </m:rPr>
                                        <a:rPr lang="en-US" i="0">
                                          <a:solidFill>
                                            <a:schemeClr val="tx1"/>
                                          </a:solidFill>
                                          <a:latin typeface="Cambria Math" panose="02040503050406030204" pitchFamily="18" charset="0"/>
                                        </a:rPr>
                                        <m:t>π</m:t>
                                      </m:r>
                                    </m:num>
                                    <m:den>
                                      <m:r>
                                        <a:rPr lang="en-US" i="0">
                                          <a:solidFill>
                                            <a:schemeClr val="tx1"/>
                                          </a:solidFill>
                                          <a:latin typeface="Cambria Math" panose="02040503050406030204" pitchFamily="18" charset="0"/>
                                        </a:rPr>
                                        <m:t>2</m:t>
                                      </m:r>
                                    </m:den>
                                  </m:f>
                                  <m:r>
                                    <a:rPr lang="en-US" i="0">
                                      <a:solidFill>
                                        <a:schemeClr val="tx1"/>
                                      </a:solidFill>
                                      <a:latin typeface="Cambria Math" panose="02040503050406030204" pitchFamily="18" charset="0"/>
                                    </a:rPr>
                                    <m:t>−</m:t>
                                  </m:r>
                                  <m:f>
                                    <m:fPr>
                                      <m:type m:val="lin"/>
                                      <m:ctrlPr>
                                        <a:rPr lang="en-US" i="1">
                                          <a:solidFill>
                                            <a:schemeClr val="tx1"/>
                                          </a:solidFill>
                                          <a:latin typeface="Cambria Math" panose="02040503050406030204" pitchFamily="18" charset="0"/>
                                        </a:rPr>
                                      </m:ctrlPr>
                                    </m:fPr>
                                    <m:num>
                                      <m:r>
                                        <m:rPr>
                                          <m:sty m:val="p"/>
                                        </m:rPr>
                                        <a:rPr lang="en-US" i="0">
                                          <a:solidFill>
                                            <a:schemeClr val="tx1"/>
                                          </a:solidFill>
                                          <a:latin typeface="Cambria Math" panose="02040503050406030204" pitchFamily="18" charset="0"/>
                                        </a:rPr>
                                        <m:t>π</m:t>
                                      </m:r>
                                    </m:num>
                                    <m:den>
                                      <m:r>
                                        <a:rPr lang="en-US" i="0">
                                          <a:solidFill>
                                            <a:schemeClr val="tx1"/>
                                          </a:solidFill>
                                          <a:latin typeface="Cambria Math" panose="02040503050406030204" pitchFamily="18" charset="0"/>
                                        </a:rPr>
                                        <m:t>2</m:t>
                                      </m:r>
                                    </m:den>
                                  </m:f>
                                </m:e>
                              </m:d>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oMath>
                  </m:oMathPara>
                </a14:m>
                <a:endParaRPr lang="en-US" dirty="0">
                  <a:solidFill>
                    <a:schemeClr val="tx1"/>
                  </a:solidFill>
                  <a:cs typeface="B Nazanin" panose="00000400000000000000" pitchFamily="2" charset="-78"/>
                </a:endParaRPr>
              </a:p>
            </p:txBody>
          </p:sp>
        </mc:Choice>
        <mc:Fallback xmlns="">
          <p:sp>
            <p:nvSpPr>
              <p:cNvPr id="15" name="TextBox 14">
                <a:extLst>
                  <a:ext uri="{FF2B5EF4-FFF2-40B4-BE49-F238E27FC236}">
                    <a16:creationId xmlns="" xmlns:a16="http://schemas.microsoft.com/office/drawing/2014/main" xmlns:a14="http://schemas.microsoft.com/office/drawing/2010/main" id="{9332AB9A-A212-4AD2-8578-128CDA62842D}"/>
                  </a:ext>
                </a:extLst>
              </p:cNvPr>
              <p:cNvSpPr txBox="1">
                <a:spLocks noRot="1" noChangeAspect="1" noMove="1" noResize="1" noEditPoints="1" noAdjustHandles="1" noChangeArrowheads="1" noChangeShapeType="1" noTextEdit="1"/>
              </p:cNvSpPr>
              <p:nvPr/>
            </p:nvSpPr>
            <p:spPr>
              <a:xfrm>
                <a:off x="874604" y="3429000"/>
                <a:ext cx="6604987" cy="387927"/>
              </a:xfrm>
              <a:prstGeom prst="rect">
                <a:avLst/>
              </a:prstGeom>
              <a:blipFill rotWithShape="0">
                <a:blip r:embed="rId5"/>
                <a:stretch>
                  <a:fillRect t="-80952" b="-96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2DAEA32-8801-4D90-8180-21472646FE13}"/>
                  </a:ext>
                </a:extLst>
              </p:cNvPr>
              <p:cNvSpPr txBox="1"/>
              <p:nvPr/>
            </p:nvSpPr>
            <p:spPr>
              <a:xfrm>
                <a:off x="1671037" y="4494264"/>
                <a:ext cx="5931393" cy="4087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num>
                                <m:den>
                                  <m:r>
                                    <m:rPr>
                                      <m:sty m:val="p"/>
                                    </m:rPr>
                                    <a:rPr lang="en-US" i="0">
                                      <a:solidFill>
                                        <a:schemeClr val="tx1"/>
                                      </a:solidFill>
                                      <a:latin typeface="Cambria Math" panose="02040503050406030204" pitchFamily="18" charset="0"/>
                                    </a:rPr>
                                    <m:t>ω</m:t>
                                  </m:r>
                                  <m:r>
                                    <a:rPr lang="en-US" i="1">
                                      <a:solidFill>
                                        <a:schemeClr val="tx1"/>
                                      </a:solidFill>
                                      <a:latin typeface="Cambria Math" panose="02040503050406030204" pitchFamily="18" charset="0"/>
                                    </a:rPr>
                                    <m:t>𝑅𝐶</m:t>
                                  </m:r>
                                </m:den>
                              </m:f>
                            </m:sup>
                          </m:sSup>
                        </m:e>
                      </m:d>
                    </m:oMath>
                  </m:oMathPara>
                </a14:m>
                <a:endParaRPr lang="en-US" dirty="0">
                  <a:solidFill>
                    <a:schemeClr val="tx1"/>
                  </a:solidFill>
                  <a:cs typeface="B Nazanin" panose="00000400000000000000" pitchFamily="2" charset="-78"/>
                </a:endParaRPr>
              </a:p>
            </p:txBody>
          </p:sp>
        </mc:Choice>
        <mc:Fallback xmlns="">
          <p:sp>
            <p:nvSpPr>
              <p:cNvPr id="17" name="TextBox 16">
                <a:extLst>
                  <a:ext uri="{FF2B5EF4-FFF2-40B4-BE49-F238E27FC236}">
                    <a16:creationId xmlns="" xmlns:a16="http://schemas.microsoft.com/office/drawing/2014/main" xmlns:a14="http://schemas.microsoft.com/office/drawing/2010/main" id="{32DAEA32-8801-4D90-8180-21472646FE13}"/>
                  </a:ext>
                </a:extLst>
              </p:cNvPr>
              <p:cNvSpPr txBox="1">
                <a:spLocks noRot="1" noChangeAspect="1" noMove="1" noResize="1" noEditPoints="1" noAdjustHandles="1" noChangeArrowheads="1" noChangeShapeType="1" noTextEdit="1"/>
              </p:cNvSpPr>
              <p:nvPr/>
            </p:nvSpPr>
            <p:spPr>
              <a:xfrm>
                <a:off x="1671037" y="4494264"/>
                <a:ext cx="5931393" cy="408702"/>
              </a:xfrm>
              <a:prstGeom prst="rect">
                <a:avLst/>
              </a:prstGeom>
              <a:blipFill rotWithShape="0">
                <a:blip r:embed="rId6"/>
                <a:stretch>
                  <a:fillRect t="-74627" b="-88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379C56-27B0-470C-BB6A-218490EBA760}"/>
                  </a:ext>
                </a:extLst>
              </p:cNvPr>
              <p:cNvSpPr txBox="1"/>
              <p:nvPr/>
            </p:nvSpPr>
            <p:spPr>
              <a:xfrm>
                <a:off x="1435133" y="4988141"/>
                <a:ext cx="4580876"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𝑜</m:t>
                          </m:r>
                        </m:sub>
                      </m:sSub>
                      <m:r>
                        <a:rPr lang="en-US" i="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𝑚</m:t>
                          </m:r>
                        </m:sub>
                      </m:sSub>
                      <m:d>
                        <m:dPr>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i="0">
                                  <a:solidFill>
                                    <a:srgbClr val="FF0000"/>
                                  </a:solidFill>
                                  <a:latin typeface="Cambria Math" panose="02040503050406030204" pitchFamily="18" charset="0"/>
                                </a:rPr>
                                <m:t>2</m:t>
                              </m:r>
                              <m:r>
                                <m:rPr>
                                  <m:sty m:val="p"/>
                                </m:rPr>
                                <a:rPr lang="en-US" i="0">
                                  <a:solidFill>
                                    <a:srgbClr val="FF0000"/>
                                  </a:solidFill>
                                  <a:latin typeface="Cambria Math" panose="02040503050406030204" pitchFamily="18" charset="0"/>
                                </a:rPr>
                                <m:t>π</m:t>
                              </m:r>
                            </m:num>
                            <m:den>
                              <m:r>
                                <m:rPr>
                                  <m:sty m:val="p"/>
                                </m:rPr>
                                <a:rPr lang="en-US" i="0">
                                  <a:solidFill>
                                    <a:srgbClr val="FF0000"/>
                                  </a:solidFill>
                                  <a:latin typeface="Cambria Math" panose="02040503050406030204" pitchFamily="18" charset="0"/>
                                </a:rPr>
                                <m:t>ω</m:t>
                              </m:r>
                              <m:r>
                                <a:rPr lang="en-US" i="1">
                                  <a:solidFill>
                                    <a:srgbClr val="FF0000"/>
                                  </a:solidFill>
                                  <a:latin typeface="Cambria Math" panose="02040503050406030204" pitchFamily="18" charset="0"/>
                                </a:rPr>
                                <m:t>𝑅𝐶</m:t>
                              </m:r>
                            </m:den>
                          </m:f>
                        </m:e>
                      </m:d>
                      <m:r>
                        <a:rPr lang="en-US" i="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𝑚</m:t>
                              </m:r>
                            </m:sub>
                          </m:sSub>
                        </m:num>
                        <m:den>
                          <m:r>
                            <a:rPr lang="en-US" i="1">
                              <a:solidFill>
                                <a:srgbClr val="FF0000"/>
                              </a:solidFill>
                              <a:latin typeface="Cambria Math" panose="02040503050406030204" pitchFamily="18" charset="0"/>
                            </a:rPr>
                            <m:t>𝑓𝑅𝐶</m:t>
                          </m:r>
                        </m:den>
                      </m:f>
                    </m:oMath>
                  </m:oMathPara>
                </a14:m>
                <a:endParaRPr lang="en-US" dirty="0">
                  <a:solidFill>
                    <a:srgbClr val="FF0000"/>
                  </a:solidFill>
                  <a:cs typeface="B Nazanin" panose="00000400000000000000" pitchFamily="2" charset="-78"/>
                </a:endParaRPr>
              </a:p>
            </p:txBody>
          </p:sp>
        </mc:Choice>
        <mc:Fallback xmlns="">
          <p:sp>
            <p:nvSpPr>
              <p:cNvPr id="19" name="TextBox 18">
                <a:extLst>
                  <a:ext uri="{FF2B5EF4-FFF2-40B4-BE49-F238E27FC236}">
                    <a16:creationId xmlns="" xmlns:a16="http://schemas.microsoft.com/office/drawing/2014/main" xmlns:a14="http://schemas.microsoft.com/office/drawing/2010/main" id="{DD379C56-27B0-470C-BB6A-218490EBA760}"/>
                  </a:ext>
                </a:extLst>
              </p:cNvPr>
              <p:cNvSpPr txBox="1">
                <a:spLocks noRot="1" noChangeAspect="1" noMove="1" noResize="1" noEditPoints="1" noAdjustHandles="1" noChangeArrowheads="1" noChangeShapeType="1" noTextEdit="1"/>
              </p:cNvSpPr>
              <p:nvPr/>
            </p:nvSpPr>
            <p:spPr>
              <a:xfrm>
                <a:off x="1435133" y="4988141"/>
                <a:ext cx="4580876" cy="714683"/>
              </a:xfrm>
              <a:prstGeom prst="rect">
                <a:avLst/>
              </a:prstGeom>
              <a:blipFill rotWithShape="0">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DB534F4-7FF4-4D12-B9C1-672AF926F381}"/>
              </a:ext>
            </a:extLst>
          </p:cNvPr>
          <p:cNvSpPr txBox="1"/>
          <p:nvPr/>
        </p:nvSpPr>
        <p:spPr>
          <a:xfrm>
            <a:off x="2337047" y="3836589"/>
            <a:ext cx="6604987" cy="369332"/>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 تخمین ریپل ولتاژ با استفاده از تقریب سری ها برای تابع نمایی به‌ این صورت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5" name="TextBox 24">
            <a:extLst>
              <a:ext uri="{FF2B5EF4-FFF2-40B4-BE49-F238E27FC236}">
                <a16:creationId xmlns:a16="http://schemas.microsoft.com/office/drawing/2014/main" id="{1B7E20C9-95ED-47D3-88D4-C7742767B2B3}"/>
              </a:ext>
            </a:extLst>
          </p:cNvPr>
          <p:cNvSpPr txBox="1"/>
          <p:nvPr/>
        </p:nvSpPr>
        <p:spPr>
          <a:xfrm>
            <a:off x="152400" y="5730598"/>
            <a:ext cx="8789634" cy="646331"/>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ریپل ولتاژ خروجی، با افزایش خازن فیلتر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کاهش می یابد. با افزایش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بازه زمانی هدایت دیود کاهش می‌یابد. بنابراین،</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افزایش ظرفیت خازنی برای کاهش ریپل ولتاژ، موجب بیشینه بزرگ‌تری برای جریان دیود می‌شود. </a:t>
            </a:r>
            <a:endParaRPr lang="en-US"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2FDFB72-200C-4B76-AA2A-A57E8580C947}"/>
                  </a:ext>
                </a:extLst>
              </p:cNvPr>
              <p:cNvSpPr txBox="1"/>
              <p:nvPr/>
            </p:nvSpPr>
            <p:spPr>
              <a:xfrm>
                <a:off x="87113" y="3833556"/>
                <a:ext cx="2111774" cy="5549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600" i="1" smtClean="0">
                              <a:solidFill>
                                <a:srgbClr val="00B050"/>
                              </a:solidFill>
                              <a:latin typeface="Cambria Math" panose="02040503050406030204" pitchFamily="18" charset="0"/>
                            </a:rPr>
                          </m:ctrlPr>
                        </m:sSupPr>
                        <m:e>
                          <m:r>
                            <a:rPr lang="en-US" sz="1600" i="1">
                              <a:solidFill>
                                <a:srgbClr val="00B050"/>
                              </a:solidFill>
                              <a:latin typeface="Cambria Math" panose="02040503050406030204" pitchFamily="18" charset="0"/>
                            </a:rPr>
                            <m:t>𝑒</m:t>
                          </m:r>
                        </m:e>
                        <m:sup>
                          <m:f>
                            <m:fPr>
                              <m:type m:val="lin"/>
                              <m:ctrlPr>
                                <a:rPr lang="en-US" sz="1600" i="1">
                                  <a:solidFill>
                                    <a:srgbClr val="00B050"/>
                                  </a:solidFill>
                                  <a:latin typeface="Cambria Math" panose="02040503050406030204" pitchFamily="18" charset="0"/>
                                </a:rPr>
                              </m:ctrlPr>
                            </m:fPr>
                            <m:num>
                              <m:r>
                                <a:rPr lang="en-US" sz="1600" i="0">
                                  <a:solidFill>
                                    <a:srgbClr val="00B050"/>
                                  </a:solidFill>
                                  <a:latin typeface="Cambria Math" panose="02040503050406030204" pitchFamily="18" charset="0"/>
                                </a:rPr>
                                <m:t>−</m:t>
                              </m:r>
                              <m:r>
                                <a:rPr lang="en-US" sz="1600" i="0">
                                  <a:solidFill>
                                    <a:srgbClr val="00B050"/>
                                  </a:solidFill>
                                  <a:latin typeface="Cambria Math" panose="02040503050406030204" pitchFamily="18" charset="0"/>
                                </a:rPr>
                                <m:t>2</m:t>
                              </m:r>
                              <m:r>
                                <m:rPr>
                                  <m:sty m:val="p"/>
                                </m:rPr>
                                <a:rPr lang="en-US" sz="1600" i="0">
                                  <a:solidFill>
                                    <a:srgbClr val="00B050"/>
                                  </a:solidFill>
                                  <a:latin typeface="Cambria Math" panose="02040503050406030204" pitchFamily="18" charset="0"/>
                                </a:rPr>
                                <m:t>π</m:t>
                              </m:r>
                            </m:num>
                            <m:den>
                              <m:r>
                                <m:rPr>
                                  <m:sty m:val="p"/>
                                </m:rPr>
                                <a:rPr lang="en-US" sz="1600" i="0">
                                  <a:solidFill>
                                    <a:srgbClr val="00B050"/>
                                  </a:solidFill>
                                  <a:latin typeface="Cambria Math" panose="02040503050406030204" pitchFamily="18" charset="0"/>
                                </a:rPr>
                                <m:t>ω</m:t>
                              </m:r>
                              <m:r>
                                <a:rPr lang="en-US" sz="1600" i="1">
                                  <a:solidFill>
                                    <a:srgbClr val="00B050"/>
                                  </a:solidFill>
                                  <a:latin typeface="Cambria Math" panose="02040503050406030204" pitchFamily="18" charset="0"/>
                                </a:rPr>
                                <m:t>𝑅𝐶</m:t>
                              </m:r>
                            </m:den>
                          </m:f>
                        </m:sup>
                      </m:sSup>
                      <m:r>
                        <a:rPr lang="en-US" sz="1600" i="0">
                          <a:solidFill>
                            <a:srgbClr val="00B050"/>
                          </a:solidFill>
                          <a:latin typeface="Cambria Math" panose="02040503050406030204" pitchFamily="18" charset="0"/>
                        </a:rPr>
                        <m:t>≈</m:t>
                      </m:r>
                      <m:r>
                        <a:rPr lang="en-US" sz="1600" i="0">
                          <a:solidFill>
                            <a:srgbClr val="00B050"/>
                          </a:solidFill>
                          <a:latin typeface="Cambria Math" panose="02040503050406030204" pitchFamily="18" charset="0"/>
                        </a:rPr>
                        <m:t>1</m:t>
                      </m:r>
                      <m:r>
                        <a:rPr lang="en-US" sz="1600" i="0">
                          <a:solidFill>
                            <a:srgbClr val="00B050"/>
                          </a:solidFill>
                          <a:latin typeface="Cambria Math" panose="02040503050406030204" pitchFamily="18" charset="0"/>
                        </a:rPr>
                        <m:t>−</m:t>
                      </m:r>
                      <m:f>
                        <m:fPr>
                          <m:ctrlPr>
                            <a:rPr lang="en-US" sz="1600" i="1">
                              <a:solidFill>
                                <a:srgbClr val="00B050"/>
                              </a:solidFill>
                              <a:latin typeface="Cambria Math" panose="02040503050406030204" pitchFamily="18" charset="0"/>
                            </a:rPr>
                          </m:ctrlPr>
                        </m:fPr>
                        <m:num>
                          <m:r>
                            <a:rPr lang="en-US" sz="1600" i="0">
                              <a:solidFill>
                                <a:srgbClr val="00B050"/>
                              </a:solidFill>
                              <a:latin typeface="Cambria Math" panose="02040503050406030204" pitchFamily="18" charset="0"/>
                            </a:rPr>
                            <m:t>2</m:t>
                          </m:r>
                          <m:r>
                            <m:rPr>
                              <m:sty m:val="p"/>
                            </m:rPr>
                            <a:rPr lang="en-US" sz="1600" i="0">
                              <a:solidFill>
                                <a:srgbClr val="00B050"/>
                              </a:solidFill>
                              <a:latin typeface="Cambria Math" panose="02040503050406030204" pitchFamily="18" charset="0"/>
                            </a:rPr>
                            <m:t>π</m:t>
                          </m:r>
                        </m:num>
                        <m:den>
                          <m:r>
                            <m:rPr>
                              <m:sty m:val="p"/>
                            </m:rPr>
                            <a:rPr lang="en-US" sz="1600" i="0">
                              <a:solidFill>
                                <a:srgbClr val="00B050"/>
                              </a:solidFill>
                              <a:latin typeface="Cambria Math" panose="02040503050406030204" pitchFamily="18" charset="0"/>
                            </a:rPr>
                            <m:t>ω</m:t>
                          </m:r>
                          <m:r>
                            <a:rPr lang="en-US" sz="1600" i="1">
                              <a:solidFill>
                                <a:srgbClr val="00B050"/>
                              </a:solidFill>
                              <a:latin typeface="Cambria Math" panose="02040503050406030204" pitchFamily="18" charset="0"/>
                            </a:rPr>
                            <m:t>𝑅𝐶</m:t>
                          </m:r>
                        </m:den>
                      </m:f>
                    </m:oMath>
                  </m:oMathPara>
                </a14:m>
                <a:endParaRPr lang="en-US" sz="1600" dirty="0">
                  <a:solidFill>
                    <a:srgbClr val="00B050"/>
                  </a:solidFill>
                </a:endParaRPr>
              </a:p>
            </p:txBody>
          </p:sp>
        </mc:Choice>
        <mc:Fallback xmlns="">
          <p:sp>
            <p:nvSpPr>
              <p:cNvPr id="27" name="TextBox 26">
                <a:extLst>
                  <a:ext uri="{FF2B5EF4-FFF2-40B4-BE49-F238E27FC236}">
                    <a16:creationId xmlns="" xmlns:a16="http://schemas.microsoft.com/office/drawing/2014/main" xmlns:a14="http://schemas.microsoft.com/office/drawing/2010/main" id="{72FDFB72-200C-4B76-AA2A-A57E8580C947}"/>
                  </a:ext>
                </a:extLst>
              </p:cNvPr>
              <p:cNvSpPr txBox="1">
                <a:spLocks noRot="1" noChangeAspect="1" noMove="1" noResize="1" noEditPoints="1" noAdjustHandles="1" noChangeArrowheads="1" noChangeShapeType="1" noTextEdit="1"/>
              </p:cNvSpPr>
              <p:nvPr/>
            </p:nvSpPr>
            <p:spPr>
              <a:xfrm>
                <a:off x="87113" y="3833556"/>
                <a:ext cx="2111774" cy="554960"/>
              </a:xfrm>
              <a:prstGeom prst="rect">
                <a:avLst/>
              </a:prstGeom>
              <a:blipFill rotWithShape="0">
                <a:blip r:embed="rId8"/>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C13E78E-0017-4DCC-BDE2-A5052D31B895}"/>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44782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7CC6DC-288A-4028-ABB6-E8E4ACEF1534}"/>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2" name="Rectangle 1"/>
          <p:cNvSpPr/>
          <p:nvPr/>
        </p:nvSpPr>
        <p:spPr>
          <a:xfrm>
            <a:off x="5333999" y="685800"/>
            <a:ext cx="3651069" cy="1844351"/>
          </a:xfrm>
          <a:prstGeom prst="rect">
            <a:avLst/>
          </a:prstGeom>
        </p:spPr>
        <p:txBody>
          <a:bodyPr wrap="square">
            <a:spAutoFit/>
          </a:bodyPr>
          <a:lstStyle/>
          <a:p>
            <a:pPr marL="285750" indent="-285750" algn="just" rtl="1">
              <a:lnSpc>
                <a:spcPct val="90000"/>
              </a:lnSpc>
              <a:spcAft>
                <a:spcPts val="0"/>
              </a:spcAft>
              <a:buFont typeface="Wingdings" panose="05000000000000000000" pitchFamily="2" charset="2"/>
              <a:buChar char="q"/>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3-1- تحلیل یکسوساز </a:t>
            </a: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نیم‌موج با بار </a:t>
            </a:r>
            <a:r>
              <a:rPr lang="en-US" b="1" i="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RL</a:t>
            </a:r>
            <a:endParaRPr lang="en-US"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a:p>
            <a:pPr indent="143510" algn="just" rtl="1">
              <a:lnSpc>
                <a:spcPct val="90000"/>
              </a:lnSpc>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 برای یکسوساز نیم‌موج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3-1-الف</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Ω</a:t>
            </a:r>
            <a:r>
              <a:rPr lang="fa-IR" dirty="0">
                <a:latin typeface="Times New Roman" panose="02020603050405020304" pitchFamily="18" charset="0"/>
                <a:ea typeface="Times New Roman" panose="02020603050405020304" pitchFamily="18" charset="0"/>
                <a:cs typeface="B Nazanin" panose="00000400000000000000" pitchFamily="2" charset="-78"/>
              </a:rPr>
              <a:t>100</a:t>
            </a:r>
            <a:r>
              <a:rPr lang="en-US" i="1" dirty="0">
                <a:latin typeface="Times New Roman" panose="02020603050405020304" pitchFamily="18" charset="0"/>
                <a:ea typeface="Times New Roman" panose="02020603050405020304" pitchFamily="18" charset="0"/>
                <a:cs typeface="B Nazanin" panose="00000400000000000000" pitchFamily="2" charset="-78"/>
              </a:rPr>
              <a:t>R</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smtClean="0">
                <a:latin typeface="Times New Roman" panose="02020603050405020304" pitchFamily="18" charset="0"/>
                <a:ea typeface="Times New Roman" panose="02020603050405020304" pitchFamily="18" charset="0"/>
                <a:cs typeface="B Nazanin" panose="00000400000000000000" pitchFamily="2" charset="-78"/>
              </a:rPr>
              <a:t>H</a:t>
            </a:r>
            <a:r>
              <a:rPr lang="fa-IR" dirty="0" smtClean="0">
                <a:latin typeface="Times New Roman" panose="02020603050405020304" pitchFamily="18" charset="0"/>
                <a:ea typeface="Times New Roman" panose="02020603050405020304" pitchFamily="18" charset="0"/>
                <a:cs typeface="B Nazanin" panose="00000400000000000000" pitchFamily="2" charset="-78"/>
              </a:rPr>
              <a:t>0/1</a:t>
            </a:r>
            <a:r>
              <a:rPr lang="en-US" i="1" dirty="0" smtClean="0">
                <a:latin typeface="Times New Roman" panose="02020603050405020304" pitchFamily="18" charset="0"/>
                <a:ea typeface="Times New Roman" panose="02020603050405020304" pitchFamily="18" charset="0"/>
                <a:cs typeface="B Nazanin" panose="00000400000000000000" pitchFamily="2" charset="-78"/>
              </a:rPr>
              <a:t>L</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s</a:t>
            </a:r>
            <a:r>
              <a:rPr lang="fa-IR" dirty="0">
                <a:latin typeface="Times New Roman" panose="02020603050405020304" pitchFamily="18" charset="0"/>
                <a:ea typeface="Times New Roman" panose="02020603050405020304" pitchFamily="18" charset="0"/>
                <a:cs typeface="B Nazanin" panose="00000400000000000000" pitchFamily="2" charset="-78"/>
              </a:rPr>
              <a:t>/</a:t>
            </a:r>
            <a:r>
              <a:rPr lang="en-US" dirty="0">
                <a:latin typeface="Times New Roman" panose="02020603050405020304" pitchFamily="18" charset="0"/>
                <a:ea typeface="Times New Roman" panose="02020603050405020304" pitchFamily="18" charset="0"/>
                <a:cs typeface="B Nazanin" panose="00000400000000000000" pitchFamily="2" charset="-78"/>
              </a:rPr>
              <a:t>rad</a:t>
            </a:r>
            <a:r>
              <a:rPr lang="fa-IR" dirty="0">
                <a:latin typeface="Times New Roman" panose="02020603050405020304" pitchFamily="18" charset="0"/>
                <a:ea typeface="Times New Roman" panose="02020603050405020304" pitchFamily="18" charset="0"/>
                <a:cs typeface="B Nazanin" panose="00000400000000000000" pitchFamily="2" charset="-78"/>
              </a:rPr>
              <a:t>377</a:t>
            </a:r>
            <a:r>
              <a:rPr lang="en-US" dirty="0">
                <a:latin typeface="Times New Roman" panose="02020603050405020304" pitchFamily="18" charset="0"/>
                <a:ea typeface="Times New Roman" panose="02020603050405020304" pitchFamily="18" charset="0"/>
                <a:cs typeface="B Nazanin" panose="00000400000000000000" pitchFamily="2" charset="-78"/>
              </a:rPr>
              <a:t>ω</a:t>
            </a:r>
            <a:r>
              <a:rPr lang="en-US" dirty="0" smtClean="0">
                <a:latin typeface="Times New Roman" panose="02020603050405020304" pitchFamily="18" charset="0"/>
                <a:ea typeface="Times New Roman" panose="02020603050405020304" pitchFamily="18" charset="0"/>
                <a:cs typeface="B Nazanin" panose="00000400000000000000" pitchFamily="2" charset="-78"/>
              </a:rPr>
              <a:t>=</a:t>
            </a:r>
            <a:r>
              <a:rPr lang="fa-IR"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و </a:t>
            </a:r>
            <a:r>
              <a:rPr lang="en-US" dirty="0">
                <a:latin typeface="Times New Roman" panose="02020603050405020304" pitchFamily="18" charset="0"/>
                <a:ea typeface="Times New Roman" panose="02020603050405020304" pitchFamily="18" charset="0"/>
                <a:cs typeface="B Nazanin" panose="00000400000000000000" pitchFamily="2" charset="-78"/>
              </a:rPr>
              <a:t>V</a:t>
            </a:r>
            <a:r>
              <a:rPr lang="fa-IR" dirty="0">
                <a:latin typeface="Times New Roman" panose="02020603050405020304" pitchFamily="18" charset="0"/>
                <a:ea typeface="Times New Roman" panose="02020603050405020304" pitchFamily="18" charset="0"/>
                <a:cs typeface="B Nazanin" panose="00000400000000000000" pitchFamily="2" charset="-78"/>
              </a:rPr>
              <a:t>100</a:t>
            </a:r>
            <a:r>
              <a:rPr lang="en-US" i="1" dirty="0" err="1" smtClean="0">
                <a:latin typeface="Times New Roman" panose="02020603050405020304" pitchFamily="18" charset="0"/>
                <a:ea typeface="Times New Roman" panose="02020603050405020304" pitchFamily="18" charset="0"/>
                <a:cs typeface="B Nazanin" panose="00000400000000000000" pitchFamily="2" charset="-78"/>
              </a:rPr>
              <a:t>V</a:t>
            </a:r>
            <a:r>
              <a:rPr lang="en-US" baseline="-25000" dirty="0" err="1" smtClean="0">
                <a:latin typeface="Times New Roman" panose="02020603050405020304" pitchFamily="18" charset="0"/>
                <a:ea typeface="Times New Roman" panose="02020603050405020304" pitchFamily="18" charset="0"/>
                <a:cs typeface="B Nazanin" panose="00000400000000000000" pitchFamily="2" charset="-78"/>
              </a:rPr>
              <a:t>m</a:t>
            </a:r>
            <a:r>
              <a:rPr lang="en-US" dirty="0" smtClean="0">
                <a:latin typeface="Times New Roman" panose="02020603050405020304" pitchFamily="18" charset="0"/>
                <a:ea typeface="Times New Roman" panose="02020603050405020304" pitchFamily="18" charset="0"/>
                <a:cs typeface="B Nazanin" panose="00000400000000000000" pitchFamily="2" charset="-78"/>
              </a:rPr>
              <a:t>=</a:t>
            </a:r>
            <a:r>
              <a:rPr lang="fa-IR" dirty="0" smtClean="0">
                <a:latin typeface="Times New Roman" panose="02020603050405020304" pitchFamily="18" charset="0"/>
                <a:ea typeface="Times New Roman" panose="02020603050405020304" pitchFamily="18" charset="0"/>
                <a:cs typeface="B Nazanin" panose="00000400000000000000" pitchFamily="2" charset="-78"/>
              </a:rPr>
              <a:t> است</a:t>
            </a:r>
            <a:r>
              <a:rPr lang="fa-IR" dirty="0">
                <a:latin typeface="Times New Roman" panose="02020603050405020304" pitchFamily="18" charset="0"/>
                <a:ea typeface="Times New Roman" panose="02020603050405020304" pitchFamily="18" charset="0"/>
                <a:cs typeface="B Nazanin" panose="00000400000000000000" pitchFamily="2" charset="-78"/>
              </a:rPr>
              <a:t>. مطلوب است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شکل موج: </a:t>
            </a:r>
            <a:r>
              <a:rPr lang="fa-IR" dirty="0">
                <a:latin typeface="Times New Roman" panose="02020603050405020304" pitchFamily="18" charset="0"/>
                <a:ea typeface="Times New Roman" panose="02020603050405020304" pitchFamily="18" charset="0"/>
                <a:cs typeface="B Nazanin" panose="00000400000000000000" pitchFamily="2" charset="-78"/>
              </a:rPr>
              <a:t>الف)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جریان </a:t>
            </a:r>
            <a:r>
              <a:rPr lang="fa-IR" dirty="0">
                <a:latin typeface="Times New Roman" panose="02020603050405020304" pitchFamily="18" charset="0"/>
                <a:ea typeface="Times New Roman" panose="02020603050405020304" pitchFamily="18" charset="0"/>
                <a:cs typeface="B Nazanin" panose="00000400000000000000" pitchFamily="2" charset="-78"/>
              </a:rPr>
              <a:t>مدار، ب) جریان متوسط، ج) جریان مؤثر د) توان جذب‌شده توسط بار </a:t>
            </a:r>
            <a:r>
              <a:rPr lang="en-US" i="1" dirty="0">
                <a:latin typeface="Times New Roman" panose="02020603050405020304" pitchFamily="18" charset="0"/>
                <a:ea typeface="Times New Roman" panose="02020603050405020304" pitchFamily="18" charset="0"/>
                <a:cs typeface="B Nazanin" panose="00000400000000000000" pitchFamily="2" charset="-78"/>
              </a:rPr>
              <a:t>RL</a:t>
            </a:r>
            <a:r>
              <a:rPr lang="fa-IR" dirty="0">
                <a:latin typeface="Times New Roman" panose="02020603050405020304" pitchFamily="18" charset="0"/>
                <a:ea typeface="Times New Roman" panose="02020603050405020304" pitchFamily="18" charset="0"/>
                <a:cs typeface="B Nazanin" panose="00000400000000000000" pitchFamily="2" charset="-78"/>
              </a:rPr>
              <a:t>، ه) ضریب توان.</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11" name="Picture 10">
            <a:extLst>
              <a:ext uri="{FF2B5EF4-FFF2-40B4-BE49-F238E27FC236}">
                <a16:creationId xmlns:a16="http://schemas.microsoft.com/office/drawing/2014/main" id="{EBCB1F90-E48C-4901-8D8E-502FCB4E64E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720" y="457200"/>
            <a:ext cx="4831080" cy="4563938"/>
          </a:xfrm>
          <a:prstGeom prst="rect">
            <a:avLst/>
          </a:prstGeom>
        </p:spPr>
      </p:pic>
      <p:sp>
        <p:nvSpPr>
          <p:cNvPr id="14" name="TextBox 13">
            <a:extLst>
              <a:ext uri="{FF2B5EF4-FFF2-40B4-BE49-F238E27FC236}">
                <a16:creationId xmlns:a16="http://schemas.microsoft.com/office/drawing/2014/main" id="{F4BDDD95-06A0-4819-BC7E-C0BB4AE6B7BE}"/>
              </a:ext>
            </a:extLst>
          </p:cNvPr>
          <p:cNvSpPr txBox="1"/>
          <p:nvPr/>
        </p:nvSpPr>
        <p:spPr>
          <a:xfrm>
            <a:off x="5410200" y="3276600"/>
            <a:ext cx="3459480" cy="584775"/>
          </a:xfrm>
          <a:prstGeom prst="rect">
            <a:avLst/>
          </a:prstGeom>
          <a:noFill/>
        </p:spPr>
        <p:txBody>
          <a:bodyPr wrap="square">
            <a:spAutoFit/>
          </a:bodyPr>
          <a:lstStyle/>
          <a:p>
            <a:pPr marL="0" marR="0" algn="ctr" rtl="1">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 </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3-1- </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الف) یکسوساز نیم‌موج با بار </a:t>
            </a:r>
            <a:r>
              <a:rPr lang="en-US" sz="1600" b="1" i="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RL</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(ب) </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شکل‌موج‌ها به صورت مفهومی.</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8ABE914E-16F9-432D-AA09-EDBE637897A2}"/>
              </a:ext>
            </a:extLst>
          </p:cNvPr>
          <p:cNvSpPr txBox="1"/>
          <p:nvPr/>
        </p:nvSpPr>
        <p:spPr>
          <a:xfrm>
            <a:off x="4038600" y="152400"/>
            <a:ext cx="4953000" cy="400110"/>
          </a:xfrm>
          <a:prstGeom prst="rect">
            <a:avLst/>
          </a:prstGeom>
          <a:noFill/>
        </p:spPr>
        <p:txBody>
          <a:bodyPr wrap="square">
            <a:spAutoFit/>
          </a:bodyPr>
          <a:lstStyle/>
          <a:p>
            <a:pPr algn="just" rtl="1"/>
            <a:r>
              <a:rPr lang="fa-IR" sz="2000" b="1" dirty="0">
                <a:solidFill>
                  <a:srgbClr val="00B050"/>
                </a:solidFill>
                <a:cs typeface="B Titr" panose="00000700000000000000" pitchFamily="2" charset="-78"/>
              </a:rPr>
              <a:t>3-1- یکسوساز نیم موج کنترل نشده (دیودی)</a:t>
            </a:r>
            <a:endParaRPr lang="en-US" sz="2000" b="1" dirty="0">
              <a:solidFill>
                <a:srgbClr val="00B050"/>
              </a:solidFill>
              <a:cs typeface="B Titr" panose="00000700000000000000" pitchFamily="2" charset="-78"/>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AEE5B00-7209-4C87-A1CF-D2BF6DE2BED8}"/>
                  </a:ext>
                </a:extLst>
              </p:cNvPr>
              <p:cNvGraphicFramePr>
                <a:graphicFrameLocks noGrp="1"/>
              </p:cNvGraphicFramePr>
              <p:nvPr>
                <p:extLst>
                  <p:ext uri="{D42A27DB-BD31-4B8C-83A1-F6EECF244321}">
                    <p14:modId xmlns:p14="http://schemas.microsoft.com/office/powerpoint/2010/main" val="445470812"/>
                  </p:ext>
                </p:extLst>
              </p:nvPr>
            </p:nvGraphicFramePr>
            <p:xfrm>
              <a:off x="457200" y="5091620"/>
              <a:ext cx="7772400" cy="1766380"/>
            </p:xfrm>
            <a:graphic>
              <a:graphicData uri="http://schemas.openxmlformats.org/drawingml/2006/table">
                <a:tbl>
                  <a:tblPr firstRow="1" firstCol="1" bandRow="1">
                    <a:tableStyleId>{5C22544A-7EE6-4342-B048-85BDC9FD1C3A}</a:tableStyleId>
                  </a:tblPr>
                  <a:tblGrid>
                    <a:gridCol w="7772400">
                      <a:extLst>
                        <a:ext uri="{9D8B030D-6E8A-4147-A177-3AD203B41FA5}">
                          <a16:colId xmlns:a16="http://schemas.microsoft.com/office/drawing/2014/main" val="814900820"/>
                        </a:ext>
                      </a:extLst>
                    </a:gridCol>
                  </a:tblGrid>
                  <a:tr h="1385380">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rgbClr val="FF0000"/>
                                    </a:solidFill>
                                    <a:effectLst/>
                                    <a:latin typeface="Cambria Math" panose="02040503050406030204" pitchFamily="18" charset="0"/>
                                  </a:rPr>
                                  <m:t>𝑖</m:t>
                                </m:r>
                                <m:d>
                                  <m:dPr>
                                    <m:ctrlPr>
                                      <a:rPr lang="en-US" sz="1800" b="0" i="1">
                                        <a:solidFill>
                                          <a:srgbClr val="FF0000"/>
                                        </a:solidFill>
                                        <a:effectLst/>
                                        <a:latin typeface="Cambria Math" panose="02040503050406030204" pitchFamily="18" charset="0"/>
                                      </a:rPr>
                                    </m:ctrlPr>
                                  </m:dPr>
                                  <m:e>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e>
                                </m:d>
                                <m:r>
                                  <a:rPr lang="en-US" sz="1800" b="0">
                                    <a:solidFill>
                                      <a:srgbClr val="FF0000"/>
                                    </a:solidFill>
                                    <a:effectLst/>
                                    <a:latin typeface="Cambria Math" panose="02040503050406030204" pitchFamily="18" charset="0"/>
                                  </a:rPr>
                                  <m:t>=</m:t>
                                </m:r>
                                <m:d>
                                  <m:dPr>
                                    <m:begChr m:val="{"/>
                                    <m:endChr m:val=""/>
                                    <m:ctrlPr>
                                      <a:rPr lang="en-US" sz="1800" b="0" i="1">
                                        <a:solidFill>
                                          <a:srgbClr val="FF0000"/>
                                        </a:solidFill>
                                        <a:effectLst/>
                                        <a:latin typeface="Cambria Math" panose="02040503050406030204" pitchFamily="18" charset="0"/>
                                      </a:rPr>
                                    </m:ctrlPr>
                                  </m:dPr>
                                  <m:e>
                                    <m:eqArr>
                                      <m:eqArrPr>
                                        <m:ctrlPr>
                                          <a:rPr lang="en-US" sz="1800" b="0" i="1">
                                            <a:solidFill>
                                              <a:srgbClr val="FF0000"/>
                                            </a:solidFill>
                                            <a:effectLst/>
                                            <a:latin typeface="Cambria Math" panose="02040503050406030204" pitchFamily="18" charset="0"/>
                                          </a:rPr>
                                        </m:ctrlPr>
                                      </m:eqArrPr>
                                      <m:e>
                                        <m:f>
                                          <m:fPr>
                                            <m:ctrlPr>
                                              <a:rPr lang="en-US" sz="1800" b="0" i="1">
                                                <a:solidFill>
                                                  <a:srgbClr val="FF0000"/>
                                                </a:solidFill>
                                                <a:effectLst/>
                                                <a:latin typeface="Cambria Math" panose="02040503050406030204" pitchFamily="18" charset="0"/>
                                              </a:rPr>
                                            </m:ctrlPr>
                                          </m:fPr>
                                          <m:num>
                                            <m:sSub>
                                              <m:sSubPr>
                                                <m:ctrlPr>
                                                  <a:rPr lang="en-US" sz="1800" b="0" i="1">
                                                    <a:solidFill>
                                                      <a:srgbClr val="FF0000"/>
                                                    </a:solidFill>
                                                    <a:effectLst/>
                                                    <a:latin typeface="Cambria Math" panose="02040503050406030204" pitchFamily="18" charset="0"/>
                                                  </a:rPr>
                                                </m:ctrlPr>
                                              </m:sSubPr>
                                              <m:e>
                                                <m:r>
                                                  <a:rPr lang="en-US" sz="1800" b="0" i="1">
                                                    <a:solidFill>
                                                      <a:srgbClr val="FF0000"/>
                                                    </a:solidFill>
                                                    <a:effectLst/>
                                                    <a:latin typeface="Cambria Math" panose="02040503050406030204" pitchFamily="18" charset="0"/>
                                                  </a:rPr>
                                                  <m:t>𝑉</m:t>
                                                </m:r>
                                              </m:e>
                                              <m:sub>
                                                <m:r>
                                                  <a:rPr lang="en-US" sz="1800" b="0" i="1">
                                                    <a:solidFill>
                                                      <a:srgbClr val="FF0000"/>
                                                    </a:solidFill>
                                                    <a:effectLst/>
                                                    <a:latin typeface="Cambria Math" panose="02040503050406030204" pitchFamily="18" charset="0"/>
                                                  </a:rPr>
                                                  <m:t>𝑚</m:t>
                                                </m:r>
                                              </m:sub>
                                            </m:sSub>
                                          </m:num>
                                          <m:den>
                                            <m:r>
                                              <a:rPr lang="en-US" sz="1800" b="0" i="1">
                                                <a:solidFill>
                                                  <a:srgbClr val="FF0000"/>
                                                </a:solidFill>
                                                <a:effectLst/>
                                                <a:latin typeface="Cambria Math" panose="02040503050406030204" pitchFamily="18" charset="0"/>
                                              </a:rPr>
                                              <m:t>𝑍</m:t>
                                            </m:r>
                                          </m:den>
                                        </m:f>
                                        <m:d>
                                          <m:dPr>
                                            <m:begChr m:val="["/>
                                            <m:endChr m:val="]"/>
                                            <m:ctrlPr>
                                              <a:rPr lang="en-US" sz="1800" b="0" i="1">
                                                <a:solidFill>
                                                  <a:srgbClr val="FF0000"/>
                                                </a:solidFill>
                                                <a:effectLst/>
                                                <a:latin typeface="Cambria Math" panose="02040503050406030204" pitchFamily="18" charset="0"/>
                                              </a:rPr>
                                            </m:ctrlPr>
                                          </m:dPr>
                                          <m:e>
                                            <m:r>
                                              <a:rPr lang="en-US" sz="1800" b="0" i="1">
                                                <a:solidFill>
                                                  <a:srgbClr val="FF0000"/>
                                                </a:solidFill>
                                                <a:effectLst/>
                                                <a:latin typeface="Cambria Math" panose="02040503050406030204" pitchFamily="18" charset="0"/>
                                              </a:rPr>
                                              <m:t>𝑠𝑖𝑛</m:t>
                                            </m:r>
                                            <m:d>
                                              <m:dPr>
                                                <m:ctrlPr>
                                                  <a:rPr lang="en-US" sz="1800" b="0" i="1">
                                                    <a:solidFill>
                                                      <a:srgbClr val="FF0000"/>
                                                    </a:solidFill>
                                                    <a:effectLst/>
                                                    <a:latin typeface="Cambria Math" panose="02040503050406030204" pitchFamily="18" charset="0"/>
                                                  </a:rPr>
                                                </m:ctrlPr>
                                              </m:dPr>
                                              <m:e>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r>
                                                  <a:rPr lang="en-US" sz="1800" b="0">
                                                    <a:solidFill>
                                                      <a:srgbClr val="FF0000"/>
                                                    </a:solidFill>
                                                    <a:effectLst/>
                                                    <a:latin typeface="Cambria Math" panose="02040503050406030204" pitchFamily="18" charset="0"/>
                                                  </a:rPr>
                                                  <m:t>−</m:t>
                                                </m:r>
                                                <m:r>
                                                  <a:rPr lang="en-US" sz="1800" b="0" i="1">
                                                    <a:solidFill>
                                                      <a:srgbClr val="FF0000"/>
                                                    </a:solidFill>
                                                    <a:effectLst/>
                                                    <a:latin typeface="Cambria Math" panose="02040503050406030204" pitchFamily="18" charset="0"/>
                                                  </a:rPr>
                                                  <m:t>𝜃</m:t>
                                                </m:r>
                                              </m:e>
                                            </m:d>
                                            <m:r>
                                              <a:rPr lang="en-US" sz="1800" b="0">
                                                <a:solidFill>
                                                  <a:srgbClr val="FF0000"/>
                                                </a:solidFill>
                                                <a:effectLst/>
                                                <a:latin typeface="Cambria Math" panose="02040503050406030204" pitchFamily="18" charset="0"/>
                                              </a:rPr>
                                              <m:t>+</m:t>
                                            </m:r>
                                            <m:r>
                                              <a:rPr lang="en-US" sz="1800" b="0" i="1">
                                                <a:solidFill>
                                                  <a:srgbClr val="FF0000"/>
                                                </a:solidFill>
                                                <a:effectLst/>
                                                <a:latin typeface="Cambria Math" panose="02040503050406030204" pitchFamily="18" charset="0"/>
                                              </a:rPr>
                                              <m:t>𝑠𝑖𝑛</m:t>
                                            </m:r>
                                            <m:d>
                                              <m:dPr>
                                                <m:ctrlPr>
                                                  <a:rPr lang="en-US" sz="1800" b="0" i="1">
                                                    <a:solidFill>
                                                      <a:srgbClr val="FF0000"/>
                                                    </a:solidFill>
                                                    <a:effectLst/>
                                                    <a:latin typeface="Cambria Math" panose="02040503050406030204" pitchFamily="18" charset="0"/>
                                                  </a:rPr>
                                                </m:ctrlPr>
                                              </m:dPr>
                                              <m:e>
                                                <m:r>
                                                  <a:rPr lang="en-US" sz="1800" b="0" i="1">
                                                    <a:solidFill>
                                                      <a:srgbClr val="FF0000"/>
                                                    </a:solidFill>
                                                    <a:effectLst/>
                                                    <a:latin typeface="Cambria Math" panose="02040503050406030204" pitchFamily="18" charset="0"/>
                                                  </a:rPr>
                                                  <m:t>𝜃</m:t>
                                                </m:r>
                                              </m:e>
                                            </m:d>
                                            <m:sSup>
                                              <m:sSupPr>
                                                <m:ctrlPr>
                                                  <a:rPr lang="en-US" sz="1800" b="0" i="1">
                                                    <a:solidFill>
                                                      <a:srgbClr val="FF0000"/>
                                                    </a:solidFill>
                                                    <a:effectLst/>
                                                    <a:latin typeface="Cambria Math" panose="02040503050406030204" pitchFamily="18" charset="0"/>
                                                  </a:rPr>
                                                </m:ctrlPr>
                                              </m:sSupPr>
                                              <m:e>
                                                <m:r>
                                                  <a:rPr lang="en-US" sz="1800" b="0" i="1">
                                                    <a:solidFill>
                                                      <a:srgbClr val="FF0000"/>
                                                    </a:solidFill>
                                                    <a:effectLst/>
                                                    <a:latin typeface="Cambria Math" panose="02040503050406030204" pitchFamily="18" charset="0"/>
                                                  </a:rPr>
                                                  <m:t>𝑒</m:t>
                                                </m:r>
                                              </m:e>
                                              <m:sup>
                                                <m:f>
                                                  <m:fPr>
                                                    <m:type m:val="lin"/>
                                                    <m:ctrlPr>
                                                      <a:rPr lang="en-US" sz="1800" b="0" i="1">
                                                        <a:solidFill>
                                                          <a:srgbClr val="FF0000"/>
                                                        </a:solidFill>
                                                        <a:effectLst/>
                                                        <a:latin typeface="Cambria Math" panose="02040503050406030204" pitchFamily="18" charset="0"/>
                                                      </a:rPr>
                                                    </m:ctrlPr>
                                                  </m:fPr>
                                                  <m:num>
                                                    <m:r>
                                                      <a:rPr lang="en-US" sz="1800" b="0">
                                                        <a:solidFill>
                                                          <a:srgbClr val="FF0000"/>
                                                        </a:solidFill>
                                                        <a:effectLst/>
                                                        <a:latin typeface="Cambria Math" panose="02040503050406030204" pitchFamily="18" charset="0"/>
                                                      </a:rPr>
                                                      <m:t>−</m:t>
                                                    </m:r>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num>
                                                  <m:den>
                                                    <m:r>
                                                      <a:rPr lang="en-US" sz="1800" b="0" i="1">
                                                        <a:solidFill>
                                                          <a:srgbClr val="FF0000"/>
                                                        </a:solidFill>
                                                        <a:effectLst/>
                                                        <a:latin typeface="Cambria Math" panose="02040503050406030204" pitchFamily="18" charset="0"/>
                                                      </a:rPr>
                                                      <m:t>𝜔𝜏</m:t>
                                                    </m:r>
                                                  </m:den>
                                                </m:f>
                                              </m:sup>
                                            </m:sSup>
                                          </m:e>
                                        </m:d>
                                        <m:r>
                                          <m:rPr>
                                            <m:nor/>
                                          </m:rPr>
                                          <a:rPr lang="fa-IR" sz="1800" b="0">
                                            <a:solidFill>
                                              <a:srgbClr val="FF0000"/>
                                            </a:solidFill>
                                            <a:effectLst/>
                                          </a:rPr>
                                          <m:t>       </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0</m:t>
                                        </m:r>
                                        <m:r>
                                          <a:rPr lang="en-US" sz="1800" b="0">
                                            <a:solidFill>
                                              <a:srgbClr val="FF0000"/>
                                            </a:solidFill>
                                            <a:effectLst/>
                                            <a:latin typeface="Cambria Math" panose="02040503050406030204" pitchFamily="18" charset="0"/>
                                          </a:rPr>
                                          <m:t> </m:t>
                                        </m:r>
                                        <m:r>
                                          <m:rPr>
                                            <m:nor/>
                                          </m:rPr>
                                          <a:rPr lang="en-US" sz="1800" b="0">
                                            <a:solidFill>
                                              <a:srgbClr val="FF0000"/>
                                            </a:solidFill>
                                            <a:effectLst/>
                                          </a:rPr>
                                          <m:t>≤</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r>
                                          <a:rPr lang="en-US" sz="1800" b="0">
                                            <a:solidFill>
                                              <a:srgbClr val="FF0000"/>
                                            </a:solidFill>
                                            <a:effectLst/>
                                            <a:latin typeface="Cambria Math" panose="02040503050406030204" pitchFamily="18" charset="0"/>
                                          </a:rPr>
                                          <m:t> </m:t>
                                        </m:r>
                                        <m:r>
                                          <m:rPr>
                                            <m:nor/>
                                          </m:rPr>
                                          <a:rPr lang="en-US" sz="1800" b="0">
                                            <a:solidFill>
                                              <a:srgbClr val="FF0000"/>
                                            </a:solidFill>
                                            <a:effectLst/>
                                          </a:rPr>
                                          <m:t>≤ </m:t>
                                        </m:r>
                                        <m:r>
                                          <m:rPr>
                                            <m:nor/>
                                          </m:rPr>
                                          <a:rPr lang="ar-SA" sz="1800" b="0">
                                            <a:solidFill>
                                              <a:srgbClr val="FF0000"/>
                                            </a:solidFill>
                                            <a:effectLst/>
                                          </a:rPr>
                                          <m:t>β</m:t>
                                        </m:r>
                                        <m:r>
                                          <m:rPr>
                                            <m:nor/>
                                          </m:rPr>
                                          <a:rPr lang="ar-SA" sz="1800" b="0">
                                            <a:solidFill>
                                              <a:srgbClr val="FF0000"/>
                                            </a:solidFill>
                                            <a:effectLst/>
                                          </a:rPr>
                                          <m:t> </m:t>
                                        </m:r>
                                      </m:e>
                                      <m:e>
                                        <m:r>
                                          <a:rPr lang="en-US" sz="1800" b="0" i="1">
                                            <a:solidFill>
                                              <a:srgbClr val="FF0000"/>
                                            </a:solidFill>
                                            <a:effectLst/>
                                            <a:latin typeface="Cambria Math" panose="02040503050406030204" pitchFamily="18" charset="0"/>
                                          </a:rPr>
                                          <m:t>0</m:t>
                                        </m:r>
                                        <m:r>
                                          <a:rPr lang="en-US" sz="1800" b="0">
                                            <a:solidFill>
                                              <a:srgbClr val="FF0000"/>
                                            </a:solidFill>
                                            <a:effectLst/>
                                            <a:latin typeface="Cambria Math" panose="02040503050406030204" pitchFamily="18" charset="0"/>
                                          </a:rPr>
                                          <m:t>                                                              </m:t>
                                        </m:r>
                                        <m:r>
                                          <m:rPr>
                                            <m:nor/>
                                          </m:rPr>
                                          <a:rPr lang="en-US" sz="1800" b="0">
                                            <a:solidFill>
                                              <a:srgbClr val="FF0000"/>
                                            </a:solidFill>
                                            <a:effectLst/>
                                          </a:rPr>
                                          <m:t>                 </m:t>
                                        </m:r>
                                        <m:r>
                                          <m:rPr>
                                            <m:nor/>
                                          </m:rPr>
                                          <a:rPr lang="ar-SA" sz="1800" b="0">
                                            <a:solidFill>
                                              <a:srgbClr val="FF0000"/>
                                            </a:solidFill>
                                            <a:effectLst/>
                                          </a:rPr>
                                          <m:t>β</m:t>
                                        </m:r>
                                        <m:r>
                                          <m:rPr>
                                            <m:nor/>
                                          </m:rPr>
                                          <a:rPr lang="ar-SA" sz="1800" b="0">
                                            <a:solidFill>
                                              <a:srgbClr val="FF0000"/>
                                            </a:solidFill>
                                            <a:effectLst/>
                                          </a:rPr>
                                          <m:t> </m:t>
                                        </m:r>
                                        <m:r>
                                          <m:rPr>
                                            <m:nor/>
                                          </m:rPr>
                                          <a:rPr lang="en-US" sz="1800" b="0">
                                            <a:solidFill>
                                              <a:srgbClr val="FF0000"/>
                                            </a:solidFill>
                                            <a:effectLst/>
                                          </a:rPr>
                                          <m:t>≤</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𝑡</m:t>
                                        </m:r>
                                        <m:r>
                                          <m:rPr>
                                            <m:nor/>
                                          </m:rPr>
                                          <a:rPr lang="en-US" sz="1800" b="0">
                                            <a:solidFill>
                                              <a:srgbClr val="FF0000"/>
                                            </a:solidFill>
                                            <a:effectLst/>
                                          </a:rPr>
                                          <m:t> ≤</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2</m:t>
                                        </m:r>
                                        <m:r>
                                          <m:rPr>
                                            <m:nor/>
                                          </m:rPr>
                                          <a:rPr lang="en-US" sz="1800" b="0">
                                            <a:solidFill>
                                              <a:srgbClr val="FF0000"/>
                                            </a:solidFill>
                                            <a:effectLst/>
                                          </a:rPr>
                                          <m:t>π</m:t>
                                        </m:r>
                                      </m:e>
                                    </m:eqArr>
                                  </m:e>
                                </m:d>
                              </m:oMath>
                            </m:oMathPara>
                          </a14:m>
                          <a:endParaRPr lang="en-US" sz="1800" b="0" dirty="0">
                            <a:solidFill>
                              <a:srgbClr val="FF0000"/>
                            </a:solidFill>
                            <a:effectLst/>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800" b="0" i="1">
                                    <a:solidFill>
                                      <a:srgbClr val="FF0000"/>
                                    </a:solidFill>
                                    <a:effectLst/>
                                    <a:latin typeface="Cambria Math" panose="02040503050406030204" pitchFamily="18" charset="0"/>
                                  </a:rPr>
                                  <m:t>𝑍</m:t>
                                </m:r>
                                <m:r>
                                  <a:rPr lang="en-US" sz="1800" b="0">
                                    <a:solidFill>
                                      <a:srgbClr val="FF0000"/>
                                    </a:solidFill>
                                    <a:effectLst/>
                                    <a:latin typeface="Cambria Math" panose="02040503050406030204" pitchFamily="18" charset="0"/>
                                  </a:rPr>
                                  <m:t>=</m:t>
                                </m:r>
                                <m:rad>
                                  <m:radPr>
                                    <m:degHide m:val="on"/>
                                    <m:ctrlPr>
                                      <a:rPr lang="en-US" sz="1800" b="0" i="1">
                                        <a:solidFill>
                                          <a:srgbClr val="FF0000"/>
                                        </a:solidFill>
                                        <a:effectLst/>
                                        <a:latin typeface="Cambria Math" panose="02040503050406030204" pitchFamily="18" charset="0"/>
                                      </a:rPr>
                                    </m:ctrlPr>
                                  </m:radPr>
                                  <m:deg/>
                                  <m:e>
                                    <m:sSup>
                                      <m:sSupPr>
                                        <m:ctrlPr>
                                          <a:rPr lang="en-US" sz="1800" b="0" i="1">
                                            <a:solidFill>
                                              <a:srgbClr val="FF0000"/>
                                            </a:solidFill>
                                            <a:effectLst/>
                                            <a:latin typeface="Cambria Math" panose="02040503050406030204" pitchFamily="18" charset="0"/>
                                          </a:rPr>
                                        </m:ctrlPr>
                                      </m:sSupPr>
                                      <m:e>
                                        <m:r>
                                          <a:rPr lang="en-US" sz="1800" b="0" i="1">
                                            <a:solidFill>
                                              <a:srgbClr val="FF0000"/>
                                            </a:solidFill>
                                            <a:effectLst/>
                                            <a:latin typeface="Cambria Math" panose="02040503050406030204" pitchFamily="18" charset="0"/>
                                          </a:rPr>
                                          <m:t>𝑅</m:t>
                                        </m:r>
                                      </m:e>
                                      <m:sup>
                                        <m:r>
                                          <a:rPr lang="en-US" sz="1800" b="0" i="1">
                                            <a:solidFill>
                                              <a:srgbClr val="FF0000"/>
                                            </a:solidFill>
                                            <a:effectLst/>
                                            <a:latin typeface="Cambria Math" panose="02040503050406030204" pitchFamily="18" charset="0"/>
                                          </a:rPr>
                                          <m:t>2</m:t>
                                        </m:r>
                                      </m:sup>
                                    </m:sSup>
                                    <m:r>
                                      <a:rPr lang="en-US" sz="1800" b="0">
                                        <a:solidFill>
                                          <a:srgbClr val="FF0000"/>
                                        </a:solidFill>
                                        <a:effectLst/>
                                        <a:latin typeface="Cambria Math" panose="02040503050406030204" pitchFamily="18" charset="0"/>
                                      </a:rPr>
                                      <m:t>+</m:t>
                                    </m:r>
                                    <m:sSup>
                                      <m:sSupPr>
                                        <m:ctrlPr>
                                          <a:rPr lang="en-US" sz="1800" b="0" i="1">
                                            <a:solidFill>
                                              <a:srgbClr val="FF0000"/>
                                            </a:solidFill>
                                            <a:effectLst/>
                                            <a:latin typeface="Cambria Math" panose="02040503050406030204" pitchFamily="18" charset="0"/>
                                          </a:rPr>
                                        </m:ctrlPr>
                                      </m:sSupPr>
                                      <m:e>
                                        <m:d>
                                          <m:dPr>
                                            <m:ctrlPr>
                                              <a:rPr lang="en-US" sz="1800" b="0" i="1">
                                                <a:solidFill>
                                                  <a:srgbClr val="FF0000"/>
                                                </a:solidFill>
                                                <a:effectLst/>
                                                <a:latin typeface="Cambria Math" panose="02040503050406030204" pitchFamily="18" charset="0"/>
                                              </a:rPr>
                                            </m:ctrlPr>
                                          </m:dPr>
                                          <m:e>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𝐿</m:t>
                                            </m:r>
                                          </m:e>
                                        </m:d>
                                      </m:e>
                                      <m:sup>
                                        <m:r>
                                          <a:rPr lang="en-US" sz="1800" b="0" i="1">
                                            <a:solidFill>
                                              <a:srgbClr val="FF0000"/>
                                            </a:solidFill>
                                            <a:effectLst/>
                                            <a:latin typeface="Cambria Math" panose="02040503050406030204" pitchFamily="18" charset="0"/>
                                          </a:rPr>
                                          <m:t>2</m:t>
                                        </m:r>
                                      </m:sup>
                                    </m:sSup>
                                  </m:e>
                                </m:rad>
                                <m:r>
                                  <a:rPr lang="en-US" sz="1800" b="0">
                                    <a:solidFill>
                                      <a:srgbClr val="FF0000"/>
                                    </a:solidFill>
                                    <a:effectLst/>
                                    <a:latin typeface="Cambria Math" panose="02040503050406030204" pitchFamily="18" charset="0"/>
                                  </a:rPr>
                                  <m:t>           </m:t>
                                </m:r>
                                <m:r>
                                  <a:rPr lang="fa-IR" sz="1800" b="0">
                                    <a:solidFill>
                                      <a:srgbClr val="FF0000"/>
                                    </a:solidFill>
                                    <a:effectLst/>
                                    <a:latin typeface="Cambria Math" panose="02040503050406030204" pitchFamily="18" charset="0"/>
                                  </a:rPr>
                                  <m:t>و</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𝜃</m:t>
                                </m:r>
                                <m:r>
                                  <a:rPr lang="en-US" sz="1800" b="0">
                                    <a:solidFill>
                                      <a:srgbClr val="FF0000"/>
                                    </a:solidFill>
                                    <a:effectLst/>
                                    <a:latin typeface="Cambria Math" panose="02040503050406030204" pitchFamily="18" charset="0"/>
                                  </a:rPr>
                                  <m:t>=</m:t>
                                </m:r>
                                <m:sSup>
                                  <m:sSupPr>
                                    <m:ctrlPr>
                                      <a:rPr lang="en-US" sz="1800" b="0" i="1">
                                        <a:solidFill>
                                          <a:srgbClr val="FF0000"/>
                                        </a:solidFill>
                                        <a:effectLst/>
                                        <a:latin typeface="Cambria Math" panose="02040503050406030204" pitchFamily="18" charset="0"/>
                                      </a:rPr>
                                    </m:ctrlPr>
                                  </m:sSupPr>
                                  <m:e>
                                    <m:r>
                                      <a:rPr lang="en-US" sz="1800" b="0" i="1">
                                        <a:solidFill>
                                          <a:srgbClr val="FF0000"/>
                                        </a:solidFill>
                                        <a:effectLst/>
                                        <a:latin typeface="Cambria Math" panose="02040503050406030204" pitchFamily="18" charset="0"/>
                                      </a:rPr>
                                      <m:t>𝑡𝑎𝑛</m:t>
                                    </m:r>
                                  </m:e>
                                  <m:sup>
                                    <m:r>
                                      <a:rPr lang="en-US" sz="1800" b="0">
                                        <a:solidFill>
                                          <a:srgbClr val="FF0000"/>
                                        </a:solidFill>
                                        <a:effectLst/>
                                        <a:latin typeface="Cambria Math" panose="02040503050406030204" pitchFamily="18" charset="0"/>
                                      </a:rPr>
                                      <m:t>−</m:t>
                                    </m:r>
                                    <m:r>
                                      <a:rPr lang="en-US" sz="1800" b="0" i="1">
                                        <a:solidFill>
                                          <a:srgbClr val="FF0000"/>
                                        </a:solidFill>
                                        <a:effectLst/>
                                        <a:latin typeface="Cambria Math" panose="02040503050406030204" pitchFamily="18" charset="0"/>
                                      </a:rPr>
                                      <m:t>1</m:t>
                                    </m:r>
                                  </m:sup>
                                </m:sSup>
                                <m:d>
                                  <m:dPr>
                                    <m:ctrlPr>
                                      <a:rPr lang="en-US" sz="1800" b="0" i="1">
                                        <a:solidFill>
                                          <a:srgbClr val="FF0000"/>
                                        </a:solidFill>
                                        <a:effectLst/>
                                        <a:latin typeface="Cambria Math" panose="02040503050406030204" pitchFamily="18" charset="0"/>
                                      </a:rPr>
                                    </m:ctrlPr>
                                  </m:dPr>
                                  <m:e>
                                    <m:f>
                                      <m:fPr>
                                        <m:ctrlPr>
                                          <a:rPr lang="en-US" sz="1800" b="0" i="1">
                                            <a:solidFill>
                                              <a:srgbClr val="FF0000"/>
                                            </a:solidFill>
                                            <a:effectLst/>
                                            <a:latin typeface="Cambria Math" panose="02040503050406030204" pitchFamily="18" charset="0"/>
                                          </a:rPr>
                                        </m:ctrlPr>
                                      </m:fPr>
                                      <m:num>
                                        <m:r>
                                          <a:rPr lang="en-US" sz="1800" b="0" i="1">
                                            <a:solidFill>
                                              <a:srgbClr val="FF0000"/>
                                            </a:solidFill>
                                            <a:effectLst/>
                                            <a:latin typeface="Cambria Math" panose="02040503050406030204" pitchFamily="18" charset="0"/>
                                          </a:rPr>
                                          <m:t>𝜔</m:t>
                                        </m:r>
                                        <m:r>
                                          <a:rPr lang="en-US" sz="1800" b="0" i="1">
                                            <a:solidFill>
                                              <a:srgbClr val="FF0000"/>
                                            </a:solidFill>
                                            <a:effectLst/>
                                            <a:latin typeface="Cambria Math" panose="02040503050406030204" pitchFamily="18" charset="0"/>
                                          </a:rPr>
                                          <m:t>𝐿</m:t>
                                        </m:r>
                                      </m:num>
                                      <m:den>
                                        <m:r>
                                          <a:rPr lang="en-US" sz="1800" b="0" i="1">
                                            <a:solidFill>
                                              <a:srgbClr val="FF0000"/>
                                            </a:solidFill>
                                            <a:effectLst/>
                                            <a:latin typeface="Cambria Math" panose="02040503050406030204" pitchFamily="18" charset="0"/>
                                          </a:rPr>
                                          <m:t>𝑅</m:t>
                                        </m:r>
                                      </m:den>
                                    </m:f>
                                  </m:e>
                                </m:d>
                                <m:r>
                                  <a:rPr lang="en-US" sz="1800" b="0">
                                    <a:solidFill>
                                      <a:srgbClr val="FF0000"/>
                                    </a:solidFill>
                                    <a:effectLst/>
                                    <a:latin typeface="Cambria Math" panose="02040503050406030204" pitchFamily="18" charset="0"/>
                                  </a:rPr>
                                  <m:t>         </m:t>
                                </m:r>
                                <m:r>
                                  <a:rPr lang="fa-IR" sz="1800" b="0">
                                    <a:solidFill>
                                      <a:srgbClr val="FF0000"/>
                                    </a:solidFill>
                                    <a:effectLst/>
                                    <a:latin typeface="Cambria Math" panose="02040503050406030204" pitchFamily="18" charset="0"/>
                                  </a:rPr>
                                  <m:t>و</m:t>
                                </m:r>
                                <m:r>
                                  <a:rPr lang="en-US" sz="1800" b="0">
                                    <a:solidFill>
                                      <a:srgbClr val="FF0000"/>
                                    </a:solidFill>
                                    <a:effectLst/>
                                    <a:latin typeface="Cambria Math" panose="02040503050406030204" pitchFamily="18" charset="0"/>
                                  </a:rPr>
                                  <m:t>            </m:t>
                                </m:r>
                                <m:r>
                                  <a:rPr lang="en-US" sz="1800" b="0" i="1">
                                    <a:solidFill>
                                      <a:srgbClr val="FF0000"/>
                                    </a:solidFill>
                                    <a:effectLst/>
                                    <a:latin typeface="Cambria Math" panose="02040503050406030204" pitchFamily="18" charset="0"/>
                                  </a:rPr>
                                  <m:t>𝜏</m:t>
                                </m:r>
                                <m:r>
                                  <a:rPr lang="en-US" sz="1800" b="0">
                                    <a:solidFill>
                                      <a:srgbClr val="FF0000"/>
                                    </a:solidFill>
                                    <a:effectLst/>
                                    <a:latin typeface="Cambria Math" panose="02040503050406030204" pitchFamily="18" charset="0"/>
                                  </a:rPr>
                                  <m:t>=</m:t>
                                </m:r>
                                <m:f>
                                  <m:fPr>
                                    <m:ctrlPr>
                                      <a:rPr lang="en-US" sz="1800" b="0" i="1">
                                        <a:solidFill>
                                          <a:srgbClr val="FF0000"/>
                                        </a:solidFill>
                                        <a:effectLst/>
                                        <a:latin typeface="Cambria Math" panose="02040503050406030204" pitchFamily="18" charset="0"/>
                                      </a:rPr>
                                    </m:ctrlPr>
                                  </m:fPr>
                                  <m:num>
                                    <m:r>
                                      <a:rPr lang="en-US" sz="1800" b="0" i="1">
                                        <a:solidFill>
                                          <a:srgbClr val="FF0000"/>
                                        </a:solidFill>
                                        <a:effectLst/>
                                        <a:latin typeface="Cambria Math" panose="02040503050406030204" pitchFamily="18" charset="0"/>
                                      </a:rPr>
                                      <m:t>𝐿</m:t>
                                    </m:r>
                                  </m:num>
                                  <m:den>
                                    <m:r>
                                      <a:rPr lang="en-US" sz="1800" b="0" i="1">
                                        <a:solidFill>
                                          <a:srgbClr val="FF0000"/>
                                        </a:solidFill>
                                        <a:effectLst/>
                                        <a:latin typeface="Cambria Math" panose="02040503050406030204" pitchFamily="18" charset="0"/>
                                      </a:rPr>
                                      <m:t>𝑅</m:t>
                                    </m:r>
                                  </m:den>
                                </m:f>
                              </m:oMath>
                            </m:oMathPara>
                          </a14:m>
                          <a:endParaRPr lang="en-US" sz="1800" b="0" dirty="0">
                            <a:solidFill>
                              <a:srgbClr val="FF0000"/>
                            </a:solidFill>
                            <a:effectLst/>
                          </a:endParaRPr>
                        </a:p>
                        <a:p>
                          <a:pPr marL="0" marR="0" algn="r" rtl="1">
                            <a:spcBef>
                              <a:spcPts val="0"/>
                            </a:spcBef>
                            <a:spcAft>
                              <a:spcPts val="0"/>
                            </a:spcAft>
                          </a:pPr>
                          <a:r>
                            <a:rPr lang="en-US" sz="1800" b="0" dirty="0">
                              <a:solidFill>
                                <a:srgbClr val="FF0000"/>
                              </a:solidFill>
                              <a:effectLst/>
                            </a:rPr>
                            <a:t> </a:t>
                          </a:r>
                          <a:endParaRPr lang="en-US" sz="1800" b="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67871718"/>
                      </a:ext>
                    </a:extLst>
                  </a:tr>
                </a:tbl>
              </a:graphicData>
            </a:graphic>
          </p:graphicFrame>
        </mc:Choice>
        <mc:Fallback xmlns="">
          <p:graphicFrame>
            <p:nvGraphicFramePr>
              <p:cNvPr id="8" name="Table 7">
                <a:extLst>
                  <a:ext uri="{FF2B5EF4-FFF2-40B4-BE49-F238E27FC236}">
                    <a16:creationId xmlns:a16="http://schemas.microsoft.com/office/drawing/2014/main" id="{9AEE5B00-7209-4C87-A1CF-D2BF6DE2BED8}"/>
                  </a:ext>
                </a:extLst>
              </p:cNvPr>
              <p:cNvGraphicFramePr>
                <a:graphicFrameLocks noGrp="1"/>
              </p:cNvGraphicFramePr>
              <p:nvPr>
                <p:extLst>
                  <p:ext uri="{D42A27DB-BD31-4B8C-83A1-F6EECF244321}">
                    <p14:modId xmlns:p14="http://schemas.microsoft.com/office/powerpoint/2010/main" val="445470812"/>
                  </p:ext>
                </p:extLst>
              </p:nvPr>
            </p:nvGraphicFramePr>
            <p:xfrm>
              <a:off x="457200" y="5091620"/>
              <a:ext cx="7772400" cy="1766380"/>
            </p:xfrm>
            <a:graphic>
              <a:graphicData uri="http://schemas.openxmlformats.org/drawingml/2006/table">
                <a:tbl>
                  <a:tblPr firstRow="1" firstCol="1" bandRow="1">
                    <a:tableStyleId>{5C22544A-7EE6-4342-B048-85BDC9FD1C3A}</a:tableStyleId>
                  </a:tblPr>
                  <a:tblGrid>
                    <a:gridCol w="7772400">
                      <a:extLst>
                        <a:ext uri="{9D8B030D-6E8A-4147-A177-3AD203B41FA5}">
                          <a16:colId xmlns:a16="http://schemas.microsoft.com/office/drawing/2014/main" val="814900820"/>
                        </a:ext>
                      </a:extLst>
                    </a:gridCol>
                  </a:tblGrid>
                  <a:tr h="1766380">
                    <a:tc>
                      <a:txBody>
                        <a:bodyPr/>
                        <a:lstStyle/>
                        <a:p>
                          <a:endParaRPr lang="en-US"/>
                        </a:p>
                      </a:txBody>
                      <a:tcPr marL="68580" marR="68580" marT="0" marB="0" anchor="ctr">
                        <a:blipFill>
                          <a:blip r:embed="rId4"/>
                          <a:stretch>
                            <a:fillRect l="-157" t="-345" r="-392" b="-1724"/>
                          </a:stretch>
                        </a:blipFill>
                      </a:tcPr>
                    </a:tc>
                    <a:extLst>
                      <a:ext uri="{0D108BD9-81ED-4DB2-BD59-A6C34878D82A}">
                        <a16:rowId xmlns:a16="http://schemas.microsoft.com/office/drawing/2014/main" val="1367871718"/>
                      </a:ext>
                    </a:extLst>
                  </a:tr>
                </a:tbl>
              </a:graphicData>
            </a:graphic>
          </p:graphicFrame>
        </mc:Fallback>
      </mc:AlternateContent>
    </p:spTree>
    <p:extLst>
      <p:ext uri="{BB962C8B-B14F-4D97-AF65-F5344CB8AC3E}">
        <p14:creationId xmlns:p14="http://schemas.microsoft.com/office/powerpoint/2010/main" val="234183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364BD-E663-469B-A335-69DFE0B5189A}"/>
              </a:ext>
            </a:extLst>
          </p:cNvPr>
          <p:cNvSpPr txBox="1"/>
          <p:nvPr/>
        </p:nvSpPr>
        <p:spPr>
          <a:xfrm>
            <a:off x="4953000" y="228600"/>
            <a:ext cx="3962400" cy="400110"/>
          </a:xfrm>
          <a:prstGeom prst="rect">
            <a:avLst/>
          </a:prstGeom>
          <a:solidFill>
            <a:schemeClr val="bg1"/>
          </a:solidFill>
        </p:spPr>
        <p:txBody>
          <a:bodyPr wrap="square">
            <a:spAutoFit/>
          </a:bodyPr>
          <a:lstStyle/>
          <a:p>
            <a:pPr marL="342900" marR="0" indent="-342900" algn="just" rtl="1">
              <a:spcBef>
                <a:spcPts val="0"/>
              </a:spcBef>
              <a:spcAft>
                <a:spcPts val="0"/>
              </a:spcAft>
              <a:buFont typeface="Wingdings" panose="05000000000000000000" pitchFamily="2" charset="2"/>
              <a:buChar char="q"/>
            </a:pPr>
            <a:r>
              <a:rPr lang="fa-IR" sz="20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20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3-4- </a:t>
            </a: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یکسوساز نیم‌موج با بار </a:t>
            </a:r>
            <a:r>
              <a:rPr lang="en-US" sz="1800" b="1" i="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RC</a:t>
            </a:r>
            <a:endParaRPr lang="fa-IR" sz="2000" b="1" i="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605298B0-451C-4A96-ACDB-C2C413CB7628}"/>
              </a:ext>
            </a:extLst>
          </p:cNvPr>
          <p:cNvSpPr txBox="1"/>
          <p:nvPr/>
        </p:nvSpPr>
        <p:spPr>
          <a:xfrm>
            <a:off x="304800" y="628710"/>
            <a:ext cx="8686800" cy="923330"/>
          </a:xfrm>
          <a:prstGeom prst="rect">
            <a:avLst/>
          </a:prstGeom>
          <a:noFill/>
        </p:spPr>
        <p:txBody>
          <a:bodyPr wrap="square">
            <a:spAutoFit/>
          </a:bodyPr>
          <a:lstStyle/>
          <a:p>
            <a:pPr marL="0" marR="0" algn="just" rtl="1">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یک یکسوساز نیم‌موج با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دارای یک منبع ولتاژ با مقدار مؤثر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V</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120 با فرکانس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Hz</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60،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Ω</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500</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و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F</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100</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C</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است. مطلوب است تعیین: الف) یک رابطه برای ولتاژ خروجی، ب) مقدار تغییرات پیک تا پیک ولتاژ خروجی، ج) یک رابطه برای جریان خازن، د) بیشینه جریان دیود،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ه</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مقدار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به‌گونه‌ای که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V</a:t>
            </a:r>
            <a:r>
              <a:rPr lang="en-US" sz="1800" i="1" baseline="-25000" dirty="0">
                <a:effectLst/>
                <a:latin typeface="Times New Roman" panose="02020603050405020304" pitchFamily="18" charset="0"/>
                <a:ea typeface="Times New Roman" panose="02020603050405020304" pitchFamily="18" charset="0"/>
                <a:cs typeface="B Nazanin" panose="00000400000000000000" pitchFamily="2" charset="-78"/>
              </a:rPr>
              <a:t>o</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Δ برابر با  %1 مقدار </a:t>
            </a:r>
            <a:r>
              <a:rPr lang="en-US" sz="1800" i="1" dirty="0" err="1">
                <a:effectLst/>
                <a:latin typeface="Times New Roman" panose="02020603050405020304" pitchFamily="18" charset="0"/>
                <a:ea typeface="Times New Roman" panose="02020603050405020304" pitchFamily="18" charset="0"/>
                <a:cs typeface="B Nazanin" panose="00000400000000000000" pitchFamily="2" charset="-78"/>
              </a:rPr>
              <a:t>V</a:t>
            </a:r>
            <a:r>
              <a:rPr lang="en-US" sz="1800" i="1" baseline="-25000" dirty="0" err="1">
                <a:effectLst/>
                <a:latin typeface="Times New Roman" panose="02020603050405020304" pitchFamily="18" charset="0"/>
                <a:ea typeface="Times New Roman" panose="02020603050405020304" pitchFamily="18" charset="0"/>
                <a:cs typeface="B Nazanin" panose="00000400000000000000" pitchFamily="2" charset="-78"/>
              </a:rPr>
              <a:t>m</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باشد.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8" name="TextBox 7">
            <a:extLst>
              <a:ext uri="{FF2B5EF4-FFF2-40B4-BE49-F238E27FC236}">
                <a16:creationId xmlns:a16="http://schemas.microsoft.com/office/drawing/2014/main" id="{CAC03D24-7656-4B1F-A52A-B0E9C8576BAA}"/>
              </a:ext>
            </a:extLst>
          </p:cNvPr>
          <p:cNvSpPr txBox="1"/>
          <p:nvPr/>
        </p:nvSpPr>
        <p:spPr>
          <a:xfrm>
            <a:off x="4267200" y="1981200"/>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از مشخصه­های موجود می­توان نوشت: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9B5FFD-4035-40F1-BBC6-FEE1E28C6C39}"/>
                  </a:ext>
                </a:extLst>
              </p:cNvPr>
              <p:cNvSpPr txBox="1"/>
              <p:nvPr/>
            </p:nvSpPr>
            <p:spPr>
              <a:xfrm>
                <a:off x="2286000" y="2056579"/>
                <a:ext cx="4572000" cy="972317"/>
              </a:xfrm>
              <a:prstGeom prst="rect">
                <a:avLst/>
              </a:prstGeom>
              <a:noFill/>
            </p:spPr>
            <p:txBody>
              <a:bodyPr wrap="square">
                <a:spAutoFit/>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𝑉</m:t>
                          </m:r>
                        </m:e>
                        <m:sub>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𝑚</m:t>
                          </m:r>
                        </m:sub>
                      </m:sSub>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120</m:t>
                      </m:r>
                      <m:rad>
                        <m:radPr>
                          <m:degHide m:val="on"/>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radPr>
                        <m:deg/>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e>
                      </m:rad>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169</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7</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V</m:t>
                      </m:r>
                    </m:oMath>
                  </m:oMathPara>
                </a14:m>
                <a:endPar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ω</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𝑅𝐶</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d>
                        <m:dPr>
                          <m:ctrlPr>
                            <a:rPr lang="en-US" i="1">
                              <a:solidFill>
                                <a:schemeClr val="tx1"/>
                              </a:solidFill>
                              <a:effectLst/>
                              <a:latin typeface="Cambria Math" panose="02040503050406030204" pitchFamily="18" charset="0"/>
                              <a:cs typeface="B Lotus" panose="00000400000000000000" pitchFamily="2" charset="-78"/>
                            </a:rPr>
                          </m:ctrlPr>
                        </m:d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60</m:t>
                          </m:r>
                        </m:e>
                      </m:d>
                      <m:d>
                        <m:dPr>
                          <m:ctrlPr>
                            <a:rPr lang="en-US" i="1">
                              <a:solidFill>
                                <a:schemeClr val="tx1"/>
                              </a:solidFill>
                              <a:effectLst/>
                              <a:latin typeface="Cambria Math" panose="02040503050406030204" pitchFamily="18" charset="0"/>
                              <a:cs typeface="B Lotus" panose="00000400000000000000" pitchFamily="2" charset="-78"/>
                            </a:rPr>
                          </m:ctrlPr>
                        </m:d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500</m:t>
                          </m:r>
                        </m:e>
                      </m:d>
                      <m:sSup>
                        <m:sSupPr>
                          <m:ctrlPr>
                            <a:rPr lang="en-US" i="1">
                              <a:solidFill>
                                <a:schemeClr val="tx1"/>
                              </a:solidFill>
                              <a:effectLst/>
                              <a:latin typeface="Cambria Math" panose="02040503050406030204" pitchFamily="18" charset="0"/>
                              <a:cs typeface="B Lotus" panose="00000400000000000000" pitchFamily="2" charset="-78"/>
                            </a:rPr>
                          </m:ctrlPr>
                        </m:sSupPr>
                        <m:e>
                          <m:d>
                            <m:dPr>
                              <m:ctrlPr>
                                <a:rPr lang="en-US" i="1">
                                  <a:solidFill>
                                    <a:schemeClr val="tx1"/>
                                  </a:solidFill>
                                  <a:effectLst/>
                                  <a:latin typeface="Cambria Math" panose="02040503050406030204" pitchFamily="18" charset="0"/>
                                  <a:cs typeface="B Lotus" panose="00000400000000000000" pitchFamily="2" charset="-78"/>
                                </a:rPr>
                              </m:ctrlPr>
                            </m:d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10</m:t>
                              </m:r>
                            </m:e>
                          </m:d>
                        </m:e>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4</m:t>
                          </m:r>
                        </m:sup>
                      </m:sSup>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18</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85</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rad</m:t>
                      </m:r>
                    </m:oMath>
                  </m:oMathPara>
                </a14:m>
                <a:endParaRPr lang="en-US" dirty="0">
                  <a:solidFill>
                    <a:schemeClr val="tx1"/>
                  </a:solidFill>
                  <a:cs typeface="B Nazanin" panose="00000400000000000000" pitchFamily="2" charset="-78"/>
                </a:endParaRPr>
              </a:p>
            </p:txBody>
          </p:sp>
        </mc:Choice>
        <mc:Fallback xmlns="">
          <p:sp>
            <p:nvSpPr>
              <p:cNvPr id="10" name="TextBox 9">
                <a:extLst>
                  <a:ext uri="{FF2B5EF4-FFF2-40B4-BE49-F238E27FC236}">
                    <a16:creationId xmlns:a16="http://schemas.microsoft.com/office/drawing/2014/main" id="{8A9B5FFD-4035-40F1-BBC6-FEE1E28C6C39}"/>
                  </a:ext>
                </a:extLst>
              </p:cNvPr>
              <p:cNvSpPr txBox="1">
                <a:spLocks noRot="1" noChangeAspect="1" noMove="1" noResize="1" noEditPoints="1" noAdjustHandles="1" noChangeArrowheads="1" noChangeShapeType="1" noTextEdit="1"/>
              </p:cNvSpPr>
              <p:nvPr/>
            </p:nvSpPr>
            <p:spPr>
              <a:xfrm>
                <a:off x="2286000" y="2056579"/>
                <a:ext cx="4572000" cy="972317"/>
              </a:xfrm>
              <a:prstGeom prst="rect">
                <a:avLst/>
              </a:prstGeom>
              <a:blipFill>
                <a:blip r:embed="rId2"/>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E670346-3D3A-4308-A579-7BD016198810}"/>
              </a:ext>
            </a:extLst>
          </p:cNvPr>
          <p:cNvSpPr txBox="1"/>
          <p:nvPr/>
        </p:nvSpPr>
        <p:spPr>
          <a:xfrm>
            <a:off x="4267200" y="3028896"/>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زاویه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BD6A7A-1E82-4ED9-AE30-F0BDE5AD3040}"/>
                  </a:ext>
                </a:extLst>
              </p:cNvPr>
              <p:cNvSpPr txBox="1"/>
              <p:nvPr/>
            </p:nvSpPr>
            <p:spPr>
              <a:xfrm>
                <a:off x="2286000" y="3359111"/>
                <a:ext cx="4572000" cy="923330"/>
              </a:xfrm>
              <a:prstGeom prst="rect">
                <a:avLst/>
              </a:prstGeom>
              <a:noFill/>
            </p:spPr>
            <p:txBody>
              <a:bodyPr wrap="square">
                <a:spAutoFit/>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smtClean="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θ</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Sup>
                        <m:s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pPr>
                        <m:e>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tan</m:t>
                          </m:r>
                        </m:e>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m:t>
                          </m:r>
                        </m:sup>
                      </m:sSup>
                      <m:d>
                        <m:d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18</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85</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e>
                      </m:d>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π</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62</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rad</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Sup>
                        <m:s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p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93</m:t>
                          </m:r>
                        </m:e>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up>
                      </m:sSup>
                    </m:oMath>
                  </m:oMathPara>
                </a14:m>
                <a:endPar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i="1">
                              <a:solidFill>
                                <a:schemeClr val="tx1"/>
                              </a:solidFill>
                              <a:effectLst/>
                              <a:latin typeface="Cambria Math" panose="02040503050406030204" pitchFamily="18" charset="0"/>
                              <a:cs typeface="B Lotus" panose="00000400000000000000" pitchFamily="2" charset="-78"/>
                            </a:rPr>
                          </m:ctrlPr>
                        </m:sSub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𝑉</m:t>
                          </m:r>
                        </m:e>
                        <m:sub>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𝑚</m:t>
                          </m:r>
                        </m:sub>
                      </m:sSub>
                      <m:func>
                        <m:funcPr>
                          <m:ctrlPr>
                            <a:rPr lang="en-US" i="1">
                              <a:solidFill>
                                <a:schemeClr val="tx1"/>
                              </a:solidFill>
                              <a:effectLst/>
                              <a:latin typeface="Cambria Math" panose="02040503050406030204" pitchFamily="18" charset="0"/>
                              <a:cs typeface="B Lotus" panose="00000400000000000000" pitchFamily="2" charset="-78"/>
                            </a:rPr>
                          </m:ctrlPr>
                        </m:funcPr>
                        <m:fName>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sin</m:t>
                          </m:r>
                        </m:fName>
                        <m:e>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θ</m:t>
                          </m:r>
                        </m:e>
                      </m:func>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169</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5</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V</m:t>
                      </m:r>
                    </m:oMath>
                  </m:oMathPara>
                </a14:m>
                <a:endParaRPr lang="en-US" dirty="0">
                  <a:solidFill>
                    <a:schemeClr val="tx1"/>
                  </a:solidFill>
                  <a:cs typeface="B Nazanin" panose="00000400000000000000" pitchFamily="2" charset="-78"/>
                </a:endParaRPr>
              </a:p>
            </p:txBody>
          </p:sp>
        </mc:Choice>
        <mc:Fallback xmlns="">
          <p:sp>
            <p:nvSpPr>
              <p:cNvPr id="14" name="TextBox 13">
                <a:extLst>
                  <a:ext uri="{FF2B5EF4-FFF2-40B4-BE49-F238E27FC236}">
                    <a16:creationId xmlns:a16="http://schemas.microsoft.com/office/drawing/2014/main" id="{9ABD6A7A-1E82-4ED9-AE30-F0BDE5AD3040}"/>
                  </a:ext>
                </a:extLst>
              </p:cNvPr>
              <p:cNvSpPr txBox="1">
                <a:spLocks noRot="1" noChangeAspect="1" noMove="1" noResize="1" noEditPoints="1" noAdjustHandles="1" noChangeArrowheads="1" noChangeShapeType="1" noTextEdit="1"/>
              </p:cNvSpPr>
              <p:nvPr/>
            </p:nvSpPr>
            <p:spPr>
              <a:xfrm>
                <a:off x="2286000" y="3359111"/>
                <a:ext cx="4572000" cy="923330"/>
              </a:xfrm>
              <a:prstGeom prst="rect">
                <a:avLst/>
              </a:prstGeom>
              <a:blipFill>
                <a:blip r:embed="rId3"/>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4B96B444-9939-49B0-AB9E-F2AB6FFE967B}"/>
              </a:ext>
            </a:extLst>
          </p:cNvPr>
          <p:cNvSpPr txBox="1"/>
          <p:nvPr/>
        </p:nvSpPr>
        <p:spPr>
          <a:xfrm>
            <a:off x="4343400" y="4306890"/>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 زاویه α از حل عددی معادله زیر تعیین می‌شود: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ADB830-8253-4822-AC03-6141A6A1812C}"/>
                  </a:ext>
                </a:extLst>
              </p:cNvPr>
              <p:cNvSpPr txBox="1"/>
              <p:nvPr/>
            </p:nvSpPr>
            <p:spPr>
              <a:xfrm>
                <a:off x="1143000" y="4760672"/>
                <a:ext cx="4572000" cy="3879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sin</m:t>
                          </m:r>
                        </m:fName>
                        <m:e>
                          <m:r>
                            <m:rPr>
                              <m:sty m:val="p"/>
                            </m:rPr>
                            <a:rPr lang="en-US" i="0">
                              <a:solidFill>
                                <a:schemeClr val="tx1"/>
                              </a:solidFill>
                              <a:latin typeface="Cambria Math" panose="02040503050406030204" pitchFamily="18" charset="0"/>
                            </a:rPr>
                            <m:t>α</m:t>
                          </m:r>
                        </m:e>
                      </m:func>
                      <m:r>
                        <a:rPr lang="en-US" i="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62</m:t>
                              </m:r>
                            </m:e>
                          </m:d>
                        </m:e>
                      </m:func>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0">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2</m:t>
                              </m:r>
                              <m:r>
                                <m:rPr>
                                  <m:sty m:val="p"/>
                                </m:rPr>
                                <a:rPr lang="en-US" i="0">
                                  <a:solidFill>
                                    <a:schemeClr val="tx1"/>
                                  </a:solidFill>
                                  <a:latin typeface="Cambria Math" panose="02040503050406030204" pitchFamily="18" charset="0"/>
                                </a:rPr>
                                <m:t>π</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α</m:t>
                              </m:r>
                              <m:r>
                                <a:rPr lang="en-US" i="0">
                                  <a:solidFill>
                                    <a:schemeClr val="tx1"/>
                                  </a:solidFill>
                                  <a:latin typeface="Cambria Math" panose="02040503050406030204" pitchFamily="18" charset="0"/>
                                </a:rPr>
                                <m:t>−</m:t>
                              </m:r>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62</m:t>
                                  </m:r>
                                </m:num>
                                <m:den>
                                  <m:r>
                                    <a:rPr lang="en-US" i="0">
                                      <a:solidFill>
                                        <a:schemeClr val="tx1"/>
                                      </a:solidFill>
                                      <a:latin typeface="Cambria Math" panose="02040503050406030204" pitchFamily="18" charset="0"/>
                                    </a:rPr>
                                    <m:t>18</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85</m:t>
                                  </m:r>
                                </m:den>
                              </m:f>
                            </m:e>
                          </m:d>
                        </m:sup>
                      </m:s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oMath>
                  </m:oMathPara>
                </a14:m>
                <a:endParaRPr lang="en-US" dirty="0">
                  <a:solidFill>
                    <a:schemeClr val="tx1"/>
                  </a:solidFill>
                  <a:cs typeface="B Nazanin" panose="00000400000000000000" pitchFamily="2" charset="-78"/>
                </a:endParaRPr>
              </a:p>
            </p:txBody>
          </p:sp>
        </mc:Choice>
        <mc:Fallback xmlns="">
          <p:sp>
            <p:nvSpPr>
              <p:cNvPr id="18" name="TextBox 17">
                <a:extLst>
                  <a:ext uri="{FF2B5EF4-FFF2-40B4-BE49-F238E27FC236}">
                    <a16:creationId xmlns:a16="http://schemas.microsoft.com/office/drawing/2014/main" id="{82ADB830-8253-4822-AC03-6141A6A1812C}"/>
                  </a:ext>
                </a:extLst>
              </p:cNvPr>
              <p:cNvSpPr txBox="1">
                <a:spLocks noRot="1" noChangeAspect="1" noMove="1" noResize="1" noEditPoints="1" noAdjustHandles="1" noChangeArrowheads="1" noChangeShapeType="1" noTextEdit="1"/>
              </p:cNvSpPr>
              <p:nvPr/>
            </p:nvSpPr>
            <p:spPr>
              <a:xfrm>
                <a:off x="1143000" y="4760672"/>
                <a:ext cx="4572000" cy="387927"/>
              </a:xfrm>
              <a:prstGeom prst="rect">
                <a:avLst/>
              </a:prstGeom>
              <a:blipFill>
                <a:blip r:embed="rId4"/>
                <a:stretch>
                  <a:fillRect t="-79688" b="-95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CA138E1-D860-40EC-A3C5-EC94BA7FCD11}"/>
                  </a:ext>
                </a:extLst>
              </p:cNvPr>
              <p:cNvSpPr txBox="1"/>
              <p:nvPr/>
            </p:nvSpPr>
            <p:spPr>
              <a:xfrm>
                <a:off x="4316027" y="4763560"/>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solidFill>
                            <a:schemeClr val="tx1"/>
                          </a:solidFill>
                          <a:latin typeface="Cambria Math" panose="02040503050406030204" pitchFamily="18" charset="0"/>
                        </a:rPr>
                        <m:t>⇒</m:t>
                      </m:r>
                      <m:r>
                        <m:rPr>
                          <m:sty m:val="p"/>
                        </m:rPr>
                        <a:rPr lang="en-US" smtClean="0">
                          <a:solidFill>
                            <a:schemeClr val="tx1"/>
                          </a:solidFill>
                          <a:latin typeface="Cambria Math" panose="02040503050406030204" pitchFamily="18" charset="0"/>
                        </a:rPr>
                        <m:t>α</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843</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rad</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48</m:t>
                          </m:r>
                        </m:e>
                        <m:sup>
                          <m:r>
                            <a:rPr lang="en-US" i="0">
                              <a:solidFill>
                                <a:schemeClr val="tx1"/>
                              </a:solidFill>
                              <a:latin typeface="Cambria Math" panose="02040503050406030204" pitchFamily="18" charset="0"/>
                            </a:rPr>
                            <m:t>∘</m:t>
                          </m:r>
                        </m:sup>
                      </m:sSup>
                    </m:oMath>
                  </m:oMathPara>
                </a14:m>
                <a:endParaRPr lang="en-US" dirty="0">
                  <a:solidFill>
                    <a:schemeClr val="tx1"/>
                  </a:solidFill>
                  <a:cs typeface="B Nazanin" panose="00000400000000000000" pitchFamily="2" charset="-78"/>
                </a:endParaRPr>
              </a:p>
            </p:txBody>
          </p:sp>
        </mc:Choice>
        <mc:Fallback xmlns="">
          <p:sp>
            <p:nvSpPr>
              <p:cNvPr id="20" name="TextBox 19">
                <a:extLst>
                  <a:ext uri="{FF2B5EF4-FFF2-40B4-BE49-F238E27FC236}">
                    <a16:creationId xmlns:a16="http://schemas.microsoft.com/office/drawing/2014/main" id="{3CA138E1-D860-40EC-A3C5-EC94BA7FCD11}"/>
                  </a:ext>
                </a:extLst>
              </p:cNvPr>
              <p:cNvSpPr txBox="1">
                <a:spLocks noRot="1" noChangeAspect="1" noMove="1" noResize="1" noEditPoints="1" noAdjustHandles="1" noChangeArrowheads="1" noChangeShapeType="1" noTextEdit="1"/>
              </p:cNvSpPr>
              <p:nvPr/>
            </p:nvSpPr>
            <p:spPr>
              <a:xfrm>
                <a:off x="4316027" y="4763560"/>
                <a:ext cx="4572000" cy="369332"/>
              </a:xfrm>
              <a:prstGeom prst="rect">
                <a:avLst/>
              </a:prstGeom>
              <a:blipFill>
                <a:blip r:embed="rId5"/>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7BA3D71C-2919-4046-B85B-D5B005F43C47}"/>
              </a:ext>
            </a:extLst>
          </p:cNvPr>
          <p:cNvSpPr txBox="1"/>
          <p:nvPr/>
        </p:nvSpPr>
        <p:spPr>
          <a:xfrm>
            <a:off x="4339701" y="5352446"/>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الف) ولتاژ خروجی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D1A2D917-F141-4F40-B32C-374597F1ACF0}"/>
                  </a:ext>
                </a:extLst>
              </p:cNvPr>
              <p:cNvGraphicFramePr>
                <a:graphicFrameLocks noGrp="1"/>
              </p:cNvGraphicFramePr>
              <p:nvPr>
                <p:extLst/>
              </p:nvPr>
            </p:nvGraphicFramePr>
            <p:xfrm>
              <a:off x="685800" y="5845598"/>
              <a:ext cx="7391400" cy="875729"/>
            </p:xfrm>
            <a:graphic>
              <a:graphicData uri="http://schemas.openxmlformats.org/drawingml/2006/table">
                <a:tbl>
                  <a:tblPr firstRow="1" firstCol="1" bandRow="1">
                    <a:tableStyleId>{5C22544A-7EE6-4342-B048-85BDC9FD1C3A}</a:tableStyleId>
                  </a:tblPr>
                  <a:tblGrid>
                    <a:gridCol w="6828947">
                      <a:extLst>
                        <a:ext uri="{9D8B030D-6E8A-4147-A177-3AD203B41FA5}">
                          <a16:colId xmlns:a16="http://schemas.microsoft.com/office/drawing/2014/main" val="837997880"/>
                        </a:ext>
                      </a:extLst>
                    </a:gridCol>
                    <a:gridCol w="562453">
                      <a:extLst>
                        <a:ext uri="{9D8B030D-6E8A-4147-A177-3AD203B41FA5}">
                          <a16:colId xmlns:a16="http://schemas.microsoft.com/office/drawing/2014/main" val="4174508640"/>
                        </a:ext>
                      </a:extLst>
                    </a:gridCol>
                  </a:tblGrid>
                  <a:tr h="63055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𝑣</m:t>
                                    </m:r>
                                  </m:e>
                                  <m:sub>
                                    <m:r>
                                      <a:rPr lang="en-US" sz="1800" b="0" i="1" smtClean="0">
                                        <a:solidFill>
                                          <a:schemeClr val="tx1"/>
                                        </a:solidFill>
                                        <a:effectLst/>
                                        <a:latin typeface="Cambria Math" panose="02040503050406030204" pitchFamily="18" charset="0"/>
                                      </a:rPr>
                                      <m:t>𝑜</m:t>
                                    </m:r>
                                  </m:sub>
                                </m:sSub>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r>
                                  <a:rPr lang="en-US" sz="1800" b="0" smtClean="0">
                                    <a:solidFill>
                                      <a:schemeClr val="tx1"/>
                                    </a:solidFill>
                                    <a:effectLst/>
                                    <a:latin typeface="Cambria Math" panose="02040503050406030204" pitchFamily="18" charset="0"/>
                                  </a:rPr>
                                  <m:t>=</m:t>
                                </m:r>
                                <m:d>
                                  <m:dPr>
                                    <m:begChr m:val="{"/>
                                    <m:endChr m:val=""/>
                                    <m:ctrlPr>
                                      <a:rPr lang="en-US" sz="1800" b="0" i="1">
                                        <a:solidFill>
                                          <a:schemeClr val="tx1"/>
                                        </a:solidFill>
                                        <a:effectLst/>
                                        <a:latin typeface="Cambria Math" panose="02040503050406030204" pitchFamily="18" charset="0"/>
                                      </a:rPr>
                                    </m:ctrlPr>
                                  </m:dPr>
                                  <m:e>
                                    <m:eqArr>
                                      <m:eqArrPr>
                                        <m:ctrlPr>
                                          <a:rPr lang="en-US" sz="1800" b="0" i="1">
                                            <a:solidFill>
                                              <a:schemeClr val="tx1"/>
                                            </a:solidFill>
                                            <a:effectLst/>
                                            <a:latin typeface="Cambria Math" panose="02040503050406030204" pitchFamily="18" charset="0"/>
                                          </a:rPr>
                                        </m:ctrlPr>
                                      </m:eqArrPr>
                                      <m:e>
                                        <m:r>
                                          <a:rPr lang="en-US" sz="1800" b="0" i="1" smtClean="0">
                                            <a:solidFill>
                                              <a:schemeClr val="tx1"/>
                                            </a:solidFill>
                                            <a:effectLst/>
                                            <a:latin typeface="Cambria Math" panose="02040503050406030204" pitchFamily="18" charset="0"/>
                                          </a:rPr>
                                          <m:t>169</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7</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𝑠𝑖𝑛</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r>
                                          <a:rPr lang="en-US" sz="1800" b="0" smtClean="0">
                                            <a:solidFill>
                                              <a:schemeClr val="tx1"/>
                                            </a:solidFill>
                                            <a:effectLst/>
                                            <a:latin typeface="Cambria Math" panose="02040503050406030204" pitchFamily="18" charset="0"/>
                                          </a:rPr>
                                          <m:t>                </m:t>
                                        </m:r>
                                        <m:r>
                                          <m:rPr>
                                            <m:nor/>
                                          </m:rPr>
                                          <a:rPr lang="en-US" sz="1800" b="0">
                                            <a:solidFill>
                                              <a:schemeClr val="tx1"/>
                                            </a:solidFill>
                                            <a:effectLst/>
                                          </a:rPr>
                                          <m:t>               </m:t>
                                        </m:r>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𝛼</m:t>
                                        </m:r>
                                        <m:r>
                                          <a:rPr lang="en-US" sz="1800" b="0" smtClean="0">
                                            <a:solidFill>
                                              <a:schemeClr val="tx1"/>
                                            </a:solidFill>
                                            <a:effectLst/>
                                            <a:latin typeface="Cambria Math" panose="02040503050406030204" pitchFamily="18" charset="0"/>
                                          </a:rPr>
                                          <m:t> </m:t>
                                        </m:r>
                                        <m:r>
                                          <m:rPr>
                                            <m:nor/>
                                          </m:rPr>
                                          <a:rPr lang="en-US" sz="1800" b="0">
                                            <a:solidFill>
                                              <a:schemeClr val="tx1"/>
                                            </a:solidFill>
                                            <a:effectLst/>
                                          </a:rPr>
                                          <m:t>≤</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r>
                                          <m:rPr>
                                            <m:nor/>
                                          </m:rPr>
                                          <a:rPr lang="en-US" sz="1800" b="0">
                                            <a:solidFill>
                                              <a:schemeClr val="tx1"/>
                                            </a:solidFill>
                                            <a:effectLst/>
                                          </a:rPr>
                                          <m:t> ≤</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𝜃</m:t>
                                        </m:r>
                                      </m:e>
                                      <m:e/>
                                      <m:e>
                                        <m:r>
                                          <a:rPr lang="en-US" sz="1800" b="0" i="1" smtClean="0">
                                            <a:solidFill>
                                              <a:schemeClr val="tx1"/>
                                            </a:solidFill>
                                            <a:effectLst/>
                                            <a:latin typeface="Cambria Math" panose="02040503050406030204" pitchFamily="18" charset="0"/>
                                          </a:rPr>
                                          <m:t>169</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5</m:t>
                                        </m:r>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𝑒</m:t>
                                            </m:r>
                                          </m:e>
                                          <m:sup>
                                            <m:f>
                                              <m:fPr>
                                                <m:type m:val="lin"/>
                                                <m:ctrlPr>
                                                  <a:rPr lang="en-US" sz="1800" b="0" i="1">
                                                    <a:solidFill>
                                                      <a:schemeClr val="tx1"/>
                                                    </a:solidFill>
                                                    <a:effectLst/>
                                                    <a:latin typeface="Cambria Math" panose="02040503050406030204" pitchFamily="18" charset="0"/>
                                                  </a:rPr>
                                                </m:ctrlPr>
                                              </m:fPr>
                                              <m:num>
                                                <m:r>
                                                  <a:rPr lang="en-US" sz="1800" b="0" smtClean="0">
                                                    <a:solidFill>
                                                      <a:schemeClr val="tx1"/>
                                                    </a:solidFill>
                                                    <a:effectLst/>
                                                    <a:latin typeface="Cambria Math" panose="02040503050406030204" pitchFamily="18" charset="0"/>
                                                  </a:rPr>
                                                  <m:t>−</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1</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62</m:t>
                                                    </m:r>
                                                  </m:e>
                                                </m:d>
                                              </m:num>
                                              <m:den>
                                                <m:r>
                                                  <a:rPr lang="en-US" sz="1800" b="0" i="1" smtClean="0">
                                                    <a:solidFill>
                                                      <a:schemeClr val="tx1"/>
                                                    </a:solidFill>
                                                    <a:effectLst/>
                                                    <a:latin typeface="Cambria Math" panose="02040503050406030204" pitchFamily="18" charset="0"/>
                                                  </a:rPr>
                                                  <m:t>18</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85</m:t>
                                                </m:r>
                                              </m:den>
                                            </m:f>
                                          </m:sup>
                                        </m:sSup>
                                        <m:r>
                                          <m:rPr>
                                            <m:nor/>
                                          </m:rPr>
                                          <a:rPr lang="en-US" sz="1800" b="0">
                                            <a:solidFill>
                                              <a:schemeClr val="tx1"/>
                                            </a:solidFill>
                                            <a:effectLst/>
                                          </a:rPr>
                                          <m:t>                      </m:t>
                                        </m:r>
                                        <m:r>
                                          <a:rPr lang="en-US" sz="1800" b="0" i="1" smtClean="0">
                                            <a:solidFill>
                                              <a:schemeClr val="tx1"/>
                                            </a:solidFill>
                                            <a:effectLst/>
                                            <a:latin typeface="Cambria Math" panose="02040503050406030204" pitchFamily="18" charset="0"/>
                                          </a:rPr>
                                          <m:t>𝜃</m:t>
                                        </m:r>
                                        <m:r>
                                          <a:rPr lang="en-US" sz="1800" b="0" smtClean="0">
                                            <a:solidFill>
                                              <a:schemeClr val="tx1"/>
                                            </a:solidFill>
                                            <a:effectLst/>
                                            <a:latin typeface="Cambria Math" panose="02040503050406030204" pitchFamily="18" charset="0"/>
                                          </a:rPr>
                                          <m:t> </m:t>
                                        </m:r>
                                        <m:r>
                                          <m:rPr>
                                            <m:nor/>
                                          </m:rPr>
                                          <a:rPr lang="en-US" sz="1800" b="0">
                                            <a:solidFill>
                                              <a:schemeClr val="tx1"/>
                                            </a:solidFill>
                                            <a:effectLst/>
                                          </a:rPr>
                                          <m:t>≤</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r>
                                          <m:rPr>
                                            <m:nor/>
                                          </m:rPr>
                                          <a:rPr lang="en-US" sz="1800" b="0">
                                            <a:solidFill>
                                              <a:schemeClr val="tx1"/>
                                            </a:solidFill>
                                            <a:effectLst/>
                                          </a:rPr>
                                          <m:t> ≤</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𝛼</m:t>
                                        </m:r>
                                        <m:r>
                                          <a:rPr lang="en-US" sz="1800" b="0" smtClean="0">
                                            <a:solidFill>
                                              <a:schemeClr val="tx1"/>
                                            </a:solidFill>
                                            <a:effectLst/>
                                            <a:latin typeface="Cambria Math" panose="02040503050406030204" pitchFamily="18" charset="0"/>
                                          </a:rPr>
                                          <m:t>        </m:t>
                                        </m:r>
                                      </m:e>
                                    </m:eqArr>
                                  </m:e>
                                </m:d>
                                <m:r>
                                  <a:rPr lang="en-US" sz="1800" b="0" smtClean="0">
                                    <a:solidFill>
                                      <a:schemeClr val="tx1"/>
                                    </a:solidFill>
                                    <a:effectLst/>
                                    <a:latin typeface="Cambria Math" panose="02040503050406030204" pitchFamily="18" charset="0"/>
                                  </a:rPr>
                                  <m:t> </m:t>
                                </m:r>
                              </m:oMath>
                            </m:oMathPara>
                          </a14:m>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10153793"/>
                      </a:ext>
                    </a:extLst>
                  </a:tr>
                </a:tbl>
              </a:graphicData>
            </a:graphic>
          </p:graphicFrame>
        </mc:Choice>
        <mc:Fallback xmlns="">
          <p:graphicFrame>
            <p:nvGraphicFramePr>
              <p:cNvPr id="25" name="Table 24">
                <a:extLst>
                  <a:ext uri="{FF2B5EF4-FFF2-40B4-BE49-F238E27FC236}">
                    <a16:creationId xmlns:a16="http://schemas.microsoft.com/office/drawing/2014/main" id="{D1A2D917-F141-4F40-B32C-374597F1ACF0}"/>
                  </a:ext>
                </a:extLst>
              </p:cNvPr>
              <p:cNvGraphicFramePr>
                <a:graphicFrameLocks noGrp="1"/>
              </p:cNvGraphicFramePr>
              <p:nvPr>
                <p:extLst>
                  <p:ext uri="{D42A27DB-BD31-4B8C-83A1-F6EECF244321}">
                    <p14:modId xmlns:p14="http://schemas.microsoft.com/office/powerpoint/2010/main" val="3149995641"/>
                  </p:ext>
                </p:extLst>
              </p:nvPr>
            </p:nvGraphicFramePr>
            <p:xfrm>
              <a:off x="685800" y="5845598"/>
              <a:ext cx="7391400" cy="875729"/>
            </p:xfrm>
            <a:graphic>
              <a:graphicData uri="http://schemas.openxmlformats.org/drawingml/2006/table">
                <a:tbl>
                  <a:tblPr firstRow="1" firstCol="1" bandRow="1">
                    <a:tableStyleId>{5C22544A-7EE6-4342-B048-85BDC9FD1C3A}</a:tableStyleId>
                  </a:tblPr>
                  <a:tblGrid>
                    <a:gridCol w="6828947">
                      <a:extLst>
                        <a:ext uri="{9D8B030D-6E8A-4147-A177-3AD203B41FA5}">
                          <a16:colId xmlns:a16="http://schemas.microsoft.com/office/drawing/2014/main" val="837997880"/>
                        </a:ext>
                      </a:extLst>
                    </a:gridCol>
                    <a:gridCol w="562453">
                      <a:extLst>
                        <a:ext uri="{9D8B030D-6E8A-4147-A177-3AD203B41FA5}">
                          <a16:colId xmlns:a16="http://schemas.microsoft.com/office/drawing/2014/main" val="4174508640"/>
                        </a:ext>
                      </a:extLst>
                    </a:gridCol>
                  </a:tblGrid>
                  <a:tr h="875729">
                    <a:tc>
                      <a:txBody>
                        <a:bodyPr/>
                        <a:lstStyle/>
                        <a:p>
                          <a:endParaRPr lang="en-US"/>
                        </a:p>
                      </a:txBody>
                      <a:tcPr marL="68580" marR="68580" marT="0" marB="0" anchor="ctr">
                        <a:blipFill>
                          <a:blip r:embed="rId6"/>
                          <a:stretch>
                            <a:fillRect l="-89" t="-690" r="-8653" b="-2759"/>
                          </a:stretch>
                        </a:blip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10153793"/>
                      </a:ext>
                    </a:extLst>
                  </a:tr>
                </a:tbl>
              </a:graphicData>
            </a:graphic>
          </p:graphicFrame>
        </mc:Fallback>
      </mc:AlternateContent>
      <p:sp>
        <p:nvSpPr>
          <p:cNvPr id="2" name="Slide Number Placeholder 1">
            <a:extLst>
              <a:ext uri="{FF2B5EF4-FFF2-40B4-BE49-F238E27FC236}">
                <a16:creationId xmlns:a16="http://schemas.microsoft.com/office/drawing/2014/main" id="{37F4604A-D730-473F-8CED-E126A3F954F6}"/>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15" name="TextBox 14">
            <a:extLst>
              <a:ext uri="{FF2B5EF4-FFF2-40B4-BE49-F238E27FC236}">
                <a16:creationId xmlns:a16="http://schemas.microsoft.com/office/drawing/2014/main" id="{FD6AC2B2-8F31-485D-9FA2-9CB9B6FC2C0C}"/>
              </a:ext>
            </a:extLst>
          </p:cNvPr>
          <p:cNvSpPr txBox="1"/>
          <p:nvPr/>
        </p:nvSpPr>
        <p:spPr>
          <a:xfrm>
            <a:off x="7772400" y="1611868"/>
            <a:ext cx="1143000"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B Naza'"/>
                <a:ea typeface="Times New Roman" panose="02020603050405020304" pitchFamily="18" charset="0"/>
                <a:cs typeface="B Nazanin" panose="00000400000000000000" pitchFamily="2" charset="-78"/>
              </a:rPr>
              <a:t>■ </a:t>
            </a:r>
            <a:r>
              <a:rPr lang="fa-IR" sz="1800" b="1" dirty="0">
                <a:solidFill>
                  <a:srgbClr val="FF0000"/>
                </a:solidFill>
                <a:effectLst/>
                <a:latin typeface="B Naza'"/>
                <a:ea typeface="Times New Roman" panose="02020603050405020304" pitchFamily="18" charset="0"/>
                <a:cs typeface="B Nazanin" panose="00000400000000000000" pitchFamily="2" charset="-78"/>
              </a:rPr>
              <a:t> </a:t>
            </a:r>
            <a:r>
              <a:rPr lang="ar-SA" sz="1800" b="1" dirty="0" smtClean="0">
                <a:solidFill>
                  <a:srgbClr val="FF0000"/>
                </a:solidFill>
                <a:effectLst/>
                <a:latin typeface="B Naza'"/>
                <a:ea typeface="Times New Roman" panose="02020603050405020304" pitchFamily="18" charset="0"/>
                <a:cs typeface="B Nazanin" panose="00000400000000000000" pitchFamily="2" charset="-78"/>
              </a:rPr>
              <a:t>حل</a:t>
            </a:r>
            <a:endParaRPr lang="en-US" sz="1600" dirty="0">
              <a:solidFill>
                <a:srgbClr val="FF0000"/>
              </a:solidFill>
              <a:effectLst/>
              <a:latin typeface="B Naza'"/>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20221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4570C6-3922-4088-B1BC-6C1F3C6E9EC9}"/>
              </a:ext>
            </a:extLst>
          </p:cNvPr>
          <p:cNvSpPr txBox="1"/>
          <p:nvPr/>
        </p:nvSpPr>
        <p:spPr>
          <a:xfrm>
            <a:off x="2667000" y="304800"/>
            <a:ext cx="61722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B Naa"/>
                <a:ea typeface="Times New Roman" panose="02020603050405020304" pitchFamily="18" charset="0"/>
                <a:cs typeface="B Nazanin" panose="00000400000000000000" pitchFamily="2" charset="-78"/>
              </a:rPr>
              <a:t>ب) پیک تا پیک ولتاژ خروجی برابر است با:</a:t>
            </a:r>
            <a:endParaRPr lang="en-US" sz="1800" dirty="0">
              <a:effectLst/>
              <a:latin typeface="B Na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16F2A1-5C29-4813-BB19-2BF2FBC7A4EE}"/>
                  </a:ext>
                </a:extLst>
              </p:cNvPr>
              <p:cNvSpPr txBox="1"/>
              <p:nvPr/>
            </p:nvSpPr>
            <p:spPr>
              <a:xfrm>
                <a:off x="1676400" y="714874"/>
                <a:ext cx="5791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m:t>
                          </m:r>
                        </m:sub>
                      </m:sSub>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m:rPr>
                                  <m:sty m:val="p"/>
                                </m:rPr>
                                <a:rPr lang="en-US" i="0">
                                  <a:solidFill>
                                    <a:schemeClr val="tx1"/>
                                  </a:solidFill>
                                  <a:latin typeface="Cambria Math" panose="02040503050406030204" pitchFamily="18" charset="0"/>
                                </a:rPr>
                                <m:t>α</m:t>
                              </m:r>
                            </m:e>
                          </m:func>
                        </m:e>
                      </m:d>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169</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7</m:t>
                      </m:r>
                      <m:r>
                        <a:rPr lang="en-US" i="0">
                          <a:solidFill>
                            <a:schemeClr val="tx1"/>
                          </a:solidFill>
                          <a:latin typeface="Cambria Math" panose="02040503050406030204" pitchFamily="18" charset="0"/>
                        </a:rPr>
                        <m:t> </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843</m:t>
                              </m:r>
                            </m:e>
                          </m:func>
                        </m:e>
                      </m:d>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43</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V</m:t>
                      </m:r>
                    </m:oMath>
                  </m:oMathPara>
                </a14:m>
                <a:endParaRPr lang="en-US" dirty="0">
                  <a:solidFill>
                    <a:schemeClr val="tx1"/>
                  </a:solidFill>
                  <a:latin typeface="B Naa"/>
                  <a:cs typeface="B Nazanin" panose="00000400000000000000" pitchFamily="2" charset="-78"/>
                </a:endParaRPr>
              </a:p>
            </p:txBody>
          </p:sp>
        </mc:Choice>
        <mc:Fallback xmlns="">
          <p:sp>
            <p:nvSpPr>
              <p:cNvPr id="6" name="TextBox 5">
                <a:extLst>
                  <a:ext uri="{FF2B5EF4-FFF2-40B4-BE49-F238E27FC236}">
                    <a16:creationId xmlns:a16="http://schemas.microsoft.com/office/drawing/2014/main" id="{D816F2A1-5C29-4813-BB19-2BF2FBC7A4EE}"/>
                  </a:ext>
                </a:extLst>
              </p:cNvPr>
              <p:cNvSpPr txBox="1">
                <a:spLocks noRot="1" noChangeAspect="1" noMove="1" noResize="1" noEditPoints="1" noAdjustHandles="1" noChangeArrowheads="1" noChangeShapeType="1" noTextEdit="1"/>
              </p:cNvSpPr>
              <p:nvPr/>
            </p:nvSpPr>
            <p:spPr>
              <a:xfrm>
                <a:off x="1676400" y="714874"/>
                <a:ext cx="5791200" cy="369332"/>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7BFB071-81FD-4959-B300-948C9F14D2FB}"/>
              </a:ext>
            </a:extLst>
          </p:cNvPr>
          <p:cNvSpPr txBox="1"/>
          <p:nvPr/>
        </p:nvSpPr>
        <p:spPr>
          <a:xfrm>
            <a:off x="4267200" y="1295400"/>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B Naa"/>
                <a:ea typeface="Times New Roman" panose="02020603050405020304" pitchFamily="18" charset="0"/>
                <a:cs typeface="B Nazanin" panose="00000400000000000000" pitchFamily="2" charset="-78"/>
              </a:rPr>
              <a:t>ج) جریان خازن برابر است با:</a:t>
            </a:r>
            <a:endParaRPr lang="en-US" sz="1800" dirty="0">
              <a:effectLst/>
              <a:latin typeface="B Na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FB73FC8-1382-4D9E-9321-DAF8D3569C71}"/>
                  </a:ext>
                </a:extLst>
              </p:cNvPr>
              <p:cNvGraphicFramePr>
                <a:graphicFrameLocks noGrp="1"/>
              </p:cNvGraphicFramePr>
              <p:nvPr>
                <p:extLst/>
              </p:nvPr>
            </p:nvGraphicFramePr>
            <p:xfrm>
              <a:off x="1579701" y="1849233"/>
              <a:ext cx="7083425" cy="788162"/>
            </p:xfrm>
            <a:graphic>
              <a:graphicData uri="http://schemas.openxmlformats.org/drawingml/2006/table">
                <a:tbl>
                  <a:tblPr firstRow="1" firstCol="1" bandRow="1">
                    <a:tableStyleId>{5C22544A-7EE6-4342-B048-85BDC9FD1C3A}</a:tableStyleId>
                  </a:tblPr>
                  <a:tblGrid>
                    <a:gridCol w="6269021">
                      <a:extLst>
                        <a:ext uri="{9D8B030D-6E8A-4147-A177-3AD203B41FA5}">
                          <a16:colId xmlns:a16="http://schemas.microsoft.com/office/drawing/2014/main" val="40710957"/>
                        </a:ext>
                      </a:extLst>
                    </a:gridCol>
                    <a:gridCol w="814404">
                      <a:extLst>
                        <a:ext uri="{9D8B030D-6E8A-4147-A177-3AD203B41FA5}">
                          <a16:colId xmlns:a16="http://schemas.microsoft.com/office/drawing/2014/main" val="213391145"/>
                        </a:ext>
                      </a:extLst>
                    </a:gridCol>
                  </a:tblGrid>
                  <a:tr h="63055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ea typeface="Cambria Math" panose="02040503050406030204" pitchFamily="18" charset="0"/>
                                      </a:rPr>
                                    </m:ctrlPr>
                                  </m:sSubPr>
                                  <m:e>
                                    <m:r>
                                      <m:rPr>
                                        <m:sty m:val="p"/>
                                      </m:rPr>
                                      <a:rPr lang="en-US" sz="1800" b="0" i="1" smtClean="0">
                                        <a:solidFill>
                                          <a:schemeClr val="tx1"/>
                                        </a:solidFill>
                                        <a:effectLst/>
                                        <a:latin typeface="Cambria Math" panose="02040503050406030204" pitchFamily="18" charset="0"/>
                                        <a:ea typeface="Cambria Math" panose="02040503050406030204" pitchFamily="18" charset="0"/>
                                      </a:rPr>
                                      <m:t>i</m:t>
                                    </m:r>
                                  </m:e>
                                  <m:sub>
                                    <m:r>
                                      <m:rPr>
                                        <m:sty m:val="p"/>
                                      </m:rPr>
                                      <a:rPr lang="en-US" sz="1800" b="0" i="1" smtClean="0">
                                        <a:solidFill>
                                          <a:schemeClr val="tx1"/>
                                        </a:solidFill>
                                        <a:effectLst/>
                                        <a:latin typeface="Cambria Math" panose="02040503050406030204" pitchFamily="18" charset="0"/>
                                        <a:ea typeface="Cambria Math" panose="02040503050406030204" pitchFamily="18" charset="0"/>
                                      </a:rPr>
                                      <m:t>C</m:t>
                                    </m:r>
                                  </m:sub>
                                </m:sSub>
                                <m:d>
                                  <m:dPr>
                                    <m:ctrlPr>
                                      <a:rPr lang="en-US" sz="1800" b="0" i="1">
                                        <a:solidFill>
                                          <a:schemeClr val="tx1"/>
                                        </a:solidFill>
                                        <a:effectLst/>
                                        <a:latin typeface="Cambria Math" panose="02040503050406030204" pitchFamily="18" charset="0"/>
                                        <a:ea typeface="Cambria Math" panose="02040503050406030204" pitchFamily="18" charset="0"/>
                                      </a:rPr>
                                    </m:ctrlPr>
                                  </m:dPr>
                                  <m:e>
                                    <m:r>
                                      <m:rPr>
                                        <m:sty m:val="p"/>
                                      </m:rPr>
                                      <a:rPr lang="en-US" sz="1800" b="0" smtClean="0">
                                        <a:solidFill>
                                          <a:schemeClr val="tx1"/>
                                        </a:solidFill>
                                        <a:effectLst/>
                                        <a:latin typeface="Cambria Math" panose="02040503050406030204" pitchFamily="18" charset="0"/>
                                        <a:ea typeface="Cambria Math" panose="02040503050406030204" pitchFamily="18" charset="0"/>
                                      </a:rPr>
                                      <m:t>ω</m:t>
                                    </m:r>
                                    <m:r>
                                      <a:rPr lang="en-US" sz="1800" b="0" i="1" smtClean="0">
                                        <a:solidFill>
                                          <a:schemeClr val="tx1"/>
                                        </a:solidFill>
                                        <a:effectLst/>
                                        <a:latin typeface="Cambria Math" panose="02040503050406030204" pitchFamily="18" charset="0"/>
                                        <a:ea typeface="Cambria Math" panose="02040503050406030204" pitchFamily="18" charset="0"/>
                                      </a:rPr>
                                      <m:t>𝑡</m:t>
                                    </m:r>
                                  </m:e>
                                </m:d>
                                <m:r>
                                  <a:rPr lang="en-US" sz="1800" b="0" smtClean="0">
                                    <a:solidFill>
                                      <a:schemeClr val="tx1"/>
                                    </a:solidFill>
                                    <a:effectLst/>
                                    <a:latin typeface="Cambria Math" panose="02040503050406030204" pitchFamily="18" charset="0"/>
                                    <a:ea typeface="Cambria Math" panose="02040503050406030204" pitchFamily="18" charset="0"/>
                                  </a:rPr>
                                  <m:t>=</m:t>
                                </m:r>
                                <m:d>
                                  <m:dPr>
                                    <m:begChr m:val="{"/>
                                    <m:endChr m:val=""/>
                                    <m:ctrlPr>
                                      <a:rPr lang="en-US" sz="1800" b="0" i="1">
                                        <a:solidFill>
                                          <a:schemeClr val="tx1"/>
                                        </a:solidFill>
                                        <a:effectLst/>
                                        <a:latin typeface="Cambria Math" panose="02040503050406030204" pitchFamily="18" charset="0"/>
                                        <a:ea typeface="Cambria Math" panose="02040503050406030204" pitchFamily="18" charset="0"/>
                                      </a:rPr>
                                    </m:ctrlPr>
                                  </m:dPr>
                                  <m:e>
                                    <m:eqArr>
                                      <m:eqArrPr>
                                        <m:ctrlPr>
                                          <a:rPr lang="en-US" sz="1800" b="0" i="1">
                                            <a:solidFill>
                                              <a:schemeClr val="tx1"/>
                                            </a:solidFill>
                                            <a:effectLst/>
                                            <a:latin typeface="Cambria Math" panose="02040503050406030204" pitchFamily="18" charset="0"/>
                                            <a:ea typeface="Cambria Math" panose="02040503050406030204" pitchFamily="18" charset="0"/>
                                          </a:rPr>
                                        </m:ctrlPr>
                                      </m:eqArrPr>
                                      <m:e>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339</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m:rPr>
                                                <m:sty m:val="p"/>
                                              </m:rPr>
                                              <a:rPr lang="en-US" sz="1800" b="0" i="1" smtClean="0">
                                                <a:solidFill>
                                                  <a:schemeClr val="tx1"/>
                                                </a:solidFill>
                                                <a:effectLst/>
                                                <a:latin typeface="Cambria Math" panose="02040503050406030204" pitchFamily="18" charset="0"/>
                                                <a:ea typeface="Cambria Math" panose="02040503050406030204" pitchFamily="18" charset="0"/>
                                              </a:rPr>
                                              <m:t>e</m:t>
                                            </m:r>
                                          </m:e>
                                          <m:sup>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a:rPr lang="en-US" sz="1800" b="0" smtClean="0">
                                                    <a:solidFill>
                                                      <a:schemeClr val="tx1"/>
                                                    </a:solidFill>
                                                    <a:effectLst/>
                                                    <a:latin typeface="Cambria Math" panose="02040503050406030204" pitchFamily="18" charset="0"/>
                                                    <a:ea typeface="Cambria Math" panose="02040503050406030204" pitchFamily="18" charset="0"/>
                                                  </a:rPr>
                                                  <m:t>−</m:t>
                                                </m:r>
                                                <m:d>
                                                  <m:dPr>
                                                    <m:ctrlPr>
                                                      <a:rPr lang="en-US" sz="1800" b="0" i="1">
                                                        <a:solidFill>
                                                          <a:schemeClr val="tx1"/>
                                                        </a:solidFill>
                                                        <a:effectLst/>
                                                        <a:latin typeface="Cambria Math" panose="02040503050406030204" pitchFamily="18" charset="0"/>
                                                        <a:ea typeface="Cambria Math" panose="02040503050406030204" pitchFamily="18" charset="0"/>
                                                      </a:rPr>
                                                    </m:ctrlPr>
                                                  </m:dPr>
                                                  <m:e>
                                                    <m:r>
                                                      <m:rPr>
                                                        <m:sty m:val="p"/>
                                                      </m:rPr>
                                                      <a:rPr lang="en-US" sz="1800" b="0" i="0" smtClean="0">
                                                        <a:solidFill>
                                                          <a:schemeClr val="tx1"/>
                                                        </a:solidFill>
                                                        <a:effectLst/>
                                                        <a:latin typeface="Cambria Math" panose="02040503050406030204" pitchFamily="18" charset="0"/>
                                                        <a:ea typeface="Cambria Math" panose="02040503050406030204" pitchFamily="18" charset="0"/>
                                                      </a:rPr>
                                                      <m:t>ω</m:t>
                                                    </m:r>
                                                    <m:r>
                                                      <a:rPr lang="en-US" sz="1800" b="0" i="1">
                                                        <a:solidFill>
                                                          <a:schemeClr val="tx1"/>
                                                        </a:solidFill>
                                                        <a:effectLst/>
                                                        <a:latin typeface="Cambria Math" panose="02040503050406030204" pitchFamily="18" charset="0"/>
                                                        <a:ea typeface="Cambria Math" panose="02040503050406030204" pitchFamily="18" charset="0"/>
                                                      </a:rPr>
                                                      <m:t>𝑡</m:t>
                                                    </m:r>
                                                    <m:r>
                                                      <a:rPr lang="en-US" sz="1800" b="0">
                                                        <a:solidFill>
                                                          <a:schemeClr val="tx1"/>
                                                        </a:solidFill>
                                                        <a:effectLst/>
                                                        <a:latin typeface="Cambria Math" panose="02040503050406030204" pitchFamily="18" charset="0"/>
                                                        <a:ea typeface="Cambria Math" panose="02040503050406030204" pitchFamily="18" charset="0"/>
                                                      </a:rPr>
                                                      <m:t>−</m:t>
                                                    </m:r>
                                                    <m:r>
                                                      <a:rPr lang="en-US" sz="1800" b="0">
                                                        <a:solidFill>
                                                          <a:schemeClr val="tx1"/>
                                                        </a:solidFill>
                                                        <a:effectLst/>
                                                        <a:latin typeface="Cambria Math" panose="02040503050406030204" pitchFamily="18" charset="0"/>
                                                        <a:ea typeface="Cambria Math" panose="02040503050406030204" pitchFamily="18" charset="0"/>
                                                      </a:rPr>
                                                      <m:t>1</m:t>
                                                    </m:r>
                                                    <m:r>
                                                      <a:rPr lang="en-US" sz="1800" b="0">
                                                        <a:solidFill>
                                                          <a:schemeClr val="tx1"/>
                                                        </a:solidFill>
                                                        <a:effectLst/>
                                                        <a:latin typeface="Cambria Math" panose="02040503050406030204" pitchFamily="18" charset="0"/>
                                                        <a:ea typeface="Cambria Math" panose="02040503050406030204" pitchFamily="18" charset="0"/>
                                                      </a:rPr>
                                                      <m:t>.</m:t>
                                                    </m:r>
                                                    <m:r>
                                                      <a:rPr lang="en-US" sz="1800" b="0">
                                                        <a:solidFill>
                                                          <a:schemeClr val="tx1"/>
                                                        </a:solidFill>
                                                        <a:effectLst/>
                                                        <a:latin typeface="Cambria Math" panose="02040503050406030204" pitchFamily="18" charset="0"/>
                                                        <a:ea typeface="Cambria Math" panose="02040503050406030204" pitchFamily="18" charset="0"/>
                                                      </a:rPr>
                                                      <m:t>62</m:t>
                                                    </m:r>
                                                  </m:e>
                                                </m:d>
                                              </m:num>
                                              <m:den>
                                                <m:r>
                                                  <a:rPr lang="en-US" sz="1800" b="0" smtClean="0">
                                                    <a:solidFill>
                                                      <a:schemeClr val="tx1"/>
                                                    </a:solidFill>
                                                    <a:effectLst/>
                                                    <a:latin typeface="Cambria Math" panose="02040503050406030204" pitchFamily="18" charset="0"/>
                                                    <a:ea typeface="Cambria Math" panose="02040503050406030204" pitchFamily="18" charset="0"/>
                                                  </a:rPr>
                                                  <m:t>18</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85</m:t>
                                                </m:r>
                                              </m:den>
                                            </m:f>
                                          </m:sup>
                                        </m:sSup>
                                        <m:r>
                                          <m:rPr>
                                            <m:nor/>
                                          </m:rPr>
                                          <a:rPr lang="en-US" sz="1800" b="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A</m:t>
                                        </m:r>
                                        <m:r>
                                          <m:rPr>
                                            <m:nor/>
                                          </m:rPr>
                                          <a:rPr lang="en-US" sz="1800" b="0">
                                            <a:solidFill>
                                              <a:schemeClr val="tx1"/>
                                            </a:solidFill>
                                            <a:effectLst/>
                                            <a:latin typeface="Cambria Math" panose="02040503050406030204" pitchFamily="18" charset="0"/>
                                            <a:ea typeface="Cambria Math" panose="02040503050406030204" pitchFamily="18" charset="0"/>
                                          </a:rPr>
                                          <m:t>         </m:t>
                                        </m:r>
                                        <m:r>
                                          <m:rPr>
                                            <m:sty m:val="p"/>
                                          </m:rPr>
                                          <a:rPr lang="en-US" sz="1800" b="0" smtClean="0">
                                            <a:solidFill>
                                              <a:schemeClr val="tx1"/>
                                            </a:solidFill>
                                            <a:effectLst/>
                                            <a:latin typeface="Cambria Math" panose="02040503050406030204" pitchFamily="18" charset="0"/>
                                            <a:ea typeface="Cambria Math" panose="02040503050406030204" pitchFamily="18" charset="0"/>
                                          </a:rPr>
                                          <m:t>θ</m:t>
                                        </m:r>
                                        <m:r>
                                          <a:rPr lang="en-US" sz="1800" b="0" smtClean="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 </m:t>
                                        </m:r>
                                        <m:r>
                                          <m:rPr>
                                            <m:sty m:val="p"/>
                                          </m:rPr>
                                          <a:rPr lang="en-US" sz="1800" b="0" smtClean="0">
                                            <a:solidFill>
                                              <a:schemeClr val="tx1"/>
                                            </a:solidFill>
                                            <a:effectLst/>
                                            <a:latin typeface="Cambria Math" panose="02040503050406030204" pitchFamily="18" charset="0"/>
                                            <a:ea typeface="Cambria Math" panose="02040503050406030204" pitchFamily="18" charset="0"/>
                                          </a:rPr>
                                          <m:t>ωt</m:t>
                                        </m:r>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2</m:t>
                                        </m:r>
                                        <m:r>
                                          <m:rPr>
                                            <m:sty m:val="p"/>
                                          </m:rPr>
                                          <a:rPr lang="en-US" sz="1800" b="0" smtClean="0">
                                            <a:solidFill>
                                              <a:schemeClr val="tx1"/>
                                            </a:solidFill>
                                            <a:effectLst/>
                                            <a:latin typeface="Cambria Math" panose="02040503050406030204" pitchFamily="18" charset="0"/>
                                            <a:ea typeface="Cambria Math" panose="02040503050406030204" pitchFamily="18" charset="0"/>
                                          </a:rPr>
                                          <m:t>π</m:t>
                                        </m:r>
                                        <m:r>
                                          <a:rPr lang="en-US" sz="1800" b="0" smtClean="0">
                                            <a:solidFill>
                                              <a:schemeClr val="tx1"/>
                                            </a:solidFill>
                                            <a:effectLst/>
                                            <a:latin typeface="Cambria Math" panose="02040503050406030204" pitchFamily="18" charset="0"/>
                                            <a:ea typeface="Cambria Math" panose="02040503050406030204" pitchFamily="18" charset="0"/>
                                          </a:rPr>
                                          <m:t>+</m:t>
                                        </m:r>
                                        <m:r>
                                          <m:rPr>
                                            <m:sty m:val="p"/>
                                          </m:rPr>
                                          <a:rPr lang="en-US" sz="1800" b="0" smtClean="0">
                                            <a:solidFill>
                                              <a:schemeClr val="tx1"/>
                                            </a:solidFill>
                                            <a:effectLst/>
                                            <a:latin typeface="Cambria Math" panose="02040503050406030204" pitchFamily="18" charset="0"/>
                                            <a:ea typeface="Cambria Math" panose="02040503050406030204" pitchFamily="18" charset="0"/>
                                          </a:rPr>
                                          <m:t>α</m:t>
                                        </m:r>
                                        <m:r>
                                          <a:rPr lang="en-US" sz="1800" b="0" smtClean="0">
                                            <a:solidFill>
                                              <a:schemeClr val="tx1"/>
                                            </a:solidFill>
                                            <a:effectLst/>
                                            <a:latin typeface="Cambria Math" panose="02040503050406030204" pitchFamily="18" charset="0"/>
                                            <a:ea typeface="Cambria Math" panose="02040503050406030204" pitchFamily="18" charset="0"/>
                                          </a:rPr>
                                          <m:t>   </m:t>
                                        </m:r>
                                      </m:e>
                                      <m:e/>
                                      <m:e>
                                        <m:r>
                                          <a:rPr lang="en-US" sz="1800" b="0" smtClean="0">
                                            <a:solidFill>
                                              <a:schemeClr val="tx1"/>
                                            </a:solidFill>
                                            <a:effectLst/>
                                            <a:latin typeface="Cambria Math" panose="02040503050406030204" pitchFamily="18" charset="0"/>
                                            <a:ea typeface="Cambria Math" panose="02040503050406030204" pitchFamily="18" charset="0"/>
                                          </a:rPr>
                                          <m:t>6</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4</m:t>
                                        </m:r>
                                        <m:r>
                                          <a:rPr lang="en-US" sz="1800" b="0" smtClean="0">
                                            <a:solidFill>
                                              <a:schemeClr val="tx1"/>
                                            </a:solidFill>
                                            <a:effectLst/>
                                            <a:latin typeface="Cambria Math" panose="02040503050406030204" pitchFamily="18" charset="0"/>
                                            <a:ea typeface="Cambria Math" panose="02040503050406030204" pitchFamily="18" charset="0"/>
                                          </a:rPr>
                                          <m:t> </m:t>
                                        </m:r>
                                        <m:r>
                                          <m:rPr>
                                            <m:sty m:val="p"/>
                                          </m:rPr>
                                          <a:rPr lang="en-US" sz="1800" b="0" smtClean="0">
                                            <a:solidFill>
                                              <a:schemeClr val="tx1"/>
                                            </a:solidFill>
                                            <a:effectLst/>
                                            <a:latin typeface="Cambria Math" panose="02040503050406030204" pitchFamily="18" charset="0"/>
                                            <a:ea typeface="Cambria Math" panose="02040503050406030204" pitchFamily="18" charset="0"/>
                                          </a:rPr>
                                          <m:t>cos</m:t>
                                        </m:r>
                                        <m:d>
                                          <m:dPr>
                                            <m:ctrlPr>
                                              <a:rPr lang="en-US" sz="1800" b="0" i="1">
                                                <a:solidFill>
                                                  <a:schemeClr val="tx1"/>
                                                </a:solidFill>
                                                <a:effectLst/>
                                                <a:latin typeface="Cambria Math" panose="02040503050406030204" pitchFamily="18" charset="0"/>
                                                <a:ea typeface="Cambria Math" panose="02040503050406030204" pitchFamily="18" charset="0"/>
                                              </a:rPr>
                                            </m:ctrlPr>
                                          </m:dPr>
                                          <m:e>
                                            <m:r>
                                              <m:rPr>
                                                <m:sty m:val="p"/>
                                              </m:rPr>
                                              <a:rPr lang="en-US" sz="1800" b="0" smtClean="0">
                                                <a:solidFill>
                                                  <a:schemeClr val="tx1"/>
                                                </a:solidFill>
                                                <a:effectLst/>
                                                <a:latin typeface="Cambria Math" panose="02040503050406030204" pitchFamily="18" charset="0"/>
                                                <a:ea typeface="Cambria Math" panose="02040503050406030204" pitchFamily="18" charset="0"/>
                                              </a:rPr>
                                              <m:t>ω</m:t>
                                            </m:r>
                                            <m:r>
                                              <a:rPr lang="en-US" sz="1800" b="0" i="1" smtClean="0">
                                                <a:solidFill>
                                                  <a:schemeClr val="tx1"/>
                                                </a:solidFill>
                                                <a:effectLst/>
                                                <a:latin typeface="Cambria Math" panose="02040503050406030204" pitchFamily="18" charset="0"/>
                                                <a:ea typeface="Cambria Math" panose="02040503050406030204" pitchFamily="18" charset="0"/>
                                              </a:rPr>
                                              <m:t>𝑡</m:t>
                                            </m:r>
                                          </m:e>
                                        </m:d>
                                        <m:r>
                                          <a:rPr lang="en-US" sz="1800" b="0" smtClean="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A</m:t>
                                        </m:r>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2</m:t>
                                        </m:r>
                                        <m:r>
                                          <m:rPr>
                                            <m:sty m:val="p"/>
                                          </m:rPr>
                                          <a:rPr lang="en-US" sz="1800" b="0" smtClean="0">
                                            <a:solidFill>
                                              <a:schemeClr val="tx1"/>
                                            </a:solidFill>
                                            <a:effectLst/>
                                            <a:latin typeface="Cambria Math" panose="02040503050406030204" pitchFamily="18" charset="0"/>
                                            <a:ea typeface="Cambria Math" panose="02040503050406030204" pitchFamily="18" charset="0"/>
                                          </a:rPr>
                                          <m:t>π</m:t>
                                        </m:r>
                                        <m:r>
                                          <a:rPr lang="en-US" sz="1800" b="0" smtClean="0">
                                            <a:solidFill>
                                              <a:schemeClr val="tx1"/>
                                            </a:solidFill>
                                            <a:effectLst/>
                                            <a:latin typeface="Cambria Math" panose="02040503050406030204" pitchFamily="18" charset="0"/>
                                            <a:ea typeface="Cambria Math" panose="02040503050406030204" pitchFamily="18" charset="0"/>
                                          </a:rPr>
                                          <m:t>+</m:t>
                                        </m:r>
                                        <m:r>
                                          <m:rPr>
                                            <m:sty m:val="p"/>
                                          </m:rPr>
                                          <a:rPr lang="en-US" sz="1800" b="0" smtClean="0">
                                            <a:solidFill>
                                              <a:schemeClr val="tx1"/>
                                            </a:solidFill>
                                            <a:effectLst/>
                                            <a:latin typeface="Cambria Math" panose="02040503050406030204" pitchFamily="18" charset="0"/>
                                            <a:ea typeface="Cambria Math" panose="02040503050406030204" pitchFamily="18" charset="0"/>
                                          </a:rPr>
                                          <m:t>α</m:t>
                                        </m:r>
                                        <m:r>
                                          <a:rPr lang="en-US" sz="1800" b="0" smtClean="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m:t>
                                        </m:r>
                                        <m:r>
                                          <a:rPr lang="en-US" sz="1800" b="0" smtClean="0">
                                            <a:solidFill>
                                              <a:schemeClr val="tx1"/>
                                            </a:solidFill>
                                            <a:effectLst/>
                                            <a:latin typeface="Cambria Math" panose="02040503050406030204" pitchFamily="18" charset="0"/>
                                            <a:ea typeface="Cambria Math" panose="02040503050406030204" pitchFamily="18" charset="0"/>
                                          </a:rPr>
                                          <m:t> </m:t>
                                        </m:r>
                                        <m:r>
                                          <m:rPr>
                                            <m:sty m:val="p"/>
                                          </m:rPr>
                                          <a:rPr lang="en-US" sz="1800" b="0" i="1">
                                            <a:solidFill>
                                              <a:schemeClr val="tx1"/>
                                            </a:solidFill>
                                            <a:effectLst/>
                                            <a:latin typeface="Cambria Math" panose="02040503050406030204" pitchFamily="18" charset="0"/>
                                            <a:ea typeface="Cambria Math" panose="02040503050406030204" pitchFamily="18" charset="0"/>
                                          </a:rPr>
                                          <m:t>ω</m:t>
                                        </m:r>
                                        <m:r>
                                          <m:rPr>
                                            <m:sty m:val="p"/>
                                          </m:rPr>
                                          <a:rPr lang="en-US" sz="1800" b="0" i="0">
                                            <a:solidFill>
                                              <a:schemeClr val="tx1"/>
                                            </a:solidFill>
                                            <a:effectLst/>
                                            <a:latin typeface="Cambria Math" panose="02040503050406030204" pitchFamily="18" charset="0"/>
                                            <a:ea typeface="Cambria Math" panose="02040503050406030204" pitchFamily="18" charset="0"/>
                                          </a:rPr>
                                          <m:t>t</m:t>
                                        </m:r>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2</m:t>
                                        </m:r>
                                        <m:r>
                                          <m:rPr>
                                            <m:sty m:val="p"/>
                                          </m:rPr>
                                          <a:rPr lang="en-US" sz="1800" b="0" smtClean="0">
                                            <a:solidFill>
                                              <a:schemeClr val="tx1"/>
                                            </a:solidFill>
                                            <a:effectLst/>
                                            <a:latin typeface="Cambria Math" panose="02040503050406030204" pitchFamily="18" charset="0"/>
                                            <a:ea typeface="Cambria Math" panose="02040503050406030204" pitchFamily="18" charset="0"/>
                                          </a:rPr>
                                          <m:t>π</m:t>
                                        </m:r>
                                        <m:r>
                                          <a:rPr lang="en-US" sz="1800" b="0" smtClean="0">
                                            <a:solidFill>
                                              <a:schemeClr val="tx1"/>
                                            </a:solidFill>
                                            <a:effectLst/>
                                            <a:latin typeface="Cambria Math" panose="02040503050406030204" pitchFamily="18" charset="0"/>
                                            <a:ea typeface="Cambria Math" panose="02040503050406030204" pitchFamily="18" charset="0"/>
                                          </a:rPr>
                                          <m:t>+</m:t>
                                        </m:r>
                                        <m:r>
                                          <m:rPr>
                                            <m:sty m:val="p"/>
                                          </m:rPr>
                                          <a:rPr lang="en-US" sz="1800" b="0" smtClean="0">
                                            <a:solidFill>
                                              <a:schemeClr val="tx1"/>
                                            </a:solidFill>
                                            <a:effectLst/>
                                            <a:latin typeface="Cambria Math" panose="02040503050406030204" pitchFamily="18" charset="0"/>
                                            <a:ea typeface="Cambria Math" panose="02040503050406030204" pitchFamily="18" charset="0"/>
                                          </a:rPr>
                                          <m:t>θ</m:t>
                                        </m:r>
                                        <m:r>
                                          <a:rPr lang="en-US" sz="1800" b="0" smtClean="0">
                                            <a:solidFill>
                                              <a:schemeClr val="tx1"/>
                                            </a:solidFill>
                                            <a:effectLst/>
                                            <a:latin typeface="Cambria Math" panose="02040503050406030204" pitchFamily="18" charset="0"/>
                                            <a:ea typeface="Cambria Math" panose="02040503050406030204" pitchFamily="18" charset="0"/>
                                          </a:rPr>
                                          <m:t>      </m:t>
                                        </m:r>
                                      </m:e>
                                    </m:eqArr>
                                  </m:e>
                                </m:d>
                              </m:oMath>
                            </m:oMathPara>
                          </a14:m>
                          <a:endParaRPr lang="en-US" sz="1800" b="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no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noFill/>
                      </a:tcPr>
                    </a:tc>
                    <a:extLst>
                      <a:ext uri="{0D108BD9-81ED-4DB2-BD59-A6C34878D82A}">
                        <a16:rowId xmlns:a16="http://schemas.microsoft.com/office/drawing/2014/main" val="465193739"/>
                      </a:ext>
                    </a:extLst>
                  </a:tr>
                </a:tbl>
              </a:graphicData>
            </a:graphic>
          </p:graphicFrame>
        </mc:Choice>
        <mc:Fallback xmlns="">
          <p:graphicFrame>
            <p:nvGraphicFramePr>
              <p:cNvPr id="11" name="Table 10">
                <a:extLst>
                  <a:ext uri="{FF2B5EF4-FFF2-40B4-BE49-F238E27FC236}">
                    <a16:creationId xmlns:a16="http://schemas.microsoft.com/office/drawing/2014/main" xmlns="" xmlns:a14="http://schemas.microsoft.com/office/drawing/2010/main" id="{2FB73FC8-1382-4D9E-9321-DAF8D3569C71}"/>
                  </a:ext>
                </a:extLst>
              </p:cNvPr>
              <p:cNvGraphicFramePr>
                <a:graphicFrameLocks noGrp="1"/>
              </p:cNvGraphicFramePr>
              <p:nvPr>
                <p:extLst>
                  <p:ext uri="{D42A27DB-BD31-4B8C-83A1-F6EECF244321}">
                    <p14:modId xmlns:p14="http://schemas.microsoft.com/office/powerpoint/2010/main" val="2269938394"/>
                  </p:ext>
                </p:extLst>
              </p:nvPr>
            </p:nvGraphicFramePr>
            <p:xfrm>
              <a:off x="1579701" y="1849233"/>
              <a:ext cx="7083425" cy="788162"/>
            </p:xfrm>
            <a:graphic>
              <a:graphicData uri="http://schemas.openxmlformats.org/drawingml/2006/table">
                <a:tbl>
                  <a:tblPr firstRow="1" firstCol="1" bandRow="1">
                    <a:tableStyleId>{5C22544A-7EE6-4342-B048-85BDC9FD1C3A}</a:tableStyleId>
                  </a:tblPr>
                  <a:tblGrid>
                    <a:gridCol w="6269021">
                      <a:extLst>
                        <a:ext uri="{9D8B030D-6E8A-4147-A177-3AD203B41FA5}">
                          <a16:colId xmlns:a16="http://schemas.microsoft.com/office/drawing/2014/main" xmlns="" xmlns:a14="http://schemas.microsoft.com/office/drawing/2010/main" val="40710957"/>
                        </a:ext>
                      </a:extLst>
                    </a:gridCol>
                    <a:gridCol w="814404">
                      <a:extLst>
                        <a:ext uri="{9D8B030D-6E8A-4147-A177-3AD203B41FA5}">
                          <a16:colId xmlns:a16="http://schemas.microsoft.com/office/drawing/2014/main" xmlns="" xmlns:a14="http://schemas.microsoft.com/office/drawing/2010/main" val="213391145"/>
                        </a:ext>
                      </a:extLst>
                    </a:gridCol>
                  </a:tblGrid>
                  <a:tr h="788162">
                    <a:tc>
                      <a:txBody>
                        <a:bodyPr/>
                        <a:lstStyle/>
                        <a:p>
                          <a:endParaRPr lang="en-US"/>
                        </a:p>
                      </a:txBody>
                      <a:tcPr marL="68580" marR="68580" marT="0" marB="0" anchor="ctr">
                        <a:blipFill rotWithShape="0">
                          <a:blip r:embed="rId3"/>
                          <a:stretch>
                            <a:fillRect l="-97" t="-4615" r="-13411" b="-3846"/>
                          </a:stretch>
                        </a:blip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noFill/>
                      </a:tcPr>
                    </a:tc>
                    <a:extLst>
                      <a:ext uri="{0D108BD9-81ED-4DB2-BD59-A6C34878D82A}">
                        <a16:rowId xmlns:a16="http://schemas.microsoft.com/office/drawing/2014/main" xmlns="" xmlns:a14="http://schemas.microsoft.com/office/drawing/2010/main" val="465193739"/>
                      </a:ext>
                    </a:extLst>
                  </a:tr>
                </a:tbl>
              </a:graphicData>
            </a:graphic>
          </p:graphicFrame>
        </mc:Fallback>
      </mc:AlternateContent>
      <p:sp>
        <p:nvSpPr>
          <p:cNvPr id="13" name="TextBox 12">
            <a:extLst>
              <a:ext uri="{FF2B5EF4-FFF2-40B4-BE49-F238E27FC236}">
                <a16:creationId xmlns:a16="http://schemas.microsoft.com/office/drawing/2014/main" id="{01EE556B-FB35-43E4-893D-FF6372210861}"/>
              </a:ext>
            </a:extLst>
          </p:cNvPr>
          <p:cNvSpPr txBox="1"/>
          <p:nvPr/>
        </p:nvSpPr>
        <p:spPr>
          <a:xfrm>
            <a:off x="4267200" y="2743200"/>
            <a:ext cx="45720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B Naa"/>
                <a:ea typeface="Times New Roman" panose="02020603050405020304" pitchFamily="18" charset="0"/>
                <a:cs typeface="B Nazanin" panose="00000400000000000000" pitchFamily="2" charset="-78"/>
              </a:rPr>
              <a:t>د) بیشینه جریان دیود برابر است با:</a:t>
            </a:r>
            <a:endParaRPr lang="en-US" sz="1800" dirty="0">
              <a:effectLst/>
              <a:latin typeface="B Na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381BB3-6FFA-4E1B-8617-724FC5CCB94A}"/>
                  </a:ext>
                </a:extLst>
              </p:cNvPr>
              <p:cNvSpPr txBox="1"/>
              <p:nvPr/>
            </p:nvSpPr>
            <p:spPr>
              <a:xfrm>
                <a:off x="685800" y="3136899"/>
                <a:ext cx="8001000" cy="647100"/>
              </a:xfrm>
              <a:prstGeom prst="rect">
                <a:avLst/>
              </a:prstGeom>
              <a:noFill/>
            </p:spPr>
            <p:txBody>
              <a:bodyPr wrap="square">
                <a:spAutoFit/>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𝐼</m:t>
                          </m:r>
                        </m:e>
                        <m:sub>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𝐷</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peak</m:t>
                          </m:r>
                        </m:sub>
                      </m:sSub>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ad>
                        <m:radPr>
                          <m:degHide m:val="on"/>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radPr>
                        <m:deg/>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e>
                      </m:rad>
                      <m:d>
                        <m:d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120</m:t>
                          </m:r>
                        </m:e>
                      </m:d>
                      <m:d>
                        <m:dPr>
                          <m:begChr m:val="["/>
                          <m:endChr m:val="]"/>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377</m:t>
                          </m:r>
                          <m:sSup>
                            <m:sSup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pPr>
                            <m:e>
                              <m:d>
                                <m:d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10</m:t>
                                  </m:r>
                                </m:e>
                              </m:d>
                            </m:e>
                            <m:sup>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4</m:t>
                              </m:r>
                            </m:sup>
                          </m:sSup>
                          <m:func>
                            <m:func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funcPr>
                            <m:fName>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cos</m:t>
                              </m:r>
                            </m:fName>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0</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843</m:t>
                              </m:r>
                            </m:e>
                          </m:func>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f>
                            <m:f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fPr>
                            <m:num>
                              <m:func>
                                <m:func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funcPr>
                                <m:fName>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sin</m:t>
                                  </m:r>
                                </m:fName>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0</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843</m:t>
                                  </m:r>
                                </m:e>
                              </m:func>
                            </m:num>
                            <m:den>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500</m:t>
                              </m:r>
                            </m:den>
                          </m:f>
                        </m:e>
                      </m:d>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4</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26</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0</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24</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4</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50</m:t>
                      </m:r>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 </m:t>
                      </m:r>
                      <m:r>
                        <m:rPr>
                          <m:sty m:val="p"/>
                        </m:rP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A</m:t>
                      </m:r>
                    </m:oMath>
                  </m:oMathPara>
                </a14:m>
                <a:endParaRPr lang="en-US" dirty="0">
                  <a:solidFill>
                    <a:schemeClr val="tx1"/>
                  </a:solidFill>
                  <a:latin typeface="B Naa"/>
                  <a:cs typeface="B Nazanin" panose="00000400000000000000" pitchFamily="2" charset="-78"/>
                </a:endParaRPr>
              </a:p>
            </p:txBody>
          </p:sp>
        </mc:Choice>
        <mc:Fallback xmlns="">
          <p:sp>
            <p:nvSpPr>
              <p:cNvPr id="15" name="TextBox 14">
                <a:extLst>
                  <a:ext uri="{FF2B5EF4-FFF2-40B4-BE49-F238E27FC236}">
                    <a16:creationId xmlns:a16="http://schemas.microsoft.com/office/drawing/2014/main" id="{F2381BB3-6FFA-4E1B-8617-724FC5CCB94A}"/>
                  </a:ext>
                </a:extLst>
              </p:cNvPr>
              <p:cNvSpPr txBox="1">
                <a:spLocks noRot="1" noChangeAspect="1" noMove="1" noResize="1" noEditPoints="1" noAdjustHandles="1" noChangeArrowheads="1" noChangeShapeType="1" noTextEdit="1"/>
              </p:cNvSpPr>
              <p:nvPr/>
            </p:nvSpPr>
            <p:spPr>
              <a:xfrm>
                <a:off x="685800" y="3136899"/>
                <a:ext cx="8001000" cy="647100"/>
              </a:xfrm>
              <a:prstGeom prst="rect">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9F82E98-770E-46FC-A143-F6569885E267}"/>
              </a:ext>
            </a:extLst>
          </p:cNvPr>
          <p:cNvSpPr txBox="1"/>
          <p:nvPr/>
        </p:nvSpPr>
        <p:spPr>
          <a:xfrm>
            <a:off x="1219200" y="3917380"/>
            <a:ext cx="76962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B Naa"/>
                <a:ea typeface="Times New Roman" panose="02020603050405020304" pitchFamily="18" charset="0"/>
                <a:cs typeface="B Nazanin" panose="00000400000000000000" pitchFamily="2" charset="-78"/>
              </a:rPr>
              <a:t>ه) برای این که </a:t>
            </a:r>
            <a:r>
              <a:rPr lang="en-US" sz="1800" i="1" dirty="0">
                <a:effectLst/>
                <a:latin typeface="Cambria Math" panose="02040503050406030204" pitchFamily="18" charset="0"/>
                <a:ea typeface="Cambria Math" panose="02040503050406030204" pitchFamily="18" charset="0"/>
                <a:cs typeface="B Nazanin" panose="00000400000000000000" pitchFamily="2" charset="-78"/>
              </a:rPr>
              <a:t>V</a:t>
            </a:r>
            <a:r>
              <a:rPr lang="en-US" sz="1800" i="1" baseline="-25000" dirty="0">
                <a:effectLst/>
                <a:latin typeface="Cambria Math" panose="02040503050406030204" pitchFamily="18" charset="0"/>
                <a:ea typeface="Cambria Math" panose="02040503050406030204" pitchFamily="18" charset="0"/>
                <a:cs typeface="B Nazanin" panose="00000400000000000000" pitchFamily="2" charset="-78"/>
              </a:rPr>
              <a:t>o</a:t>
            </a:r>
            <a:r>
              <a:rPr lang="fa-IR" sz="1800" dirty="0">
                <a:effectLst/>
                <a:latin typeface="Cambria Math" panose="02040503050406030204" pitchFamily="18" charset="0"/>
                <a:ea typeface="Cambria Math" panose="02040503050406030204" pitchFamily="18" charset="0"/>
                <a:cs typeface="B Nazanin" panose="00000400000000000000" pitchFamily="2" charset="-78"/>
              </a:rPr>
              <a:t>Δ  </a:t>
            </a:r>
            <a:r>
              <a:rPr lang="fa-IR" sz="1800" dirty="0">
                <a:effectLst/>
                <a:latin typeface="B Naa"/>
                <a:ea typeface="Times New Roman" panose="02020603050405020304" pitchFamily="18" charset="0"/>
                <a:cs typeface="B Nazanin" panose="00000400000000000000" pitchFamily="2" charset="-78"/>
              </a:rPr>
              <a:t>برابر با  %1 مقدار </a:t>
            </a:r>
            <a:r>
              <a:rPr lang="en-US" sz="1800" i="1" dirty="0">
                <a:effectLst/>
                <a:latin typeface="B Naa"/>
                <a:ea typeface="Times New Roman" panose="02020603050405020304" pitchFamily="18" charset="0"/>
                <a:cs typeface="B Nazanin" panose="00000400000000000000" pitchFamily="2" charset="-78"/>
              </a:rPr>
              <a:t> </a:t>
            </a:r>
            <a:r>
              <a:rPr lang="en-US" sz="1800" i="1" dirty="0" err="1">
                <a:effectLst/>
                <a:latin typeface="Cambria Math" panose="02040503050406030204" pitchFamily="18" charset="0"/>
                <a:ea typeface="Cambria Math" panose="02040503050406030204" pitchFamily="18" charset="0"/>
                <a:cs typeface="B Nazanin" panose="00000400000000000000" pitchFamily="2" charset="-78"/>
              </a:rPr>
              <a:t>V</a:t>
            </a:r>
            <a:r>
              <a:rPr lang="en-US" sz="1800" i="1" baseline="-25000" dirty="0" err="1">
                <a:effectLst/>
                <a:latin typeface="Cambria Math" panose="02040503050406030204" pitchFamily="18" charset="0"/>
                <a:ea typeface="Cambria Math" panose="02040503050406030204" pitchFamily="18" charset="0"/>
                <a:cs typeface="B Nazanin" panose="00000400000000000000" pitchFamily="2" charset="-78"/>
              </a:rPr>
              <a:t>m</a:t>
            </a:r>
            <a:r>
              <a:rPr lang="fa-IR" sz="1800" dirty="0">
                <a:effectLst/>
                <a:latin typeface="B Naa"/>
                <a:ea typeface="Times New Roman" panose="02020603050405020304" pitchFamily="18" charset="0"/>
                <a:cs typeface="B Nazanin" panose="00000400000000000000" pitchFamily="2" charset="-78"/>
              </a:rPr>
              <a:t>باشد، داریم:</a:t>
            </a:r>
            <a:endParaRPr lang="en-US" sz="1800" dirty="0">
              <a:effectLst/>
              <a:latin typeface="B Na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9C5AA-238C-42C8-B2BE-81340842841C}"/>
                  </a:ext>
                </a:extLst>
              </p:cNvPr>
              <p:cNvSpPr txBox="1"/>
              <p:nvPr/>
            </p:nvSpPr>
            <p:spPr>
              <a:xfrm>
                <a:off x="1143000" y="4265937"/>
                <a:ext cx="6629400" cy="661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𝐶</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r>
                            <a:rPr lang="en-US" i="1">
                              <a:solidFill>
                                <a:schemeClr val="tx1"/>
                              </a:solidFill>
                              <a:latin typeface="Cambria Math" panose="02040503050406030204" pitchFamily="18" charset="0"/>
                            </a:rPr>
                            <m:t>𝑓𝑅</m:t>
                          </m:r>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m:t>
                                  </m:r>
                                </m:sub>
                              </m:sSub>
                            </m:e>
                          </m:d>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num>
                        <m:den>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60</m:t>
                              </m:r>
                            </m:e>
                          </m:d>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500</m:t>
                              </m:r>
                            </m:e>
                          </m:d>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01</m:t>
                              </m:r>
                              <m:r>
                                <a:rPr lang="en-US" i="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e>
                          </m:d>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300</m:t>
                          </m:r>
                        </m:den>
                      </m:f>
                      <m:r>
                        <m:rPr>
                          <m:sty m:val="p"/>
                        </m:rPr>
                        <a:rPr lang="en-US" i="0">
                          <a:solidFill>
                            <a:schemeClr val="tx1"/>
                          </a:solidFill>
                          <a:latin typeface="Cambria Math" panose="02040503050406030204" pitchFamily="18" charset="0"/>
                        </a:rPr>
                        <m:t>F</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3333</m:t>
                      </m:r>
                      <m:r>
                        <a:rPr lang="en-US" i="0">
                          <a:solidFill>
                            <a:schemeClr val="tx1"/>
                          </a:solidFill>
                          <a:latin typeface="Cambria Math" panose="02040503050406030204" pitchFamily="18" charset="0"/>
                        </a:rPr>
                        <m:t> </m:t>
                      </m:r>
                      <m:r>
                        <m:rPr>
                          <m:sty m:val="p"/>
                        </m:rPr>
                        <a:rPr lang="en-US" i="0">
                          <a:solidFill>
                            <a:schemeClr val="tx1"/>
                          </a:solidFill>
                          <a:latin typeface="Cambria Math" panose="02040503050406030204" pitchFamily="18" charset="0"/>
                        </a:rPr>
                        <m:t>μF</m:t>
                      </m:r>
                    </m:oMath>
                  </m:oMathPara>
                </a14:m>
                <a:endParaRPr lang="en-US" dirty="0">
                  <a:solidFill>
                    <a:schemeClr val="tx1"/>
                  </a:solidFill>
                  <a:latin typeface="B Naa"/>
                  <a:cs typeface="B Nazanin" panose="00000400000000000000" pitchFamily="2" charset="-78"/>
                </a:endParaRPr>
              </a:p>
            </p:txBody>
          </p:sp>
        </mc:Choice>
        <mc:Fallback xmlns="">
          <p:sp>
            <p:nvSpPr>
              <p:cNvPr id="21" name="TextBox 20">
                <a:extLst>
                  <a:ext uri="{FF2B5EF4-FFF2-40B4-BE49-F238E27FC236}">
                    <a16:creationId xmlns:a16="http://schemas.microsoft.com/office/drawing/2014/main" id="{F799C5AA-238C-42C8-B2BE-81340842841C}"/>
                  </a:ext>
                </a:extLst>
              </p:cNvPr>
              <p:cNvSpPr txBox="1">
                <a:spLocks noRot="1" noChangeAspect="1" noMove="1" noResize="1" noEditPoints="1" noAdjustHandles="1" noChangeArrowheads="1" noChangeShapeType="1" noTextEdit="1"/>
              </p:cNvSpPr>
              <p:nvPr/>
            </p:nvSpPr>
            <p:spPr>
              <a:xfrm>
                <a:off x="1143000" y="4265937"/>
                <a:ext cx="6629400" cy="661335"/>
              </a:xfrm>
              <a:prstGeom prst="rect">
                <a:avLst/>
              </a:prstGeom>
              <a:blipFill>
                <a:blip r:embed="rId5"/>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CB4C1B9-454D-4B3A-8EAC-3D30D4E1CFBF}"/>
              </a:ext>
            </a:extLst>
          </p:cNvPr>
          <p:cNvSpPr txBox="1"/>
          <p:nvPr/>
        </p:nvSpPr>
        <p:spPr>
          <a:xfrm>
            <a:off x="304800" y="5091560"/>
            <a:ext cx="8610600" cy="348557"/>
          </a:xfrm>
          <a:prstGeom prst="rect">
            <a:avLst/>
          </a:prstGeom>
          <a:noFill/>
        </p:spPr>
        <p:txBody>
          <a:bodyPr wrap="square">
            <a:spAutoFit/>
          </a:bodyPr>
          <a:lstStyle/>
          <a:p>
            <a:pPr marL="0" marR="0" algn="just" rtl="1">
              <a:lnSpc>
                <a:spcPct val="90000"/>
              </a:lnSpc>
              <a:spcBef>
                <a:spcPts val="0"/>
              </a:spcBef>
              <a:spcAft>
                <a:spcPts val="0"/>
              </a:spcAft>
              <a:tabLst>
                <a:tab pos="0" algn="r"/>
              </a:tabLst>
            </a:pPr>
            <a:r>
              <a:rPr lang="fa-IR" sz="1800" dirty="0">
                <a:effectLst/>
                <a:latin typeface="B Naa"/>
                <a:ea typeface="Times New Roman" panose="02020603050405020304" pitchFamily="18" charset="0"/>
                <a:cs typeface="B Nazanin" panose="00000400000000000000" pitchFamily="2" charset="-78"/>
              </a:rPr>
              <a:t>توجه شود که بیشینه جریان دیود را می‌توان با استفاده از تقریبی برای</a:t>
            </a:r>
            <a:r>
              <a:rPr lang="fa-IR" sz="1800" dirty="0">
                <a:effectLst/>
                <a:latin typeface="Cambria Math" panose="02040503050406030204" pitchFamily="18" charset="0"/>
                <a:ea typeface="Cambria Math" panose="02040503050406030204" pitchFamily="18" charset="0"/>
                <a:cs typeface="B Nazanin" panose="00000400000000000000" pitchFamily="2" charset="-78"/>
              </a:rPr>
              <a:t> α </a:t>
            </a:r>
            <a:r>
              <a:rPr lang="fa-IR" sz="1800" dirty="0">
                <a:effectLst/>
                <a:latin typeface="B Naa"/>
                <a:ea typeface="Times New Roman" panose="02020603050405020304" pitchFamily="18" charset="0"/>
                <a:cs typeface="B Nazanin" panose="00000400000000000000" pitchFamily="2" charset="-78"/>
              </a:rPr>
              <a:t>و به صورت زیر محاسبه کرد:        </a:t>
            </a:r>
            <a:endParaRPr lang="en-US" sz="1800" dirty="0">
              <a:effectLst/>
              <a:latin typeface="B Na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0C42BEF-EC0E-4E95-852C-562CE65C033E}"/>
                  </a:ext>
                </a:extLst>
              </p:cNvPr>
              <p:cNvSpPr txBox="1"/>
              <p:nvPr/>
            </p:nvSpPr>
            <p:spPr>
              <a:xfrm>
                <a:off x="1467035" y="5395553"/>
                <a:ext cx="617220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α</m:t>
                      </m:r>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sup>
                      </m:sSup>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m:t>
                                  </m:r>
                                </m:sub>
                              </m:sSub>
                            </m:den>
                          </m:f>
                        </m:e>
                      </m:d>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sin</m:t>
                          </m:r>
                        </m:e>
                        <m:sup>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1</m:t>
                          </m:r>
                        </m:sup>
                      </m:sSup>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1</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m:t>
                              </m:r>
                            </m:num>
                            <m:den>
                              <m:r>
                                <a:rPr lang="en-US" i="1">
                                  <a:solidFill>
                                    <a:schemeClr val="tx1"/>
                                  </a:solidFill>
                                  <a:latin typeface="Cambria Math" panose="02040503050406030204" pitchFamily="18" charset="0"/>
                                </a:rPr>
                                <m:t>𝑓𝑅𝐶</m:t>
                              </m:r>
                            </m:den>
                          </m:f>
                        </m:e>
                      </m:d>
                      <m:r>
                        <a:rPr lang="en-US"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81</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9</m:t>
                          </m:r>
                        </m:e>
                        <m:sup>
                          <m:r>
                            <a:rPr lang="en-US" i="0">
                              <a:solidFill>
                                <a:schemeClr val="tx1"/>
                              </a:solidFill>
                              <a:latin typeface="Cambria Math" panose="02040503050406030204" pitchFamily="18" charset="0"/>
                            </a:rPr>
                            <m:t>∘</m:t>
                          </m:r>
                        </m:sup>
                      </m:sSup>
                    </m:oMath>
                  </m:oMathPara>
                </a14:m>
                <a:endParaRPr lang="en-US" dirty="0">
                  <a:solidFill>
                    <a:schemeClr val="tx1"/>
                  </a:solidFill>
                  <a:latin typeface="B Naa"/>
                  <a:cs typeface="B Nazanin" panose="00000400000000000000" pitchFamily="2" charset="-78"/>
                </a:endParaRPr>
              </a:p>
            </p:txBody>
          </p:sp>
        </mc:Choice>
        <mc:Fallback xmlns="">
          <p:sp>
            <p:nvSpPr>
              <p:cNvPr id="25" name="TextBox 24">
                <a:extLst>
                  <a:ext uri="{FF2B5EF4-FFF2-40B4-BE49-F238E27FC236}">
                    <a16:creationId xmlns:a16="http://schemas.microsoft.com/office/drawing/2014/main" id="{F0C42BEF-EC0E-4E95-852C-562CE65C033E}"/>
                  </a:ext>
                </a:extLst>
              </p:cNvPr>
              <p:cNvSpPr txBox="1">
                <a:spLocks noRot="1" noChangeAspect="1" noMove="1" noResize="1" noEditPoints="1" noAdjustHandles="1" noChangeArrowheads="1" noChangeShapeType="1" noTextEdit="1"/>
              </p:cNvSpPr>
              <p:nvPr/>
            </p:nvSpPr>
            <p:spPr>
              <a:xfrm>
                <a:off x="1467035" y="5395553"/>
                <a:ext cx="6172200" cy="714683"/>
              </a:xfrm>
              <a:prstGeom prst="rect">
                <a:avLst/>
              </a:prstGeom>
              <a:blipFill>
                <a:blip r:embed="rId6"/>
                <a:stretch>
                  <a:fillRect/>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962D4227-8649-4401-81E6-43C8D360BED1}"/>
              </a:ext>
            </a:extLst>
          </p:cNvPr>
          <p:cNvSpPr txBox="1"/>
          <p:nvPr/>
        </p:nvSpPr>
        <p:spPr>
          <a:xfrm>
            <a:off x="2226076" y="6110236"/>
            <a:ext cx="6591670" cy="369332"/>
          </a:xfrm>
          <a:prstGeom prst="rect">
            <a:avLst/>
          </a:prstGeom>
          <a:noFill/>
        </p:spPr>
        <p:txBody>
          <a:bodyPr wrap="square">
            <a:spAutoFit/>
          </a:bodyPr>
          <a:lstStyle/>
          <a:p>
            <a:pPr algn="r" rtl="1"/>
            <a:r>
              <a:rPr lang="fa-IR" sz="1800" dirty="0">
                <a:effectLst/>
                <a:latin typeface="B Naa"/>
                <a:ea typeface="Times New Roman" panose="02020603050405020304" pitchFamily="18" charset="0"/>
                <a:cs typeface="B Nazanin" panose="00000400000000000000" pitchFamily="2" charset="-78"/>
              </a:rPr>
              <a:t>و برای این زاویه، بیشینه جریان دیود برابر با </a:t>
            </a:r>
            <a:r>
              <a:rPr lang="en-US" sz="1800" dirty="0">
                <a:effectLst/>
                <a:latin typeface="Cambria Math" panose="02040503050406030204" pitchFamily="18" charset="0"/>
                <a:ea typeface="Cambria Math" panose="02040503050406030204" pitchFamily="18" charset="0"/>
                <a:cs typeface="B Nazanin" panose="00000400000000000000" pitchFamily="2" charset="-78"/>
              </a:rPr>
              <a:t>A</a:t>
            </a:r>
            <a:r>
              <a:rPr lang="fa-IR" sz="1800" dirty="0">
                <a:effectLst/>
                <a:latin typeface="B Naa"/>
                <a:ea typeface="Times New Roman" panose="02020603050405020304" pitchFamily="18" charset="0"/>
                <a:cs typeface="B Nazanin" panose="00000400000000000000" pitchFamily="2" charset="-78"/>
              </a:rPr>
              <a:t>30/4 به‌دست می‌آید.</a:t>
            </a:r>
            <a:endParaRPr lang="en-US" dirty="0">
              <a:latin typeface="B Naa"/>
              <a:cs typeface="B Nazanin" panose="00000400000000000000" pitchFamily="2" charset="-78"/>
            </a:endParaRPr>
          </a:p>
        </p:txBody>
      </p:sp>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21321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16" name="TextBox 15">
            <a:extLst>
              <a:ext uri="{FF2B5EF4-FFF2-40B4-BE49-F238E27FC236}">
                <a16:creationId xmlns:a16="http://schemas.microsoft.com/office/drawing/2014/main" id="{A7F94BBE-FE75-4496-AC64-4CD6A3ACE265}"/>
              </a:ext>
            </a:extLst>
          </p:cNvPr>
          <p:cNvSpPr txBox="1"/>
          <p:nvPr/>
        </p:nvSpPr>
        <p:spPr>
          <a:xfrm>
            <a:off x="6260237" y="152400"/>
            <a:ext cx="2719526"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تحلیل با </a:t>
            </a:r>
            <a:r>
              <a:rPr lang="en-US" b="1" dirty="0" err="1"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PSpice</a:t>
            </a:r>
            <a:endParaRPr lang="en-US"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3" name="Rectangle 2"/>
          <p:cNvSpPr/>
          <p:nvPr/>
        </p:nvSpPr>
        <p:spPr>
          <a:xfrm>
            <a:off x="369163" y="526086"/>
            <a:ext cx="8610600" cy="2308324"/>
          </a:xfrm>
          <a:prstGeom prst="rect">
            <a:avLst/>
          </a:prstGeom>
        </p:spPr>
        <p:txBody>
          <a:bodyPr wrap="square">
            <a:spAutoFit/>
          </a:bodyPr>
          <a:lstStyle/>
          <a:p>
            <a:pPr indent="233680"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مدار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یکسوساز </a:t>
            </a:r>
            <a:r>
              <a:rPr lang="fa-IR" dirty="0">
                <a:latin typeface="Times New Roman" panose="02020603050405020304" pitchFamily="18" charset="0"/>
                <a:ea typeface="Times New Roman" panose="02020603050405020304" pitchFamily="18" charset="0"/>
                <a:cs typeface="B Nazanin" panose="00000400000000000000" pitchFamily="2" charset="-78"/>
              </a:rPr>
              <a:t>با استفاده از </a:t>
            </a:r>
            <a:r>
              <a:rPr lang="en-US" dirty="0">
                <a:latin typeface="Times New Roman" panose="02020603050405020304" pitchFamily="18" charset="0"/>
                <a:ea typeface="Times New Roman" panose="02020603050405020304" pitchFamily="18" charset="0"/>
                <a:cs typeface="B Nazanin" panose="00000400000000000000" pitchFamily="2" charset="-78"/>
              </a:rPr>
              <a:t>VSIN</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i="1" dirty="0">
                <a:latin typeface="Times New Roman" panose="02020603050405020304" pitchFamily="18" charset="0"/>
                <a:ea typeface="Times New Roman" panose="02020603050405020304" pitchFamily="18" charset="0"/>
                <a:cs typeface="B Nazanin" panose="00000400000000000000" pitchFamily="2" charset="-78"/>
              </a:rPr>
              <a:t>R</a:t>
            </a:r>
            <a:r>
              <a:rPr lang="fa-IR" dirty="0">
                <a:latin typeface="Times New Roman" panose="02020603050405020304" pitchFamily="18" charset="0"/>
                <a:ea typeface="Times New Roman" panose="02020603050405020304" pitchFamily="18" charset="0"/>
                <a:cs typeface="B Nazanin" panose="00000400000000000000" pitchFamily="2" charset="-78"/>
              </a:rPr>
              <a:t> و </a:t>
            </a:r>
            <a:r>
              <a:rPr lang="en-US" i="1" dirty="0">
                <a:latin typeface="Times New Roman" panose="02020603050405020304" pitchFamily="18" charset="0"/>
                <a:ea typeface="Times New Roman" panose="02020603050405020304" pitchFamily="18" charset="0"/>
                <a:cs typeface="B Nazanin" panose="00000400000000000000" pitchFamily="2" charset="-78"/>
              </a:rPr>
              <a:t>C</a:t>
            </a:r>
            <a:r>
              <a:rPr lang="fa-IR" dirty="0">
                <a:latin typeface="Times New Roman" panose="02020603050405020304" pitchFamily="18" charset="0"/>
                <a:ea typeface="Times New Roman" panose="02020603050405020304" pitchFamily="18" charset="0"/>
                <a:cs typeface="B Nazanin" panose="00000400000000000000" pitchFamily="2" charset="-78"/>
              </a:rPr>
              <a:t> ایجاد می‌شود. استفاده از دیود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باعث بروز اختلاف جزئی بین نتایج شبیه‌سازی و نتایج تحلیلی، که با دیود ایده‌آل انجام شده است، می‌شود. افت ولتاژ دیود باعث می‌شود تا بیشینه ولتاژ خروجی اندکی کمتر از منبع باشد.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خروجی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در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3-9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 زاوایای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dirty="0">
                <a:latin typeface="Times New Roman" panose="02020603050405020304" pitchFamily="18" charset="0"/>
                <a:ea typeface="Times New Roman" panose="02020603050405020304" pitchFamily="18" charset="0"/>
                <a:cs typeface="B Nazanin" panose="00000400000000000000" pitchFamily="2" charset="-78"/>
              </a:rPr>
              <a:t> و α با تغییر مقیاس محور افقی برای نمایش درجه (</a:t>
            </a:r>
            <a:r>
              <a:rPr lang="en-US" dirty="0">
                <a:latin typeface="Times New Roman" panose="02020603050405020304" pitchFamily="18" charset="0"/>
                <a:ea typeface="Times New Roman" panose="02020603050405020304" pitchFamily="18" charset="0"/>
                <a:cs typeface="B Nazanin" panose="00000400000000000000" pitchFamily="2" charset="-78"/>
              </a:rPr>
              <a:t>x-variable = time*60*360</a:t>
            </a:r>
            <a:r>
              <a:rPr lang="fa-IR" dirty="0">
                <a:latin typeface="Times New Roman" panose="02020603050405020304" pitchFamily="18" charset="0"/>
                <a:ea typeface="Times New Roman" panose="02020603050405020304" pitchFamily="18" charset="0"/>
                <a:cs typeface="B Nazanin" panose="00000400000000000000" pitchFamily="2" charset="-78"/>
              </a:rPr>
              <a:t>) و نیز استفاده از منوی اشاره‌گر (</a:t>
            </a:r>
            <a:r>
              <a:rPr lang="en-US" dirty="0">
                <a:latin typeface="Times New Roman" panose="02020603050405020304" pitchFamily="18" charset="0"/>
                <a:ea typeface="Times New Roman" panose="02020603050405020304" pitchFamily="18" charset="0"/>
                <a:cs typeface="B Nazanin" panose="00000400000000000000" pitchFamily="2" charset="-78"/>
              </a:rPr>
              <a:t>Cursor</a:t>
            </a:r>
            <a:r>
              <a:rPr lang="fa-IR" dirty="0">
                <a:latin typeface="Times New Roman" panose="02020603050405020304" pitchFamily="18" charset="0"/>
                <a:ea typeface="Times New Roman" panose="02020603050405020304" pitchFamily="18" charset="0"/>
                <a:cs typeface="B Nazanin" panose="00000400000000000000" pitchFamily="2" charset="-78"/>
              </a:rPr>
              <a:t>)، تعیین می‌شوند. محدودیت انتخاب داده‌ها برای محاسبه کمیت‌ها، براساس مقادیر حالت مانا </a:t>
            </a:r>
            <a:r>
              <a:rPr lang="fa-IR" dirty="0" smtClean="0">
                <a:latin typeface="Times New Roman" panose="02020603050405020304" pitchFamily="18" charset="0"/>
                <a:ea typeface="Times New Roman" panose="02020603050405020304" pitchFamily="18" charset="0"/>
                <a:cs typeface="B Nazanin" panose="00000400000000000000" pitchFamily="2" charset="-78"/>
              </a:rPr>
              <a:t>(16/67 </a:t>
            </a:r>
            <a:r>
              <a:rPr lang="fa-IR" dirty="0">
                <a:latin typeface="Times New Roman" panose="02020603050405020304" pitchFamily="18" charset="0"/>
                <a:ea typeface="Times New Roman" panose="02020603050405020304" pitchFamily="18" charset="0"/>
                <a:cs typeface="B Nazanin" panose="00000400000000000000" pitchFamily="2" charset="-78"/>
              </a:rPr>
              <a:t>تا </a:t>
            </a:r>
            <a:r>
              <a:rPr lang="en-US" dirty="0" err="1">
                <a:latin typeface="Times New Roman" panose="02020603050405020304" pitchFamily="18" charset="0"/>
                <a:ea typeface="Times New Roman" panose="02020603050405020304" pitchFamily="18" charset="0"/>
                <a:cs typeface="B Nazanin" panose="00000400000000000000" pitchFamily="2" charset="-78"/>
              </a:rPr>
              <a:t>ms</a:t>
            </a:r>
            <a:r>
              <a:rPr lang="fa-IR" dirty="0">
                <a:latin typeface="Times New Roman" panose="02020603050405020304" pitchFamily="18" charset="0"/>
                <a:ea typeface="Times New Roman" panose="02020603050405020304" pitchFamily="18" charset="0"/>
                <a:cs typeface="B Nazanin" panose="00000400000000000000" pitchFamily="2" charset="-78"/>
              </a:rPr>
              <a:t>50) باید لحاظ شود. مشخصه حالت مانای شکل‌موج‌ها این است که در شروع و پایان دوره تناوب دارای مقادیر یکسانی باشند. توجه داشته باشید که بیشینه جریان دیود در دوره اول به‌دلیل بدون بار‌ بودن خازن در حالت اولیه، بیشترین مقدار خواهد بود.</a:t>
            </a:r>
            <a:endParaRPr lang="en-US" dirty="0">
              <a:latin typeface="Times New Roman" panose="02020603050405020304" pitchFamily="18" charset="0"/>
              <a:cs typeface="B Nazanin" panose="00000400000000000000" pitchFamily="2" charset="-78"/>
            </a:endParaRPr>
          </a:p>
        </p:txBody>
      </p:sp>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a:xfrm>
            <a:off x="76200" y="2762758"/>
            <a:ext cx="4190999" cy="3505200"/>
          </a:xfrm>
          <a:prstGeom prst="rect">
            <a:avLst/>
          </a:prstGeom>
        </p:spPr>
      </p:pic>
      <p:sp>
        <p:nvSpPr>
          <p:cNvPr id="7" name="Rectangle 6"/>
          <p:cNvSpPr/>
          <p:nvPr/>
        </p:nvSpPr>
        <p:spPr>
          <a:xfrm>
            <a:off x="369163" y="6196306"/>
            <a:ext cx="3289170" cy="320088"/>
          </a:xfrm>
          <a:prstGeom prst="rect">
            <a:avLst/>
          </a:prstGeom>
        </p:spPr>
        <p:txBody>
          <a:bodyPr wrap="none">
            <a:spAutoFit/>
          </a:bodyPr>
          <a:lstStyle/>
          <a:p>
            <a:pPr algn="ctr" rtl="1">
              <a:lnSpc>
                <a:spcPct val="90000"/>
              </a:lnSpc>
              <a:spcAft>
                <a:spcPts val="0"/>
              </a:spcAft>
            </a:pP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شکل </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3-9- </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خروجی </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Probe</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برای مثال </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3-4.</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 name="Rectangle 8"/>
          <p:cNvSpPr/>
          <p:nvPr/>
        </p:nvSpPr>
        <p:spPr>
          <a:xfrm>
            <a:off x="4569137" y="2971800"/>
            <a:ext cx="4326826" cy="369332"/>
          </a:xfrm>
          <a:prstGeom prst="rect">
            <a:avLst/>
          </a:prstGeom>
        </p:spPr>
        <p:txBody>
          <a:bodyPr wrap="none">
            <a:spAutoFit/>
          </a:bodyPr>
          <a:lstStyle/>
          <a:p>
            <a:pPr algn="r" rtl="1"/>
            <a:r>
              <a:rPr lang="fa-IR" dirty="0">
                <a:latin typeface="Times New Roman" panose="02020603050405020304" pitchFamily="18" charset="0"/>
                <a:ea typeface="Times New Roman" panose="02020603050405020304" pitchFamily="18" charset="0"/>
                <a:cs typeface="B Nazanin" panose="00000400000000000000" pitchFamily="2" charset="-78"/>
              </a:rPr>
              <a:t>نتایج به‌دست آمده از اشاره‌گر در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به­صورت زیر است:</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211629061"/>
                  </p:ext>
                </p:extLst>
              </p:nvPr>
            </p:nvGraphicFramePr>
            <p:xfrm>
              <a:off x="4267199" y="3429000"/>
              <a:ext cx="4716917" cy="2991612"/>
            </p:xfrm>
            <a:graphic>
              <a:graphicData uri="http://schemas.openxmlformats.org/drawingml/2006/table">
                <a:tbl>
                  <a:tblPr rtl="1" firstRow="1" firstCol="1" bandRow="1">
                    <a:tableStyleId>{5C22544A-7EE6-4342-B048-85BDC9FD1C3A}</a:tableStyleId>
                  </a:tblPr>
                  <a:tblGrid>
                    <a:gridCol w="1209538">
                      <a:extLst>
                        <a:ext uri="{9D8B030D-6E8A-4147-A177-3AD203B41FA5}">
                          <a16:colId xmlns:a16="http://schemas.microsoft.com/office/drawing/2014/main" val="1380249236"/>
                        </a:ext>
                      </a:extLst>
                    </a:gridCol>
                    <a:gridCol w="3507379">
                      <a:extLst>
                        <a:ext uri="{9D8B030D-6E8A-4147-A177-3AD203B41FA5}">
                          <a16:colId xmlns:a16="http://schemas.microsoft.com/office/drawing/2014/main" val="2366307908"/>
                        </a:ext>
                      </a:extLst>
                    </a:gridCol>
                  </a:tblGrid>
                  <a:tr h="0">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کميت</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نتيجه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310479395"/>
                      </a:ext>
                    </a:extLst>
                  </a:tr>
                  <a:tr h="0">
                    <a:tc>
                      <a:txBody>
                        <a:bodyPr/>
                        <a:lstStyle/>
                        <a:p>
                          <a:pPr algn="ctr" rtl="0">
                            <a:lnSpc>
                              <a:spcPct val="150000"/>
                            </a:lnSpc>
                            <a:spcAft>
                              <a:spcPts val="0"/>
                            </a:spcAft>
                          </a:pPr>
                          <a:r>
                            <a:rPr lang="ar-SA" sz="1600" b="1">
                              <a:effectLst/>
                              <a:latin typeface="Times New Roman" panose="02020603050405020304" pitchFamily="18" charset="0"/>
                              <a:cs typeface="B Nazanin" panose="00000400000000000000" pitchFamily="2" charset="-78"/>
                            </a:rPr>
                            <a:t>α</a:t>
                          </a:r>
                          <a:r>
                            <a:rPr lang="en-US" sz="1600" b="1">
                              <a:effectLst/>
                              <a:latin typeface="Times New Roman" panose="02020603050405020304" pitchFamily="18" charset="0"/>
                              <a:cs typeface="B Nazanin" panose="00000400000000000000" pitchFamily="2" charset="-78"/>
                            </a:rPr>
                            <a:t>+360°</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t>
                          </a:r>
                          <a:r>
                            <a:rPr lang="ar-SA" sz="1600" b="1" baseline="30000" dirty="0" smtClean="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48</a:t>
                          </a:r>
                          <a:r>
                            <a:rPr lang="en-US" sz="1600" b="1" dirty="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α) </a:t>
                          </a:r>
                          <a:r>
                            <a:rPr lang="ar-SA" sz="1600" b="1" baseline="30000" dirty="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408</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586608654"/>
                      </a:ext>
                    </a:extLst>
                  </a:tr>
                  <a:tr h="0">
                    <a:tc>
                      <a:txBody>
                        <a:bodyPr/>
                        <a:lstStyle/>
                        <a:p>
                          <a:pPr algn="l" rtl="1">
                            <a:lnSpc>
                              <a:spcPct val="150000"/>
                            </a:lnSpc>
                            <a:spcAft>
                              <a:spcPts val="0"/>
                            </a:spcAft>
                          </a:pPr>
                          <a14:m>
                            <m:oMathPara xmlns:m="http://schemas.openxmlformats.org/officeDocument/2006/math">
                              <m:oMathParaPr>
                                <m:jc m:val="centerGroup"/>
                              </m:oMathParaPr>
                              <m:oMath xmlns:m="http://schemas.openxmlformats.org/officeDocument/2006/math">
                                <m:r>
                                  <a:rPr lang="ar-SA" sz="1600" b="1" i="1">
                                    <a:effectLst/>
                                    <a:latin typeface="Cambria Math" panose="02040503050406030204" pitchFamily="18" charset="0"/>
                                    <a:cs typeface="+mj-cs"/>
                                  </a:rPr>
                                  <m:t>𝛉</m:t>
                                </m:r>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ar-SA" sz="1600" b="1" baseline="30000" dirty="0" smtClean="0">
                              <a:effectLst/>
                              <a:latin typeface="Times New Roman" panose="02020603050405020304" pitchFamily="18" charset="0"/>
                              <a:cs typeface="B Nazanin" panose="00000400000000000000" pitchFamily="2" charset="-78"/>
                            </a:rPr>
                            <a:t>°</a:t>
                          </a:r>
                          <a:r>
                            <a:rPr lang="fa-IR" sz="1600" b="1" dirty="0" smtClean="0">
                              <a:effectLst/>
                              <a:latin typeface="Times New Roman" panose="02020603050405020304" pitchFamily="18" charset="0"/>
                              <a:cs typeface="B Nazanin" panose="00000400000000000000" pitchFamily="2" charset="-78"/>
                            </a:rPr>
                            <a:t>98/5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867817407"/>
                      </a:ext>
                    </a:extLst>
                  </a:tr>
                  <a:tr h="0">
                    <a:tc>
                      <a:txBody>
                        <a:bodyPr/>
                        <a:lstStyle/>
                        <a:p>
                          <a:pPr algn="l" rtl="1">
                            <a:lnSpc>
                              <a:spcPct val="150000"/>
                            </a:lnSpc>
                            <a:spcAft>
                              <a:spcPts val="0"/>
                            </a:spcAft>
                          </a:pPr>
                          <a14:m>
                            <m:oMathPara xmlns:m="http://schemas.openxmlformats.org/officeDocument/2006/math">
                              <m:oMathParaPr>
                                <m:jc m:val="center"/>
                              </m:oMathParaPr>
                              <m:oMath xmlns:m="http://schemas.openxmlformats.org/officeDocument/2006/math">
                                <m:sSub>
                                  <m:sSubPr>
                                    <m:ctrlPr>
                                      <a:rPr lang="en-US" sz="1600" b="1" i="1">
                                        <a:effectLst/>
                                        <a:latin typeface="Cambria Math" panose="02040503050406030204" pitchFamily="18" charset="0"/>
                                        <a:cs typeface="+mj-cs"/>
                                      </a:rPr>
                                    </m:ctrlPr>
                                  </m:sSubPr>
                                  <m:e>
                                    <m:r>
                                      <a:rPr lang="en-US" sz="1600" b="1" i="1">
                                        <a:effectLst/>
                                        <a:latin typeface="Cambria Math" panose="02040503050406030204" pitchFamily="18" charset="0"/>
                                        <a:cs typeface="+mj-cs"/>
                                      </a:rPr>
                                      <m:t>𝐕</m:t>
                                    </m:r>
                                  </m:e>
                                  <m:sub>
                                    <m:r>
                                      <a:rPr lang="en-US" sz="1600" b="1" i="1">
                                        <a:effectLst/>
                                        <a:latin typeface="Cambria Math" panose="02040503050406030204" pitchFamily="18" charset="0"/>
                                        <a:cs typeface="+mj-cs"/>
                                      </a:rPr>
                                      <m:t>𝐨</m:t>
                                    </m:r>
                                  </m:sub>
                                </m:sSub>
                                <m:r>
                                  <a:rPr lang="en-US" sz="1600" b="1" i="1">
                                    <a:effectLst/>
                                    <a:latin typeface="Cambria Math" panose="02040503050406030204" pitchFamily="18" charset="0"/>
                                    <a:cs typeface="+mj-cs"/>
                                  </a:rPr>
                                  <m:t>𝐦𝐚𝐱</m:t>
                                </m:r>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V</a:t>
                          </a:r>
                          <a:r>
                            <a:rPr lang="fa-IR" sz="1600" b="1" dirty="0" smtClean="0">
                              <a:effectLst/>
                              <a:latin typeface="Times New Roman" panose="02020603050405020304" pitchFamily="18" charset="0"/>
                              <a:cs typeface="B Nazanin" panose="00000400000000000000" pitchFamily="2" charset="-78"/>
                            </a:rPr>
                            <a:t>168/9</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124041892"/>
                      </a:ext>
                    </a:extLst>
                  </a:tr>
                  <a:tr h="0">
                    <a:tc>
                      <a:txBody>
                        <a:bodyPr/>
                        <a:lstStyle/>
                        <a:p>
                          <a:pPr algn="l"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cs typeface="+mj-cs"/>
                                      </a:rPr>
                                    </m:ctrlPr>
                                  </m:sSubPr>
                                  <m:e>
                                    <m:r>
                                      <a:rPr lang="en-US" sz="1600" b="1" i="1">
                                        <a:effectLst/>
                                        <a:latin typeface="Cambria Math" panose="02040503050406030204" pitchFamily="18" charset="0"/>
                                        <a:cs typeface="+mj-cs"/>
                                      </a:rPr>
                                      <m:t>𝐕</m:t>
                                    </m:r>
                                  </m:e>
                                  <m:sub>
                                    <m:r>
                                      <a:rPr lang="en-US" sz="1600" b="1" i="1">
                                        <a:effectLst/>
                                        <a:latin typeface="Cambria Math" panose="02040503050406030204" pitchFamily="18" charset="0"/>
                                        <a:cs typeface="+mj-cs"/>
                                      </a:rPr>
                                      <m:t>𝐨</m:t>
                                    </m:r>
                                  </m:sub>
                                </m:sSub>
                                <m:r>
                                  <a:rPr lang="en-US" sz="1600" b="1" i="1">
                                    <a:effectLst/>
                                    <a:latin typeface="Cambria Math" panose="02040503050406030204" pitchFamily="18" charset="0"/>
                                    <a:cs typeface="+mj-cs"/>
                                  </a:rPr>
                                  <m:t>𝐦𝐢𝐧</m:t>
                                </m:r>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V</a:t>
                          </a:r>
                          <a:r>
                            <a:rPr lang="ar-SA" sz="1600" b="1">
                              <a:effectLst/>
                              <a:latin typeface="Times New Roman" panose="02020603050405020304" pitchFamily="18" charset="0"/>
                              <a:cs typeface="B Nazanin" panose="00000400000000000000" pitchFamily="2" charset="-78"/>
                            </a:rPr>
                            <a:t> 126</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06396321"/>
                      </a:ext>
                    </a:extLst>
                  </a:tr>
                  <a:tr h="0">
                    <a:tc>
                      <a:txBody>
                        <a:bodyPr/>
                        <a:lstStyle/>
                        <a:p>
                          <a:pPr algn="l"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cs typeface="+mj-cs"/>
                                      </a:rPr>
                                    </m:ctrlPr>
                                  </m:sSubPr>
                                  <m:e>
                                    <m:r>
                                      <a:rPr lang="en-US" sz="1600" b="1">
                                        <a:effectLst/>
                                        <a:latin typeface="Cambria Math" panose="02040503050406030204" pitchFamily="18" charset="0"/>
                                        <a:cs typeface="+mj-cs"/>
                                      </a:rPr>
                                      <m:t>∆</m:t>
                                    </m:r>
                                    <m:r>
                                      <a:rPr lang="en-US" sz="1600" b="1" i="1">
                                        <a:effectLst/>
                                        <a:latin typeface="Cambria Math" panose="02040503050406030204" pitchFamily="18" charset="0"/>
                                        <a:cs typeface="+mj-cs"/>
                                      </a:rPr>
                                      <m:t>𝐕</m:t>
                                    </m:r>
                                  </m:e>
                                  <m:sub>
                                    <m:r>
                                      <a:rPr lang="en-US" sz="1600" b="1" i="1">
                                        <a:effectLst/>
                                        <a:latin typeface="Cambria Math" panose="02040503050406030204" pitchFamily="18" charset="0"/>
                                        <a:cs typeface="+mj-cs"/>
                                      </a:rPr>
                                      <m:t>𝐨</m:t>
                                    </m:r>
                                  </m:sub>
                                </m:sSub>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V</a:t>
                          </a:r>
                          <a:r>
                            <a:rPr lang="fa-IR" sz="1600" b="1" dirty="0" smtClean="0">
                              <a:effectLst/>
                              <a:latin typeface="Times New Roman" panose="02020603050405020304" pitchFamily="18" charset="0"/>
                              <a:cs typeface="B Nazanin" panose="00000400000000000000" pitchFamily="2" charset="-78"/>
                            </a:rPr>
                            <a:t>42/9</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760826458"/>
                      </a:ext>
                    </a:extLst>
                  </a:tr>
                  <a:tr h="0">
                    <a:tc>
                      <a:txBody>
                        <a:bodyPr/>
                        <a:lstStyle/>
                        <a:p>
                          <a:pPr algn="l"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cs typeface="+mj-cs"/>
                                      </a:rPr>
                                    </m:ctrlPr>
                                  </m:sSubPr>
                                  <m:e>
                                    <m:r>
                                      <a:rPr lang="en-US" sz="1600" b="1" i="1">
                                        <a:effectLst/>
                                        <a:latin typeface="Cambria Math" panose="02040503050406030204" pitchFamily="18" charset="0"/>
                                        <a:cs typeface="+mj-cs"/>
                                      </a:rPr>
                                      <m:t>𝐈</m:t>
                                    </m:r>
                                  </m:e>
                                  <m:sub>
                                    <m:r>
                                      <a:rPr lang="en-US" sz="1600" b="1" i="1">
                                        <a:effectLst/>
                                        <a:latin typeface="Cambria Math" panose="02040503050406030204" pitchFamily="18" charset="0"/>
                                        <a:cs typeface="+mj-cs"/>
                                      </a:rPr>
                                      <m:t>𝐃</m:t>
                                    </m:r>
                                    <m:r>
                                      <a:rPr lang="en-US" sz="1600" b="1">
                                        <a:effectLst/>
                                        <a:latin typeface="Cambria Math" panose="02040503050406030204" pitchFamily="18" charset="0"/>
                                        <a:cs typeface="+mj-cs"/>
                                      </a:rPr>
                                      <m:t>,</m:t>
                                    </m:r>
                                    <m:r>
                                      <a:rPr lang="en-US" sz="1600" b="1" i="1">
                                        <a:effectLst/>
                                        <a:latin typeface="Cambria Math" panose="02040503050406030204" pitchFamily="18" charset="0"/>
                                        <a:cs typeface="+mj-cs"/>
                                      </a:rPr>
                                      <m:t>𝐩𝐞𝐚𝐤</m:t>
                                    </m:r>
                                  </m:sub>
                                </m:sSub>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4/24</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حالت مانا، </a:t>
                          </a: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6/36</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اولين دوره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389559812"/>
                      </a:ext>
                    </a:extLst>
                  </a:tr>
                  <a:tr h="0">
                    <a:tc>
                      <a:txBody>
                        <a:bodyPr/>
                        <a:lstStyle/>
                        <a:p>
                          <a:pPr algn="l"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cs typeface="+mj-cs"/>
                                      </a:rPr>
                                    </m:ctrlPr>
                                  </m:sSubPr>
                                  <m:e>
                                    <m:r>
                                      <a:rPr lang="en-US" sz="1600" b="1" i="1">
                                        <a:effectLst/>
                                        <a:latin typeface="Cambria Math" panose="02040503050406030204" pitchFamily="18" charset="0"/>
                                        <a:cs typeface="+mj-cs"/>
                                      </a:rPr>
                                      <m:t>𝐈</m:t>
                                    </m:r>
                                  </m:e>
                                  <m:sub>
                                    <m:r>
                                      <a:rPr lang="en-US" sz="1600" b="1" i="1">
                                        <a:effectLst/>
                                        <a:latin typeface="Cambria Math" panose="02040503050406030204" pitchFamily="18" charset="0"/>
                                        <a:cs typeface="+mj-cs"/>
                                      </a:rPr>
                                      <m:t>𝐂</m:t>
                                    </m:r>
                                    <m:r>
                                      <a:rPr lang="en-US" sz="1600" b="1">
                                        <a:effectLst/>
                                        <a:latin typeface="Cambria Math" panose="02040503050406030204" pitchFamily="18" charset="0"/>
                                        <a:cs typeface="+mj-cs"/>
                                      </a:rPr>
                                      <m:t>,</m:t>
                                    </m:r>
                                    <m:r>
                                      <a:rPr lang="en-US" sz="1600" b="1" i="1">
                                        <a:effectLst/>
                                        <a:latin typeface="Cambria Math" panose="02040503050406030204" pitchFamily="18" charset="0"/>
                                        <a:cs typeface="+mj-cs"/>
                                      </a:rPr>
                                      <m:t>𝐩𝐞𝐚𝐤</m:t>
                                    </m:r>
                                  </m:sub>
                                </m:sSub>
                              </m:oMath>
                            </m:oMathPara>
                          </a14:m>
                          <a:endParaRPr lang="en-US" sz="1600" b="1" dirty="0">
                            <a:effectLst/>
                            <a:latin typeface="Times New Roman" panose="02020603050405020304" pitchFamily="18" charset="0"/>
                            <a:ea typeface="Times New Roman" panose="02020603050405020304" pitchFamily="18" charset="0"/>
                            <a:cs typeface="+mj-cs"/>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4/12</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حالت مانا، </a:t>
                          </a: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6/39</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اولين دوره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610834406"/>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211629061"/>
                  </p:ext>
                </p:extLst>
              </p:nvPr>
            </p:nvGraphicFramePr>
            <p:xfrm>
              <a:off x="4267199" y="3429000"/>
              <a:ext cx="4716917" cy="2991612"/>
            </p:xfrm>
            <a:graphic>
              <a:graphicData uri="http://schemas.openxmlformats.org/drawingml/2006/table">
                <a:tbl>
                  <a:tblPr rtl="1" firstRow="1" firstCol="1" bandRow="1">
                    <a:tableStyleId>{5C22544A-7EE6-4342-B048-85BDC9FD1C3A}</a:tableStyleId>
                  </a:tblPr>
                  <a:tblGrid>
                    <a:gridCol w="1209538">
                      <a:extLst>
                        <a:ext uri="{9D8B030D-6E8A-4147-A177-3AD203B41FA5}">
                          <a16:colId xmlns:a16="http://schemas.microsoft.com/office/drawing/2014/main" val="1380249236"/>
                        </a:ext>
                      </a:extLst>
                    </a:gridCol>
                    <a:gridCol w="3507379">
                      <a:extLst>
                        <a:ext uri="{9D8B030D-6E8A-4147-A177-3AD203B41FA5}">
                          <a16:colId xmlns:a16="http://schemas.microsoft.com/office/drawing/2014/main" val="2366307908"/>
                        </a:ext>
                      </a:extLst>
                    </a:gridCol>
                  </a:tblGrid>
                  <a:tr h="365760">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کميت</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نتيجه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310479395"/>
                      </a:ext>
                    </a:extLst>
                  </a:tr>
                  <a:tr h="365760">
                    <a:tc>
                      <a:txBody>
                        <a:bodyPr/>
                        <a:lstStyle/>
                        <a:p>
                          <a:pPr algn="ctr" rtl="0">
                            <a:lnSpc>
                              <a:spcPct val="150000"/>
                            </a:lnSpc>
                            <a:spcAft>
                              <a:spcPts val="0"/>
                            </a:spcAft>
                          </a:pPr>
                          <a:r>
                            <a:rPr lang="ar-SA" sz="1600" b="1">
                              <a:effectLst/>
                              <a:latin typeface="Times New Roman" panose="02020603050405020304" pitchFamily="18" charset="0"/>
                              <a:cs typeface="B Nazanin" panose="00000400000000000000" pitchFamily="2" charset="-78"/>
                            </a:rPr>
                            <a:t>α</a:t>
                          </a:r>
                          <a:r>
                            <a:rPr lang="en-US" sz="1600" b="1">
                              <a:effectLst/>
                              <a:latin typeface="Times New Roman" panose="02020603050405020304" pitchFamily="18" charset="0"/>
                              <a:cs typeface="B Nazanin" panose="00000400000000000000" pitchFamily="2" charset="-78"/>
                            </a:rPr>
                            <a:t>+360°</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t>
                          </a:r>
                          <a:r>
                            <a:rPr lang="ar-SA" sz="1600" b="1" baseline="30000" dirty="0" smtClean="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48</a:t>
                          </a:r>
                          <a:r>
                            <a:rPr lang="en-US" sz="1600" b="1" dirty="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α) </a:t>
                          </a:r>
                          <a:r>
                            <a:rPr lang="ar-SA" sz="1600" b="1" baseline="30000" dirty="0">
                              <a:effectLst/>
                              <a:latin typeface="Times New Roman" panose="02020603050405020304" pitchFamily="18" charset="0"/>
                              <a:cs typeface="B Nazanin" panose="00000400000000000000" pitchFamily="2" charset="-78"/>
                            </a:rPr>
                            <a:t>°</a:t>
                          </a:r>
                          <a:r>
                            <a:rPr lang="ar-SA" sz="1600" b="1" dirty="0">
                              <a:effectLst/>
                              <a:latin typeface="Times New Roman" panose="02020603050405020304" pitchFamily="18" charset="0"/>
                              <a:cs typeface="B Nazanin" panose="00000400000000000000" pitchFamily="2" charset="-78"/>
                            </a:rPr>
                            <a:t>408</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586608654"/>
                      </a:ext>
                    </a:extLst>
                  </a:tr>
                  <a:tr h="365760">
                    <a:tc>
                      <a:txBody>
                        <a:bodyPr/>
                        <a:lstStyle/>
                        <a:p>
                          <a:endParaRPr lang="en-US"/>
                        </a:p>
                      </a:txBody>
                      <a:tcPr marL="68580" marR="68580" marT="0" marB="0" anchor="ctr">
                        <a:blipFill>
                          <a:blip r:embed="rId3"/>
                          <a:stretch>
                            <a:fillRect l="-503" t="-201667" r="-291457" b="-543333"/>
                          </a:stretch>
                        </a:blipFill>
                      </a:tcPr>
                    </a:tc>
                    <a:tc>
                      <a:txBody>
                        <a:bodyPr/>
                        <a:lstStyle/>
                        <a:p>
                          <a:pPr algn="ctr" rtl="1">
                            <a:lnSpc>
                              <a:spcPct val="150000"/>
                            </a:lnSpc>
                            <a:spcAft>
                              <a:spcPts val="0"/>
                            </a:spcAft>
                          </a:pPr>
                          <a:r>
                            <a:rPr lang="ar-SA" sz="1600" b="1" baseline="30000" dirty="0" smtClean="0">
                              <a:effectLst/>
                              <a:latin typeface="Times New Roman" panose="02020603050405020304" pitchFamily="18" charset="0"/>
                              <a:cs typeface="B Nazanin" panose="00000400000000000000" pitchFamily="2" charset="-78"/>
                            </a:rPr>
                            <a:t>°</a:t>
                          </a:r>
                          <a:r>
                            <a:rPr lang="fa-IR" sz="1600" b="1" dirty="0" smtClean="0">
                              <a:effectLst/>
                              <a:latin typeface="Times New Roman" panose="02020603050405020304" pitchFamily="18" charset="0"/>
                              <a:cs typeface="B Nazanin" panose="00000400000000000000" pitchFamily="2" charset="-78"/>
                            </a:rPr>
                            <a:t>98/5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867817407"/>
                      </a:ext>
                    </a:extLst>
                  </a:tr>
                  <a:tr h="365760">
                    <a:tc>
                      <a:txBody>
                        <a:bodyPr/>
                        <a:lstStyle/>
                        <a:p>
                          <a:endParaRPr lang="en-US"/>
                        </a:p>
                      </a:txBody>
                      <a:tcPr marL="68580" marR="68580" marT="0" marB="0" anchor="ctr">
                        <a:blipFill>
                          <a:blip r:embed="rId3"/>
                          <a:stretch>
                            <a:fillRect l="-503" t="-296721" r="-291457" b="-434426"/>
                          </a:stretch>
                        </a:blipFill>
                      </a:tcP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V</a:t>
                          </a:r>
                          <a:r>
                            <a:rPr lang="fa-IR" sz="1600" b="1" dirty="0" smtClean="0">
                              <a:effectLst/>
                              <a:latin typeface="Times New Roman" panose="02020603050405020304" pitchFamily="18" charset="0"/>
                              <a:cs typeface="B Nazanin" panose="00000400000000000000" pitchFamily="2" charset="-78"/>
                            </a:rPr>
                            <a:t>168/9</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124041892"/>
                      </a:ext>
                    </a:extLst>
                  </a:tr>
                  <a:tr h="365760">
                    <a:tc>
                      <a:txBody>
                        <a:bodyPr/>
                        <a:lstStyle/>
                        <a:p>
                          <a:endParaRPr lang="en-US"/>
                        </a:p>
                      </a:txBody>
                      <a:tcPr marL="68580" marR="68580" marT="0" marB="0" anchor="ctr">
                        <a:blipFill>
                          <a:blip r:embed="rId3"/>
                          <a:stretch>
                            <a:fillRect l="-503" t="-403333" r="-291457" b="-341667"/>
                          </a:stretch>
                        </a:blipFill>
                      </a:tcP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V</a:t>
                          </a:r>
                          <a:r>
                            <a:rPr lang="ar-SA" sz="1600" b="1">
                              <a:effectLst/>
                              <a:latin typeface="Times New Roman" panose="02020603050405020304" pitchFamily="18" charset="0"/>
                              <a:cs typeface="B Nazanin" panose="00000400000000000000" pitchFamily="2" charset="-78"/>
                            </a:rPr>
                            <a:t> 126</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06396321"/>
                      </a:ext>
                    </a:extLst>
                  </a:tr>
                  <a:tr h="365760">
                    <a:tc>
                      <a:txBody>
                        <a:bodyPr/>
                        <a:lstStyle/>
                        <a:p>
                          <a:endParaRPr lang="en-US"/>
                        </a:p>
                      </a:txBody>
                      <a:tcPr marL="68580" marR="68580" marT="0" marB="0" anchor="ctr">
                        <a:blipFill>
                          <a:blip r:embed="rId3"/>
                          <a:stretch>
                            <a:fillRect l="-503" t="-503333" r="-291457" b="-241667"/>
                          </a:stretch>
                        </a:blipFill>
                      </a:tcP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V</a:t>
                          </a:r>
                          <a:r>
                            <a:rPr lang="fa-IR" sz="1600" b="1" dirty="0" smtClean="0">
                              <a:effectLst/>
                              <a:latin typeface="Times New Roman" panose="02020603050405020304" pitchFamily="18" charset="0"/>
                              <a:cs typeface="B Nazanin" panose="00000400000000000000" pitchFamily="2" charset="-78"/>
                            </a:rPr>
                            <a:t>42/9</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760826458"/>
                      </a:ext>
                    </a:extLst>
                  </a:tr>
                  <a:tr h="398526">
                    <a:tc>
                      <a:txBody>
                        <a:bodyPr/>
                        <a:lstStyle/>
                        <a:p>
                          <a:endParaRPr lang="en-US"/>
                        </a:p>
                      </a:txBody>
                      <a:tcPr marL="68580" marR="68580" marT="0" marB="0" anchor="ctr">
                        <a:blipFill>
                          <a:blip r:embed="rId3"/>
                          <a:stretch>
                            <a:fillRect l="-503" t="-556923" r="-291457" b="-123077"/>
                          </a:stretch>
                        </a:blipFill>
                      </a:tcP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4/24</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حالت مانا، </a:t>
                          </a: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6/36</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اولين دوره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389559812"/>
                      </a:ext>
                    </a:extLst>
                  </a:tr>
                  <a:tr h="398526">
                    <a:tc>
                      <a:txBody>
                        <a:bodyPr/>
                        <a:lstStyle/>
                        <a:p>
                          <a:endParaRPr lang="en-US"/>
                        </a:p>
                      </a:txBody>
                      <a:tcPr marL="68580" marR="68580" marT="0" marB="0" anchor="ctr">
                        <a:blipFill>
                          <a:blip r:embed="rId3"/>
                          <a:stretch>
                            <a:fillRect l="-503" t="-646970" r="-291457" b="-21212"/>
                          </a:stretch>
                        </a:blipFill>
                      </a:tcP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4/12</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حالت مانا، </a:t>
                          </a: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6/39</a:t>
                          </a:r>
                          <a:r>
                            <a:rPr lang="ar-SA" sz="1600" b="1" dirty="0" smtClean="0">
                              <a:effectLst/>
                              <a:latin typeface="Times New Roman" panose="02020603050405020304" pitchFamily="18" charset="0"/>
                              <a:cs typeface="B Nazanin" panose="00000400000000000000" pitchFamily="2" charset="-78"/>
                            </a:rPr>
                            <a:t> </a:t>
                          </a:r>
                          <a:r>
                            <a:rPr lang="ar-SA" sz="1600" b="1" dirty="0">
                              <a:effectLst/>
                              <a:latin typeface="Times New Roman" panose="02020603050405020304" pitchFamily="18" charset="0"/>
                              <a:cs typeface="B Nazanin" panose="00000400000000000000" pitchFamily="2" charset="-78"/>
                            </a:rPr>
                            <a:t>برای اولين دوره</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610834406"/>
                      </a:ext>
                    </a:extLst>
                  </a:tr>
                </a:tbl>
              </a:graphicData>
            </a:graphic>
          </p:graphicFrame>
        </mc:Fallback>
      </mc:AlternateContent>
    </p:spTree>
    <p:extLst>
      <p:ext uri="{BB962C8B-B14F-4D97-AF65-F5344CB8AC3E}">
        <p14:creationId xmlns:p14="http://schemas.microsoft.com/office/powerpoint/2010/main" val="155535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4" name="Rectangle 3"/>
          <p:cNvSpPr/>
          <p:nvPr/>
        </p:nvSpPr>
        <p:spPr>
          <a:xfrm>
            <a:off x="2819400" y="228600"/>
            <a:ext cx="6096000" cy="369332"/>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نتایج به‌دست آمده پس از رسیدن داده‌ها به حالت مانا</a:t>
            </a:r>
            <a:r>
              <a:rPr lang="fa-IR" dirty="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به­صورت زیر است:</a:t>
            </a: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17390370"/>
                  </p:ext>
                </p:extLst>
              </p:nvPr>
            </p:nvGraphicFramePr>
            <p:xfrm>
              <a:off x="838200" y="838200"/>
              <a:ext cx="7543800" cy="2280158"/>
            </p:xfrm>
            <a:graphic>
              <a:graphicData uri="http://schemas.openxmlformats.org/drawingml/2006/table">
                <a:tbl>
                  <a:tblPr rtl="1" firstRow="1" firstCol="1" bandRow="1">
                    <a:tableStyleId>{5C22544A-7EE6-4342-B048-85BDC9FD1C3A}</a:tableStyleId>
                  </a:tblPr>
                  <a:tblGrid>
                    <a:gridCol w="2514600">
                      <a:extLst>
                        <a:ext uri="{9D8B030D-6E8A-4147-A177-3AD203B41FA5}">
                          <a16:colId xmlns:a16="http://schemas.microsoft.com/office/drawing/2014/main" val="1604746095"/>
                        </a:ext>
                      </a:extLst>
                    </a:gridCol>
                    <a:gridCol w="2514600">
                      <a:extLst>
                        <a:ext uri="{9D8B030D-6E8A-4147-A177-3AD203B41FA5}">
                          <a16:colId xmlns:a16="http://schemas.microsoft.com/office/drawing/2014/main" val="123428020"/>
                        </a:ext>
                      </a:extLst>
                    </a:gridCol>
                    <a:gridCol w="2514600">
                      <a:extLst>
                        <a:ext uri="{9D8B030D-6E8A-4147-A177-3AD203B41FA5}">
                          <a16:colId xmlns:a16="http://schemas.microsoft.com/office/drawing/2014/main" val="2736085891"/>
                        </a:ext>
                      </a:extLst>
                    </a:gridCol>
                  </a:tblGrid>
                  <a:tr h="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کميت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دستور ورودي در </a:t>
                          </a:r>
                          <a:r>
                            <a:rPr lang="en-US" sz="1600" b="1">
                              <a:effectLst/>
                              <a:latin typeface="Times New Roman" panose="02020603050405020304" pitchFamily="18" charset="0"/>
                              <a:cs typeface="B Nazanin" panose="00000400000000000000" pitchFamily="2" charset="-78"/>
                            </a:rPr>
                            <a:t>Probe</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نتايج</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98959771"/>
                      </a:ext>
                    </a:extLst>
                  </a:tr>
                  <a:tr h="0">
                    <a:tc>
                      <a:txBody>
                        <a:bodyPr/>
                        <a:lstStyle/>
                        <a:p>
                          <a:pPr algn="ctr"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𝐈</m:t>
                                    </m:r>
                                  </m:e>
                                  <m:sub>
                                    <m:r>
                                      <a:rPr lang="en-US" sz="1600" b="1" i="1">
                                        <a:effectLst/>
                                        <a:latin typeface="Cambria Math" panose="02040503050406030204" pitchFamily="18" charset="0"/>
                                      </a:rPr>
                                      <m:t>𝐃</m:t>
                                    </m:r>
                                    <m:r>
                                      <a:rPr lang="en-US" sz="1600" b="1">
                                        <a:effectLst/>
                                        <a:latin typeface="Cambria Math" panose="02040503050406030204" pitchFamily="18" charset="0"/>
                                      </a:rPr>
                                      <m:t>,</m:t>
                                    </m:r>
                                    <m:r>
                                      <a:rPr lang="en-US" sz="1600" b="1" i="1">
                                        <a:effectLst/>
                                        <a:latin typeface="Cambria Math" panose="02040503050406030204" pitchFamily="18" charset="0"/>
                                      </a:rPr>
                                      <m:t>𝐚𝐯𝐠</m:t>
                                    </m:r>
                                  </m:sub>
                                </m:sSub>
                              </m:oMath>
                            </m:oMathPara>
                          </a14:m>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AVG(I(D1))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0/295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488505035"/>
                      </a:ext>
                    </a:extLst>
                  </a:tr>
                  <a:tr h="0">
                    <a:tc>
                      <a:txBody>
                        <a:bodyPr/>
                        <a:lstStyle/>
                        <a:p>
                          <a:pPr algn="ctr" rtl="1">
                            <a:lnSpc>
                              <a:spcPct val="150000"/>
                            </a:lnSpc>
                            <a:spcAft>
                              <a:spcPts val="0"/>
                            </a:spcAft>
                            <a:tabLst>
                              <a:tab pos="1158240" algn="l"/>
                              <a:tab pos="1270000" algn="ctr"/>
                            </a:tabLs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𝐈</m:t>
                                    </m:r>
                                  </m:e>
                                  <m:sub>
                                    <m:r>
                                      <a:rPr lang="en-US" sz="1600" b="1" i="1">
                                        <a:effectLst/>
                                        <a:latin typeface="Cambria Math" panose="02040503050406030204" pitchFamily="18" charset="0"/>
                                      </a:rPr>
                                      <m:t>𝐂</m:t>
                                    </m:r>
                                    <m:r>
                                      <a:rPr lang="en-US" sz="1600" b="1">
                                        <a:effectLst/>
                                        <a:latin typeface="Cambria Math" panose="02040503050406030204" pitchFamily="18" charset="0"/>
                                      </a:rPr>
                                      <m:t>,</m:t>
                                    </m:r>
                                    <m:r>
                                      <a:rPr lang="en-US" sz="1600" b="1" i="1">
                                        <a:effectLst/>
                                        <a:latin typeface="Cambria Math" panose="02040503050406030204" pitchFamily="18" charset="0"/>
                                      </a:rPr>
                                      <m:t>𝐫𝐦𝐬</m:t>
                                    </m:r>
                                  </m:sub>
                                </m:sSub>
                              </m:oMath>
                            </m:oMathPara>
                          </a14:m>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RMS(I (C1))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0/905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682391729"/>
                      </a:ext>
                    </a:extLst>
                  </a:tr>
                  <a:tr h="0">
                    <a:tc>
                      <a:txBody>
                        <a:bodyPr/>
                        <a:lstStyle/>
                        <a:p>
                          <a:pPr algn="ctr" rtl="1">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𝐈</m:t>
                                    </m:r>
                                  </m:e>
                                  <m:sub>
                                    <m:r>
                                      <a:rPr lang="en-US" sz="1600" b="1" i="1">
                                        <a:effectLst/>
                                        <a:latin typeface="Cambria Math" panose="02040503050406030204" pitchFamily="18" charset="0"/>
                                      </a:rPr>
                                      <m:t>𝐑</m:t>
                                    </m:r>
                                    <m:r>
                                      <a:rPr lang="en-US" sz="1600" b="1">
                                        <a:effectLst/>
                                        <a:latin typeface="Cambria Math" panose="02040503050406030204" pitchFamily="18" charset="0"/>
                                      </a:rPr>
                                      <m:t>,</m:t>
                                    </m:r>
                                    <m:r>
                                      <a:rPr lang="en-US" sz="1600" b="1" i="1">
                                        <a:effectLst/>
                                        <a:latin typeface="Cambria Math" panose="02040503050406030204" pitchFamily="18" charset="0"/>
                                      </a:rPr>
                                      <m:t>𝐚𝐯𝐠</m:t>
                                    </m:r>
                                  </m:sub>
                                </m:sSub>
                              </m:oMath>
                            </m:oMathPara>
                          </a14:m>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AVG(W(R1))</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W</a:t>
                          </a:r>
                          <a:r>
                            <a:rPr lang="fa-IR" sz="1600" b="1" dirty="0" smtClean="0">
                              <a:effectLst/>
                              <a:latin typeface="Times New Roman" panose="02020603050405020304" pitchFamily="18" charset="0"/>
                              <a:cs typeface="B Nazanin" panose="00000400000000000000" pitchFamily="2" charset="-78"/>
                            </a:rPr>
                            <a:t>43/8</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636966381"/>
                      </a:ext>
                    </a:extLst>
                  </a:tr>
                  <a:tr h="0">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P</a:t>
                          </a:r>
                          <a:r>
                            <a:rPr lang="en-US" sz="1600" b="1" baseline="-25000" dirty="0">
                              <a:effectLst/>
                              <a:latin typeface="Times New Roman" panose="02020603050405020304" pitchFamily="18" charset="0"/>
                              <a:cs typeface="B Nazanin" panose="00000400000000000000" pitchFamily="2" charset="-78"/>
                            </a:rPr>
                            <a:t>S</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AVG(W(V</a:t>
                          </a:r>
                          <a:r>
                            <a:rPr lang="en-US" sz="1600" b="1" baseline="-25000">
                              <a:effectLst/>
                              <a:latin typeface="Times New Roman" panose="02020603050405020304" pitchFamily="18" charset="0"/>
                              <a:cs typeface="B Nazanin" panose="00000400000000000000" pitchFamily="2" charset="-78"/>
                            </a:rPr>
                            <a:t>S</a:t>
                          </a:r>
                          <a:r>
                            <a:rPr lang="en-US" sz="1600" b="1">
                              <a:effectLst/>
                              <a:latin typeface="Times New Roman" panose="02020603050405020304" pitchFamily="18" charset="0"/>
                              <a:cs typeface="B Nazanin" panose="00000400000000000000" pitchFamily="2" charset="-78"/>
                            </a:rPr>
                            <a:t>))</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W</a:t>
                          </a:r>
                          <a:r>
                            <a:rPr lang="fa-IR" sz="1600" b="1" dirty="0" smtClean="0">
                              <a:effectLst/>
                              <a:latin typeface="Times New Roman" panose="02020603050405020304" pitchFamily="18" charset="0"/>
                              <a:cs typeface="B Nazanin" panose="00000400000000000000" pitchFamily="2" charset="-78"/>
                            </a:rPr>
                            <a:t>44/1</a:t>
                          </a:r>
                          <a:r>
                            <a:rPr lang="ar-SA" sz="1600" b="1" dirty="0" smtClean="0">
                              <a:effectLst/>
                              <a:latin typeface="Times New Roman" panose="02020603050405020304" pitchFamily="18" charset="0"/>
                              <a:cs typeface="B Nazanin" panose="00000400000000000000" pitchFamily="2" charset="-78"/>
                            </a:rPr>
                            <a:t>-</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703916958"/>
                      </a:ext>
                    </a:extLst>
                  </a:tr>
                  <a:tr h="0">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P</a:t>
                          </a:r>
                          <a:r>
                            <a:rPr lang="en-US" sz="1600" b="1" baseline="-25000" dirty="0">
                              <a:effectLst/>
                              <a:latin typeface="Times New Roman" panose="02020603050405020304" pitchFamily="18" charset="0"/>
                              <a:cs typeface="B Nazanin" panose="00000400000000000000" pitchFamily="2" charset="-78"/>
                            </a:rPr>
                            <a:t>D</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AVG(W(D1))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err="1">
                              <a:effectLst/>
                              <a:latin typeface="Times New Roman" panose="02020603050405020304" pitchFamily="18" charset="0"/>
                              <a:cs typeface="B Nazanin" panose="00000400000000000000" pitchFamily="2" charset="-78"/>
                            </a:rPr>
                            <a:t>mW</a:t>
                          </a:r>
                          <a:r>
                            <a:rPr lang="ar-SA" sz="1600" b="1" dirty="0">
                              <a:effectLst/>
                              <a:latin typeface="Times New Roman" panose="02020603050405020304" pitchFamily="18" charset="0"/>
                              <a:cs typeface="B Nazanin" panose="00000400000000000000" pitchFamily="2" charset="-78"/>
                            </a:rPr>
                            <a:t>345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59235583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17390370"/>
                  </p:ext>
                </p:extLst>
              </p:nvPr>
            </p:nvGraphicFramePr>
            <p:xfrm>
              <a:off x="838200" y="838200"/>
              <a:ext cx="7543800" cy="2280158"/>
            </p:xfrm>
            <a:graphic>
              <a:graphicData uri="http://schemas.openxmlformats.org/drawingml/2006/table">
                <a:tbl>
                  <a:tblPr rtl="1" firstRow="1" firstCol="1" bandRow="1">
                    <a:tableStyleId>{5C22544A-7EE6-4342-B048-85BDC9FD1C3A}</a:tableStyleId>
                  </a:tblPr>
                  <a:tblGrid>
                    <a:gridCol w="2514600">
                      <a:extLst>
                        <a:ext uri="{9D8B030D-6E8A-4147-A177-3AD203B41FA5}">
                          <a16:colId xmlns:a16="http://schemas.microsoft.com/office/drawing/2014/main" val="1604746095"/>
                        </a:ext>
                      </a:extLst>
                    </a:gridCol>
                    <a:gridCol w="2514600">
                      <a:extLst>
                        <a:ext uri="{9D8B030D-6E8A-4147-A177-3AD203B41FA5}">
                          <a16:colId xmlns:a16="http://schemas.microsoft.com/office/drawing/2014/main" val="123428020"/>
                        </a:ext>
                      </a:extLst>
                    </a:gridCol>
                    <a:gridCol w="2514600">
                      <a:extLst>
                        <a:ext uri="{9D8B030D-6E8A-4147-A177-3AD203B41FA5}">
                          <a16:colId xmlns:a16="http://schemas.microsoft.com/office/drawing/2014/main" val="2736085891"/>
                        </a:ext>
                      </a:extLst>
                    </a:gridCol>
                  </a:tblGrid>
                  <a:tr h="36576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کميت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دستور ورودي در </a:t>
                          </a:r>
                          <a:r>
                            <a:rPr lang="en-US" sz="1600" b="1">
                              <a:effectLst/>
                              <a:latin typeface="Times New Roman" panose="02020603050405020304" pitchFamily="18" charset="0"/>
                              <a:cs typeface="B Nazanin" panose="00000400000000000000" pitchFamily="2" charset="-78"/>
                            </a:rPr>
                            <a:t>Probe</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a:effectLst/>
                              <a:latin typeface="Times New Roman" panose="02020603050405020304" pitchFamily="18" charset="0"/>
                              <a:cs typeface="B Nazanin" panose="00000400000000000000" pitchFamily="2" charset="-78"/>
                            </a:rPr>
                            <a:t>نتايج</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98959771"/>
                      </a:ext>
                    </a:extLst>
                  </a:tr>
                  <a:tr h="400558">
                    <a:tc>
                      <a:txBody>
                        <a:bodyPr/>
                        <a:lstStyle/>
                        <a:p>
                          <a:endParaRPr lang="en-US"/>
                        </a:p>
                      </a:txBody>
                      <a:tcPr marL="68580" marR="68580" marT="0" marB="0" anchor="ctr">
                        <a:blipFill>
                          <a:blip r:embed="rId2"/>
                          <a:stretch>
                            <a:fillRect l="-242" t="-92424" r="-200969" b="-403030"/>
                          </a:stretch>
                        </a:blipFill>
                      </a:tcP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AVG(I(D1))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0/295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488505035"/>
                      </a:ext>
                    </a:extLst>
                  </a:tr>
                  <a:tr h="381762">
                    <a:tc>
                      <a:txBody>
                        <a:bodyPr/>
                        <a:lstStyle/>
                        <a:p>
                          <a:endParaRPr lang="en-US"/>
                        </a:p>
                      </a:txBody>
                      <a:tcPr marL="68580" marR="68580" marT="0" marB="0" anchor="ctr">
                        <a:blipFill>
                          <a:blip r:embed="rId2"/>
                          <a:stretch>
                            <a:fillRect l="-242" t="-201587" r="-200969" b="-322222"/>
                          </a:stretch>
                        </a:blipFill>
                      </a:tcP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RMS(I (C1))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A</a:t>
                          </a:r>
                          <a:r>
                            <a:rPr lang="fa-IR" sz="1600" b="1" dirty="0" smtClean="0">
                              <a:effectLst/>
                              <a:latin typeface="Times New Roman" panose="02020603050405020304" pitchFamily="18" charset="0"/>
                              <a:cs typeface="B Nazanin" panose="00000400000000000000" pitchFamily="2" charset="-78"/>
                            </a:rPr>
                            <a:t>0/905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682391729"/>
                      </a:ext>
                    </a:extLst>
                  </a:tr>
                  <a:tr h="400558">
                    <a:tc>
                      <a:txBody>
                        <a:bodyPr/>
                        <a:lstStyle/>
                        <a:p>
                          <a:endParaRPr lang="en-US"/>
                        </a:p>
                      </a:txBody>
                      <a:tcPr marL="68580" marR="68580" marT="0" marB="0" anchor="ctr">
                        <a:blipFill>
                          <a:blip r:embed="rId2"/>
                          <a:stretch>
                            <a:fillRect l="-242" t="-287879" r="-200969" b="-207576"/>
                          </a:stretch>
                        </a:blipFill>
                      </a:tcPr>
                    </a:tc>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AVG(W(R1))</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W</a:t>
                          </a:r>
                          <a:r>
                            <a:rPr lang="fa-IR" sz="1600" b="1" dirty="0" smtClean="0">
                              <a:effectLst/>
                              <a:latin typeface="Times New Roman" panose="02020603050405020304" pitchFamily="18" charset="0"/>
                              <a:cs typeface="B Nazanin" panose="00000400000000000000" pitchFamily="2" charset="-78"/>
                            </a:rPr>
                            <a:t>43/8</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636966381"/>
                      </a:ext>
                    </a:extLst>
                  </a:tr>
                  <a:tr h="365760">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P</a:t>
                          </a:r>
                          <a:r>
                            <a:rPr lang="en-US" sz="1600" b="1" baseline="-25000" dirty="0">
                              <a:effectLst/>
                              <a:latin typeface="Times New Roman" panose="02020603050405020304" pitchFamily="18" charset="0"/>
                              <a:cs typeface="B Nazanin" panose="00000400000000000000" pitchFamily="2" charset="-78"/>
                            </a:rPr>
                            <a:t>S</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AVG(W(V</a:t>
                          </a:r>
                          <a:r>
                            <a:rPr lang="en-US" sz="1600" b="1" baseline="-25000">
                              <a:effectLst/>
                              <a:latin typeface="Times New Roman" panose="02020603050405020304" pitchFamily="18" charset="0"/>
                              <a:cs typeface="B Nazanin" panose="00000400000000000000" pitchFamily="2" charset="-78"/>
                            </a:rPr>
                            <a:t>S</a:t>
                          </a:r>
                          <a:r>
                            <a:rPr lang="en-US" sz="1600" b="1">
                              <a:effectLst/>
                              <a:latin typeface="Times New Roman" panose="02020603050405020304" pitchFamily="18" charset="0"/>
                              <a:cs typeface="B Nazanin" panose="00000400000000000000" pitchFamily="2" charset="-78"/>
                            </a:rPr>
                            <a:t>))</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W</a:t>
                          </a:r>
                          <a:r>
                            <a:rPr lang="fa-IR" sz="1600" b="1" dirty="0" smtClean="0">
                              <a:effectLst/>
                              <a:latin typeface="Times New Roman" panose="02020603050405020304" pitchFamily="18" charset="0"/>
                              <a:cs typeface="B Nazanin" panose="00000400000000000000" pitchFamily="2" charset="-78"/>
                            </a:rPr>
                            <a:t>44/1</a:t>
                          </a:r>
                          <a:r>
                            <a:rPr lang="ar-SA" sz="1600" b="1" dirty="0" smtClean="0">
                              <a:effectLst/>
                              <a:latin typeface="Times New Roman" panose="02020603050405020304" pitchFamily="18" charset="0"/>
                              <a:cs typeface="B Nazanin" panose="00000400000000000000" pitchFamily="2" charset="-78"/>
                            </a:rPr>
                            <a:t>-</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703916958"/>
                      </a:ext>
                    </a:extLst>
                  </a:tr>
                  <a:tr h="365760">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P</a:t>
                          </a:r>
                          <a:r>
                            <a:rPr lang="en-US" sz="1600" b="1" baseline="-25000" dirty="0">
                              <a:effectLst/>
                              <a:latin typeface="Times New Roman" panose="02020603050405020304" pitchFamily="18" charset="0"/>
                              <a:cs typeface="B Nazanin" panose="00000400000000000000" pitchFamily="2" charset="-78"/>
                            </a:rPr>
                            <a:t>D</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AVG(W(D1))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err="1">
                              <a:effectLst/>
                              <a:latin typeface="Times New Roman" panose="02020603050405020304" pitchFamily="18" charset="0"/>
                              <a:cs typeface="B Nazanin" panose="00000400000000000000" pitchFamily="2" charset="-78"/>
                            </a:rPr>
                            <a:t>mW</a:t>
                          </a:r>
                          <a:r>
                            <a:rPr lang="ar-SA" sz="1600" b="1" dirty="0">
                              <a:effectLst/>
                              <a:latin typeface="Times New Roman" panose="02020603050405020304" pitchFamily="18" charset="0"/>
                              <a:cs typeface="B Nazanin" panose="00000400000000000000" pitchFamily="2" charset="-78"/>
                            </a:rPr>
                            <a:t>345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592355838"/>
                      </a:ext>
                    </a:extLst>
                  </a:tr>
                </a:tbl>
              </a:graphicData>
            </a:graphic>
          </p:graphicFrame>
        </mc:Fallback>
      </mc:AlternateContent>
      <p:sp>
        <p:nvSpPr>
          <p:cNvPr id="6" name="Rectangle 5"/>
          <p:cNvSpPr/>
          <p:nvPr/>
        </p:nvSpPr>
        <p:spPr>
          <a:xfrm>
            <a:off x="266700" y="3151118"/>
            <a:ext cx="8686800" cy="1200329"/>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در این مثال، ریپل یا تغییرات ولتاژ خروجی، بسیار بزرگ است و این خازن، یک فیلتر مناسب نمی‌باشد. در بسیاری از کاربردها، مطلوب این است که خروجی هرچه نزدیک‌تر به </a:t>
            </a:r>
            <a:r>
              <a:rPr lang="en-US" dirty="0">
                <a:latin typeface="Times New Roman" panose="02020603050405020304" pitchFamily="18" charset="0"/>
                <a:ea typeface="Times New Roman" panose="02020603050405020304" pitchFamily="18" charset="0"/>
                <a:cs typeface="B Nazanin" panose="00000400000000000000" pitchFamily="2" charset="-78"/>
              </a:rPr>
              <a:t>DC</a:t>
            </a:r>
            <a:r>
              <a:rPr lang="fa-IR" dirty="0">
                <a:latin typeface="Times New Roman" panose="02020603050405020304" pitchFamily="18" charset="0"/>
                <a:ea typeface="Times New Roman" panose="02020603050405020304" pitchFamily="18" charset="0"/>
                <a:cs typeface="B Nazanin" panose="00000400000000000000" pitchFamily="2" charset="-78"/>
              </a:rPr>
              <a:t> باشد. این خواسته لازم می‌دارد که ثابت زمانی </a:t>
            </a:r>
            <a:r>
              <a:rPr lang="en-US" i="1" dirty="0">
                <a:latin typeface="Times New Roman" panose="02020603050405020304" pitchFamily="18" charset="0"/>
                <a:ea typeface="Times New Roman" panose="02020603050405020304" pitchFamily="18" charset="0"/>
                <a:cs typeface="B Nazanin" panose="00000400000000000000" pitchFamily="2" charset="-78"/>
              </a:rPr>
              <a:t>RC</a:t>
            </a:r>
            <a:r>
              <a:rPr lang="fa-IR" dirty="0">
                <a:latin typeface="Times New Roman" panose="02020603050405020304" pitchFamily="18" charset="0"/>
                <a:ea typeface="Times New Roman" panose="02020603050405020304" pitchFamily="18" charset="0"/>
                <a:cs typeface="B Nazanin" panose="00000400000000000000" pitchFamily="2" charset="-78"/>
              </a:rPr>
              <a:t> در قیاس با دوره تناوب ولتاژ ورودی بزرگ باشد و باعث کاهش اندکی در ولتاژ خروجی شود. برای یک فیلتر خازنی مؤثر، ولتاژ خروجی اساساً همان بیشینه ولتاژ ورودی است.</a:t>
            </a:r>
            <a:endParaRPr lang="en-US" dirty="0">
              <a:latin typeface="Times New Roman" panose="02020603050405020304" pitchFamily="18" charset="0"/>
              <a:cs typeface="B Nazanin" panose="00000400000000000000" pitchFamily="2" charset="-78"/>
            </a:endParaRPr>
          </a:p>
        </p:txBody>
      </p:sp>
      <p:sp>
        <p:nvSpPr>
          <p:cNvPr id="17" name="TextBox 16">
            <a:extLst>
              <a:ext uri="{FF2B5EF4-FFF2-40B4-BE49-F238E27FC236}">
                <a16:creationId xmlns:a16="http://schemas.microsoft.com/office/drawing/2014/main" id="{EDBDA2A7-AC9C-449C-8A0E-343289CD8927}"/>
              </a:ext>
            </a:extLst>
          </p:cNvPr>
          <p:cNvSpPr txBox="1"/>
          <p:nvPr/>
        </p:nvSpPr>
        <p:spPr>
          <a:xfrm>
            <a:off x="2209800" y="4278868"/>
            <a:ext cx="4572000" cy="369332"/>
          </a:xfrm>
          <a:prstGeom prst="rect">
            <a:avLst/>
          </a:prstGeom>
          <a:noFill/>
        </p:spPr>
        <p:txBody>
          <a:bodyPr wrap="square">
            <a:spAutoFit/>
          </a:bodyPr>
          <a:lstStyle/>
          <a:p>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spTree>
    <p:extLst>
      <p:ext uri="{BB962C8B-B14F-4D97-AF65-F5344CB8AC3E}">
        <p14:creationId xmlns:p14="http://schemas.microsoft.com/office/powerpoint/2010/main" val="414415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6B8B0D-5F72-4805-AE61-04DFF94694BF}"/>
              </a:ext>
            </a:extLst>
          </p:cNvPr>
          <p:cNvSpPr txBox="1"/>
          <p:nvPr/>
        </p:nvSpPr>
        <p:spPr>
          <a:xfrm>
            <a:off x="2209800" y="228600"/>
            <a:ext cx="6705600" cy="400110"/>
          </a:xfrm>
          <a:prstGeom prst="rect">
            <a:avLst/>
          </a:prstGeom>
          <a:noFill/>
        </p:spPr>
        <p:txBody>
          <a:bodyPr wrap="square">
            <a:spAutoFit/>
          </a:bodyPr>
          <a:lstStyle/>
          <a:p>
            <a:pPr algn="just" rtl="1"/>
            <a:r>
              <a:rPr lang="fa-IR" sz="2000" b="1" dirty="0" smtClean="0">
                <a:solidFill>
                  <a:srgbClr val="00B050"/>
                </a:solidFill>
                <a:cs typeface="B Titr" panose="00000700000000000000" pitchFamily="2" charset="-78"/>
              </a:rPr>
              <a:t>3-4- </a:t>
            </a:r>
            <a:r>
              <a:rPr lang="fa-IR" sz="2000" b="1" dirty="0">
                <a:solidFill>
                  <a:srgbClr val="00B050"/>
                </a:solidFill>
                <a:cs typeface="B Titr" panose="00000700000000000000" pitchFamily="2" charset="-78"/>
              </a:rPr>
              <a:t>یکسوساز نیم موج کنترل شده</a:t>
            </a:r>
            <a:endParaRPr lang="en-US" sz="2000" b="1" dirty="0">
              <a:solidFill>
                <a:srgbClr val="00B050"/>
              </a:solidFill>
              <a:cs typeface="B Titr" panose="00000700000000000000" pitchFamily="2" charset="-78"/>
            </a:endParaRPr>
          </a:p>
        </p:txBody>
      </p:sp>
      <p:sp>
        <p:nvSpPr>
          <p:cNvPr id="5" name="TextBox 4">
            <a:extLst>
              <a:ext uri="{FF2B5EF4-FFF2-40B4-BE49-F238E27FC236}">
                <a16:creationId xmlns:a16="http://schemas.microsoft.com/office/drawing/2014/main" id="{7D1F207D-3E86-42BC-AAB5-90725418EC83}"/>
              </a:ext>
            </a:extLst>
          </p:cNvPr>
          <p:cNvSpPr txBox="1"/>
          <p:nvPr/>
        </p:nvSpPr>
        <p:spPr>
          <a:xfrm>
            <a:off x="381000" y="685800"/>
            <a:ext cx="8610600" cy="2862322"/>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در یکسوسازهای دیودی (کنترل نشده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Uncontrolled</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با تعیین مشخصه­های بار و منبع، سطح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ولتاژ خروجی و نیز توان انتقالی به بار کمیت‌های ثابتی خواهند بود. </a:t>
            </a:r>
            <a:r>
              <a:rPr lang="fa-IR"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یک راه کنترل خروجی یک یکسوساز نیم‌موج، استفاده از </a:t>
            </a:r>
            <a:r>
              <a:rPr lang="en-US"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به­جای دیود است. در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این یکسوسازها، پیش از آن‌ که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بتواند هدایت کند، دو شرط باید برآورده شود: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dirty="0">
                <a:effectLst/>
                <a:latin typeface="Times New Roman" panose="02020603050405020304" pitchFamily="18" charset="0"/>
                <a:ea typeface="Times New Roman" panose="02020603050405020304" pitchFamily="18" charset="0"/>
                <a:cs typeface="B Nazanin" panose="00000400000000000000" pitchFamily="2" charset="-78"/>
              </a:rPr>
              <a:t>1-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باید بایاس مستقیم باشد (</a:t>
            </a:r>
            <a:r>
              <a:rPr lang="en-US" i="1" dirty="0" err="1">
                <a:effectLst/>
                <a:latin typeface="Times New Roman" panose="02020603050405020304" pitchFamily="18" charset="0"/>
                <a:ea typeface="Times New Roman" panose="02020603050405020304" pitchFamily="18" charset="0"/>
                <a:cs typeface="B Nazanin" panose="00000400000000000000" pitchFamily="2" charset="-78"/>
              </a:rPr>
              <a:t>v</a:t>
            </a:r>
            <a:r>
              <a:rPr lang="en-US" baseline="-25000" dirty="0" err="1">
                <a:effectLst/>
                <a:latin typeface="Times New Roman" panose="02020603050405020304" pitchFamily="18" charset="0"/>
                <a:ea typeface="Times New Roman" panose="02020603050405020304" pitchFamily="18" charset="0"/>
                <a:cs typeface="B Nazanin" panose="00000400000000000000" pitchFamily="2" charset="-78"/>
              </a:rPr>
              <a:t>SCR</a:t>
            </a:r>
            <a:r>
              <a:rPr lang="en-US" dirty="0">
                <a:effectLst/>
                <a:latin typeface="Times New Roman" panose="02020603050405020304" pitchFamily="18" charset="0"/>
                <a:ea typeface="Times New Roman" panose="02020603050405020304" pitchFamily="18" charset="0"/>
                <a:cs typeface="B Nazanin" panose="00000400000000000000" pitchFamily="2" charset="-78"/>
              </a:rPr>
              <a:t> &gt; 0</a:t>
            </a:r>
            <a:r>
              <a:rPr lang="fa-IR"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dirty="0">
                <a:effectLst/>
                <a:latin typeface="Times New Roman" panose="02020603050405020304" pitchFamily="18" charset="0"/>
                <a:ea typeface="Times New Roman" panose="02020603050405020304" pitchFamily="18" charset="0"/>
                <a:cs typeface="B Nazanin" panose="00000400000000000000" pitchFamily="2" charset="-78"/>
              </a:rPr>
              <a:t>2- یک جریان باید به گیت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اعمال شود. </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fa-IR" dirty="0">
                <a:effectLst/>
                <a:latin typeface="Times New Roman" panose="02020603050405020304" pitchFamily="18" charset="0"/>
                <a:ea typeface="Times New Roman" panose="02020603050405020304" pitchFamily="18" charset="0"/>
                <a:cs typeface="B Nazanin" panose="00000400000000000000" pitchFamily="2" charset="-78"/>
              </a:rPr>
              <a:t>برخلاف دیود، هنگامی‌که منبع مثبت شد،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en-US" dirty="0">
                <a:effectLst/>
                <a:latin typeface="B Lotus" panose="00000400000000000000" pitchFamily="2" charset="-78"/>
                <a:ea typeface="Times New Roman" panose="02020603050405020304" pitchFamily="18" charset="0"/>
                <a:cs typeface="B Nazanin" panose="00000400000000000000" pitchFamily="2" charset="-78"/>
              </a:rPr>
              <a:t> </a:t>
            </a:r>
            <a:r>
              <a:rPr lang="fa-IR" dirty="0">
                <a:effectLst/>
                <a:latin typeface="B Lotus" panose="00000400000000000000" pitchFamily="2" charset="-78"/>
                <a:ea typeface="Times New Roman" panose="02020603050405020304" pitchFamily="18" charset="0"/>
                <a:cs typeface="B Nazanin" panose="00000400000000000000" pitchFamily="2" charset="-78"/>
              </a:rPr>
              <a:t> هدایت نخواهد کرد. هدایت تا زمانی که یک جریان گیت اعمال شود، به تأخیر خواهد افتاد که مبنایی برای استفاده از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به‌عنوان یک وسیله کنترل‌کننده می‌باشد. هنگامی‌که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هدایت می‌کند، می‌توان جریان گیت را حذف کرد و تا زمانی که جریان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صفر نشده است،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روشن باقی می‌ماند. کلیدزنی با دیگر قطعات دارای ویژگی روشن شدن </a:t>
            </a:r>
            <a:r>
              <a:rPr lang="fa-IR" dirty="0">
                <a:latin typeface="Times New Roman" panose="02020603050405020304" pitchFamily="18" charset="0"/>
                <a:ea typeface="Times New Roman" panose="02020603050405020304" pitchFamily="18" charset="0"/>
                <a:cs typeface="B Nazanin" panose="00000400000000000000" pitchFamily="2" charset="-78"/>
              </a:rPr>
              <a:t>کنترل‌شده نیز،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مانند ترانزیستور یا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IGBT</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برای کنترل خروجی مبدل می تواند مورد استفاده قرار گیرد.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 name="TextBox 8">
            <a:extLst>
              <a:ext uri="{FF2B5EF4-FFF2-40B4-BE49-F238E27FC236}">
                <a16:creationId xmlns:a16="http://schemas.microsoft.com/office/drawing/2014/main" id="{66DE8565-AC48-4F08-96AE-B0BD6CDC3CE7}"/>
              </a:ext>
            </a:extLst>
          </p:cNvPr>
          <p:cNvSpPr txBox="1"/>
          <p:nvPr/>
        </p:nvSpPr>
        <p:spPr>
          <a:xfrm>
            <a:off x="4419600" y="3786621"/>
            <a:ext cx="4495800" cy="597856"/>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در ساده ترین حالت برای یکسوساز کنترل شده با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SCR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بار می تواند یک مقاومت ساده باشد. </a:t>
            </a:r>
          </a:p>
        </p:txBody>
      </p:sp>
      <p:pic>
        <p:nvPicPr>
          <p:cNvPr id="11" name="Picture 10">
            <a:extLst>
              <a:ext uri="{FF2B5EF4-FFF2-40B4-BE49-F238E27FC236}">
                <a16:creationId xmlns:a16="http://schemas.microsoft.com/office/drawing/2014/main" id="{CF5DE53E-BC9C-4908-BF82-4923C2F6B6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87040" y="4628227"/>
            <a:ext cx="3467470" cy="1849498"/>
          </a:xfrm>
          <a:prstGeom prst="rect">
            <a:avLst/>
          </a:prstGeom>
        </p:spPr>
      </p:pic>
      <p:pic>
        <p:nvPicPr>
          <p:cNvPr id="12" name="Picture 11">
            <a:hlinkClick r:id="" action="ppaction://hlinkshowjump?jump=nextslide" highlightClick="1"/>
            <a:extLst>
              <a:ext uri="{FF2B5EF4-FFF2-40B4-BE49-F238E27FC236}">
                <a16:creationId xmlns:a16="http://schemas.microsoft.com/office/drawing/2014/main" id="{2ECCD80F-34DA-4A5C-9797-27B64D16139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25274" y="3276600"/>
            <a:ext cx="3665725" cy="2895600"/>
          </a:xfrm>
          <a:prstGeom prst="actionButtonForwardNext">
            <a:avLst/>
          </a:prstGeom>
        </p:spPr>
      </p:pic>
      <p:sp>
        <p:nvSpPr>
          <p:cNvPr id="14" name="TextBox 13">
            <a:extLst>
              <a:ext uri="{FF2B5EF4-FFF2-40B4-BE49-F238E27FC236}">
                <a16:creationId xmlns:a16="http://schemas.microsoft.com/office/drawing/2014/main" id="{E0792D97-A6AE-4FB2-9666-132A7E1FA6B8}"/>
              </a:ext>
            </a:extLst>
          </p:cNvPr>
          <p:cNvSpPr txBox="1"/>
          <p:nvPr/>
        </p:nvSpPr>
        <p:spPr>
          <a:xfrm>
            <a:off x="557086" y="6206882"/>
            <a:ext cx="3354280" cy="584775"/>
          </a:xfrm>
          <a:prstGeom prst="rect">
            <a:avLst/>
          </a:prstGeom>
          <a:noFill/>
        </p:spPr>
        <p:txBody>
          <a:bodyPr wrap="square">
            <a:spAutoFit/>
          </a:bodyPr>
          <a:lstStyle/>
          <a:p>
            <a:pPr marL="0" marR="0" algn="ctr" rtl="1">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 3-10- الف) یکسوساز کنترل‌شده ساده، ب) شکل‌موج‌های ولتاژ.</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 name="Slide Number Placeholder 1">
            <a:extLst>
              <a:ext uri="{FF2B5EF4-FFF2-40B4-BE49-F238E27FC236}">
                <a16:creationId xmlns:a16="http://schemas.microsoft.com/office/drawing/2014/main" id="{D4123D05-21DA-440F-99F0-538C94F79110}"/>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31243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4" name="Rectangle 3"/>
          <p:cNvSpPr/>
          <p:nvPr/>
        </p:nvSpPr>
        <p:spPr>
          <a:xfrm>
            <a:off x="457200" y="304800"/>
            <a:ext cx="8382000" cy="2616101"/>
          </a:xfrm>
          <a:prstGeom prst="rect">
            <a:avLst/>
          </a:prstGeom>
        </p:spPr>
        <p:txBody>
          <a:bodyPr wrap="square">
            <a:spAutoFit/>
          </a:bodyPr>
          <a:lstStyle/>
          <a:p>
            <a:pPr algn="just" rtl="1">
              <a:spcAft>
                <a:spcPts val="0"/>
              </a:spcAft>
            </a:pPr>
            <a:r>
              <a:rPr lang="fa-IR" sz="2000" b="1" dirty="0" smtClean="0">
                <a:solidFill>
                  <a:srgbClr val="00B050"/>
                </a:solidFill>
                <a:latin typeface="Times New Roman" panose="02020603050405020304" pitchFamily="18" charset="0"/>
                <a:cs typeface="B Titr" panose="00000700000000000000" pitchFamily="2" charset="-78"/>
              </a:rPr>
              <a:t>مدل سازی </a:t>
            </a:r>
            <a:r>
              <a:rPr lang="en-US" sz="2000" b="1" dirty="0">
                <a:solidFill>
                  <a:srgbClr val="00B050"/>
                </a:solidFill>
                <a:latin typeface="Times New Roman" panose="02020603050405020304" pitchFamily="18" charset="0"/>
                <a:cs typeface="B Titr" panose="00000700000000000000" pitchFamily="2" charset="-78"/>
              </a:rPr>
              <a:t>SCR</a:t>
            </a:r>
            <a:r>
              <a:rPr lang="fa-IR" sz="2000" b="1" dirty="0">
                <a:solidFill>
                  <a:srgbClr val="00B050"/>
                </a:solidFill>
                <a:latin typeface="Times New Roman" panose="02020603050405020304" pitchFamily="18" charset="0"/>
                <a:cs typeface="B Titr" panose="00000700000000000000" pitchFamily="2" charset="-78"/>
              </a:rPr>
              <a:t> </a:t>
            </a:r>
            <a:r>
              <a:rPr lang="fa-IR" sz="2000" b="1" dirty="0" smtClean="0">
                <a:solidFill>
                  <a:srgbClr val="00B050"/>
                </a:solidFill>
                <a:latin typeface="Times New Roman" panose="02020603050405020304" pitchFamily="18" charset="0"/>
                <a:cs typeface="B Titr" panose="00000700000000000000" pitchFamily="2" charset="-78"/>
              </a:rPr>
              <a:t>در</a:t>
            </a:r>
            <a:r>
              <a:rPr lang="en-US" sz="2000" b="1" dirty="0" err="1" smtClean="0">
                <a:solidFill>
                  <a:srgbClr val="00B050"/>
                </a:solidFill>
                <a:latin typeface="Times New Roman" panose="02020603050405020304" pitchFamily="18" charset="0"/>
                <a:cs typeface="B Titr" panose="00000700000000000000" pitchFamily="2" charset="-78"/>
              </a:rPr>
              <a:t>PSpice</a:t>
            </a:r>
            <a:r>
              <a:rPr lang="en-US" sz="2000" b="1" dirty="0" smtClean="0">
                <a:solidFill>
                  <a:srgbClr val="00B050"/>
                </a:solidFill>
                <a:latin typeface="Times New Roman" panose="02020603050405020304" pitchFamily="18" charset="0"/>
                <a:cs typeface="B Titr" panose="00000700000000000000" pitchFamily="2" charset="-78"/>
              </a:rPr>
              <a:t> </a:t>
            </a:r>
            <a:endParaRPr lang="en-US" sz="2400" b="1" dirty="0">
              <a:solidFill>
                <a:srgbClr val="00B050"/>
              </a:solidFill>
              <a:latin typeface="Times New Roman" panose="02020603050405020304" pitchFamily="18" charset="0"/>
              <a:cs typeface="B Titr" panose="00000700000000000000" pitchFamily="2" charset="-78"/>
            </a:endParaRPr>
          </a:p>
          <a:p>
            <a:pPr marL="285750" indent="-285750" algn="just" rtl="1">
              <a:buFont typeface="Wingdings" panose="05000000000000000000" pitchFamily="2" charset="2"/>
              <a:buChar char="q"/>
            </a:pPr>
            <a:r>
              <a:rPr lang="fa-IR" dirty="0">
                <a:latin typeface="Times New Roman" panose="02020603050405020304" pitchFamily="18" charset="0"/>
                <a:ea typeface="Times New Roman" panose="02020603050405020304" pitchFamily="18" charset="0"/>
                <a:cs typeface="B Nazanin" panose="00000400000000000000" pitchFamily="2" charset="-78"/>
              </a:rPr>
              <a:t>برای شبیه‌سازی یکسوساز نیم‌موج کنترل‌شده در </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باید مدلی از </a:t>
            </a:r>
            <a:r>
              <a:rPr lang="en-US" dirty="0">
                <a:latin typeface="Times New Roman" panose="02020603050405020304" pitchFamily="18" charset="0"/>
                <a:ea typeface="Times New Roman" panose="02020603050405020304" pitchFamily="18" charset="0"/>
                <a:cs typeface="B Nazanin" panose="00000400000000000000" pitchFamily="2" charset="-78"/>
              </a:rPr>
              <a:t>SCR</a:t>
            </a:r>
            <a:r>
              <a:rPr lang="fa-IR" dirty="0">
                <a:latin typeface="Times New Roman" panose="02020603050405020304" pitchFamily="18" charset="0"/>
                <a:ea typeface="Times New Roman" panose="02020603050405020304" pitchFamily="18" charset="0"/>
                <a:cs typeface="B Nazanin" panose="00000400000000000000" pitchFamily="2" charset="-78"/>
              </a:rPr>
              <a:t> انتخاب شود. مداری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با </a:t>
            </a:r>
            <a:r>
              <a:rPr lang="fa-IR" dirty="0">
                <a:latin typeface="Times New Roman" panose="02020603050405020304" pitchFamily="18" charset="0"/>
                <a:ea typeface="Times New Roman" panose="02020603050405020304" pitchFamily="18" charset="0"/>
                <a:cs typeface="B Nazanin" panose="00000400000000000000" pitchFamily="2" charset="-78"/>
              </a:rPr>
              <a:t>استفاده از </a:t>
            </a:r>
            <a:r>
              <a:rPr lang="en-US" dirty="0">
                <a:latin typeface="Times New Roman" panose="02020603050405020304" pitchFamily="18" charset="0"/>
                <a:ea typeface="Times New Roman" panose="02020603050405020304" pitchFamily="18" charset="0"/>
                <a:cs typeface="B Nazanin" panose="00000400000000000000" pitchFamily="2" charset="-78"/>
              </a:rPr>
              <a:t>SCR</a:t>
            </a:r>
            <a:r>
              <a:rPr lang="fa-IR" dirty="0">
                <a:latin typeface="Times New Roman" panose="02020603050405020304" pitchFamily="18" charset="0"/>
                <a:ea typeface="Times New Roman" panose="02020603050405020304" pitchFamily="18" charset="0"/>
                <a:cs typeface="B Nazanin" panose="00000400000000000000" pitchFamily="2" charset="-78"/>
              </a:rPr>
              <a:t> مدل </a:t>
            </a:r>
            <a:r>
              <a:rPr lang="en-US" dirty="0">
                <a:latin typeface="Times New Roman" panose="02020603050405020304" pitchFamily="18" charset="0"/>
                <a:ea typeface="Times New Roman" panose="02020603050405020304" pitchFamily="18" charset="0"/>
                <a:cs typeface="B Nazanin" panose="00000400000000000000" pitchFamily="2" charset="-78"/>
              </a:rPr>
              <a:t>2N1595</a:t>
            </a:r>
            <a:r>
              <a:rPr lang="fa-IR" dirty="0">
                <a:latin typeface="Times New Roman" panose="02020603050405020304" pitchFamily="18" charset="0"/>
                <a:ea typeface="Times New Roman" panose="02020603050405020304" pitchFamily="18" charset="0"/>
                <a:cs typeface="B Nazanin" panose="00000400000000000000" pitchFamily="2" charset="-78"/>
              </a:rPr>
              <a:t>، که در کتابخانه قطعه­های نسخه‌های رایگان </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موجود است، در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3-11-الف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 یک مدل جایگزین برای </a:t>
            </a:r>
            <a:r>
              <a:rPr lang="en-US" dirty="0">
                <a:latin typeface="Times New Roman" panose="02020603050405020304" pitchFamily="18" charset="0"/>
                <a:ea typeface="Times New Roman" panose="02020603050405020304" pitchFamily="18" charset="0"/>
                <a:cs typeface="B Nazanin" panose="00000400000000000000" pitchFamily="2" charset="-78"/>
              </a:rPr>
              <a:t>SCR</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همان‌گونه که در فصل 1 بیان شد، یک </a:t>
            </a:r>
            <a:r>
              <a:rPr lang="fa-IR" dirty="0">
                <a:latin typeface="Times New Roman" panose="02020603050405020304" pitchFamily="18" charset="0"/>
                <a:ea typeface="Times New Roman" panose="02020603050405020304" pitchFamily="18" charset="0"/>
                <a:cs typeface="B Nazanin" panose="00000400000000000000" pitchFamily="2" charset="-78"/>
              </a:rPr>
              <a:t>کلید کنترل‌شده با ولتاژ به همراه یک دیود است. کلید، زمانی که </a:t>
            </a:r>
            <a:r>
              <a:rPr lang="en-US" dirty="0">
                <a:latin typeface="Times New Roman" panose="02020603050405020304" pitchFamily="18" charset="0"/>
                <a:ea typeface="Times New Roman" panose="02020603050405020304" pitchFamily="18" charset="0"/>
                <a:cs typeface="B Nazanin" panose="00000400000000000000" pitchFamily="2" charset="-78"/>
              </a:rPr>
              <a:t>SCR</a:t>
            </a:r>
            <a:r>
              <a:rPr lang="fa-IR" dirty="0">
                <a:latin typeface="Times New Roman" panose="02020603050405020304" pitchFamily="18" charset="0"/>
                <a:ea typeface="Times New Roman" panose="02020603050405020304" pitchFamily="18" charset="0"/>
                <a:cs typeface="B Nazanin" panose="00000400000000000000" pitchFamily="2" charset="-78"/>
              </a:rPr>
              <a:t> باید شروع به هدایت کند را کنترل کرده و دیود، عبور جریان را در یک جهت تضمین می‌کند. کلید باید حداقل به اندازه زاویه هدایت جریان بسته باشد. استفاده از این مدل برای </a:t>
            </a:r>
            <a:r>
              <a:rPr lang="en-US" dirty="0">
                <a:latin typeface="Times New Roman" panose="02020603050405020304" pitchFamily="18" charset="0"/>
                <a:ea typeface="Times New Roman" panose="02020603050405020304" pitchFamily="18" charset="0"/>
                <a:cs typeface="B Nazanin" panose="00000400000000000000" pitchFamily="2" charset="-78"/>
              </a:rPr>
              <a:t>SCR</a:t>
            </a:r>
            <a:r>
              <a:rPr lang="fa-IR" dirty="0">
                <a:latin typeface="Times New Roman" panose="02020603050405020304" pitchFamily="18" charset="0"/>
                <a:ea typeface="Times New Roman" panose="02020603050405020304" pitchFamily="18" charset="0"/>
                <a:cs typeface="B Nazanin" panose="00000400000000000000" pitchFamily="2" charset="-78"/>
              </a:rPr>
              <a:t> این مزیت را دارد که می‌توان قطعه را ایده‌آل در نظر گرفت. مهم‌ترین مشکل این مدل این است که بخش کنترل کلید باید برای تمام زاویه هدایت، کلید را بسته نگه داشته و تا قبل از مثبت ‌شدن دوباره منبع آن را باز نگه دارد.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برای این حالت، مداری در </a:t>
            </a:r>
            <a:r>
              <a:rPr lang="fa-IR" dirty="0">
                <a:latin typeface="Times New Roman" panose="02020603050405020304" pitchFamily="18" charset="0"/>
                <a:ea typeface="Times New Roman" panose="02020603050405020304" pitchFamily="18" charset="0"/>
                <a:cs typeface="B Nazanin" panose="00000400000000000000" pitchFamily="2" charset="-78"/>
              </a:rPr>
              <a:t>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3-11-ب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 </a:t>
            </a:r>
            <a:endParaRPr lang="en-US" dirty="0">
              <a:latin typeface="Times New Roman" panose="02020603050405020304" pitchFamily="18" charset="0"/>
              <a:cs typeface="B Nazanin" panose="00000400000000000000" pitchFamily="2"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2400" y="2783840"/>
            <a:ext cx="4898390" cy="2392998"/>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873534" y="3342957"/>
            <a:ext cx="4305300" cy="3378518"/>
          </a:xfrm>
          <a:prstGeom prst="rect">
            <a:avLst/>
          </a:prstGeom>
        </p:spPr>
      </p:pic>
      <p:sp>
        <p:nvSpPr>
          <p:cNvPr id="7" name="Rectangle 6"/>
          <p:cNvSpPr/>
          <p:nvPr/>
        </p:nvSpPr>
        <p:spPr>
          <a:xfrm>
            <a:off x="762000" y="5529041"/>
            <a:ext cx="4572000" cy="830997"/>
          </a:xfrm>
          <a:prstGeom prst="rect">
            <a:avLst/>
          </a:prstGeom>
        </p:spPr>
        <p:txBody>
          <a:bodyPr>
            <a:spAutoFit/>
          </a:bodyPr>
          <a:lstStyle/>
          <a:p>
            <a:pPr algn="ctr" rtl="1">
              <a:spcAft>
                <a:spcPts val="0"/>
              </a:spcAft>
            </a:pP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شکل </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3-11- </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الف) یکسوساز نیم‌موج کنترل‌شده با استفاده از مدل </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SCR</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برگرفته از کتابخانه قطعه­ها، ب) مدلی از </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SCR</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با استفاده از یک کلید کنترل‌شده با ولتاژ به همراه یک </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دیود.</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85728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3" name="Rectangle 2"/>
          <p:cNvSpPr/>
          <p:nvPr/>
        </p:nvSpPr>
        <p:spPr>
          <a:xfrm>
            <a:off x="304800" y="304800"/>
            <a:ext cx="8610600" cy="1200329"/>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3-5- طراحی </a:t>
            </a: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یکسوساز نیم‌موج با استفاده از </a:t>
            </a:r>
            <a:r>
              <a:rPr lang="en-US" b="1" dirty="0" err="1">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PSpice</a:t>
            </a:r>
            <a:r>
              <a:rPr lang="en-US"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endParaRPr lang="en-US"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a:p>
            <a:pPr indent="233680"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باری از اتصال سری مقاومت، القاگر و منبع </a:t>
            </a:r>
            <a:r>
              <a:rPr lang="en-US" dirty="0">
                <a:latin typeface="Times New Roman" panose="02020603050405020304" pitchFamily="18" charset="0"/>
                <a:ea typeface="Times New Roman" panose="02020603050405020304" pitchFamily="18" charset="0"/>
                <a:cs typeface="B Nazanin" panose="00000400000000000000" pitchFamily="2" charset="-78"/>
              </a:rPr>
              <a:t>DC</a:t>
            </a:r>
            <a:r>
              <a:rPr lang="fa-IR" dirty="0">
                <a:latin typeface="Times New Roman" panose="02020603050405020304" pitchFamily="18" charset="0"/>
                <a:ea typeface="Times New Roman" panose="02020603050405020304" pitchFamily="18" charset="0"/>
                <a:cs typeface="B Nazanin" panose="00000400000000000000" pitchFamily="2" charset="-78"/>
              </a:rPr>
              <a:t> با مقادیر </a:t>
            </a:r>
            <a:r>
              <a:rPr lang="en-US" dirty="0">
                <a:latin typeface="Times New Roman" panose="02020603050405020304" pitchFamily="18" charset="0"/>
                <a:ea typeface="Times New Roman" panose="02020603050405020304" pitchFamily="18" charset="0"/>
                <a:cs typeface="B Nazanin" panose="00000400000000000000" pitchFamily="2" charset="-78"/>
              </a:rPr>
              <a:t>Ω</a:t>
            </a:r>
            <a:r>
              <a:rPr lang="fa-IR" dirty="0">
                <a:latin typeface="Times New Roman" panose="02020603050405020304" pitchFamily="18" charset="0"/>
                <a:ea typeface="Times New Roman" panose="02020603050405020304" pitchFamily="18" charset="0"/>
                <a:cs typeface="B Nazanin" panose="00000400000000000000" pitchFamily="2" charset="-78"/>
              </a:rPr>
              <a:t>2</a:t>
            </a:r>
            <a:r>
              <a:rPr lang="en-US" i="1" dirty="0">
                <a:latin typeface="Times New Roman" panose="02020603050405020304" pitchFamily="18" charset="0"/>
                <a:ea typeface="Times New Roman" panose="02020603050405020304" pitchFamily="18" charset="0"/>
                <a:cs typeface="B Nazanin" panose="00000400000000000000" pitchFamily="2" charset="-78"/>
              </a:rPr>
              <a:t>R</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err="1">
                <a:latin typeface="Times New Roman" panose="02020603050405020304" pitchFamily="18" charset="0"/>
                <a:ea typeface="Times New Roman" panose="02020603050405020304" pitchFamily="18" charset="0"/>
                <a:cs typeface="B Nazanin" panose="00000400000000000000" pitchFamily="2" charset="-78"/>
              </a:rPr>
              <a:t>mH</a:t>
            </a:r>
            <a:r>
              <a:rPr lang="fa-IR" dirty="0">
                <a:latin typeface="Times New Roman" panose="02020603050405020304" pitchFamily="18" charset="0"/>
                <a:ea typeface="Times New Roman" panose="02020603050405020304" pitchFamily="18" charset="0"/>
                <a:cs typeface="B Nazanin" panose="00000400000000000000" pitchFamily="2" charset="-78"/>
              </a:rPr>
              <a:t>20</a:t>
            </a:r>
            <a:r>
              <a:rPr lang="en-US" i="1" dirty="0">
                <a:latin typeface="Times New Roman" panose="02020603050405020304" pitchFamily="18" charset="0"/>
                <a:ea typeface="Times New Roman" panose="02020603050405020304" pitchFamily="18" charset="0"/>
                <a:cs typeface="B Nazanin" panose="00000400000000000000" pitchFamily="2" charset="-78"/>
              </a:rPr>
              <a:t>L</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و </a:t>
            </a:r>
            <a:r>
              <a:rPr lang="en-US" dirty="0">
                <a:latin typeface="Times New Roman" panose="02020603050405020304" pitchFamily="18" charset="0"/>
                <a:ea typeface="Times New Roman" panose="02020603050405020304" pitchFamily="18" charset="0"/>
                <a:cs typeface="B Nazanin" panose="00000400000000000000" pitchFamily="2" charset="-78"/>
              </a:rPr>
              <a:t>V</a:t>
            </a:r>
            <a:r>
              <a:rPr lang="fa-IR" dirty="0">
                <a:latin typeface="Times New Roman" panose="02020603050405020304" pitchFamily="18" charset="0"/>
                <a:ea typeface="Times New Roman" panose="02020603050405020304" pitchFamily="18" charset="0"/>
                <a:cs typeface="B Nazanin" panose="00000400000000000000" pitchFamily="2" charset="-78"/>
              </a:rPr>
              <a:t>100</a:t>
            </a:r>
            <a:r>
              <a:rPr lang="en-US" i="1" dirty="0" err="1">
                <a:latin typeface="Times New Roman" panose="02020603050405020304" pitchFamily="18" charset="0"/>
                <a:ea typeface="Times New Roman" panose="02020603050405020304" pitchFamily="18" charset="0"/>
                <a:cs typeface="B Nazanin" panose="00000400000000000000" pitchFamily="2" charset="-78"/>
              </a:rPr>
              <a:t>V</a:t>
            </a:r>
            <a:r>
              <a:rPr lang="en-US" baseline="-25000" dirty="0" err="1">
                <a:latin typeface="Times New Roman" panose="02020603050405020304" pitchFamily="18" charset="0"/>
                <a:ea typeface="Times New Roman" panose="02020603050405020304" pitchFamily="18" charset="0"/>
                <a:cs typeface="B Nazanin" panose="00000400000000000000" pitchFamily="2" charset="-78"/>
              </a:rPr>
              <a:t>dc</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تشکیل شده است. مداری طراحی کنید که از یک منبع </a:t>
            </a:r>
            <a:r>
              <a:rPr lang="en-US" dirty="0">
                <a:latin typeface="Times New Roman" panose="02020603050405020304" pitchFamily="18" charset="0"/>
                <a:ea typeface="Times New Roman" panose="02020603050405020304" pitchFamily="18" charset="0"/>
                <a:cs typeface="B Nazanin" panose="00000400000000000000" pitchFamily="2" charset="-78"/>
              </a:rPr>
              <a:t>AC</a:t>
            </a:r>
            <a:r>
              <a:rPr lang="fa-IR" dirty="0">
                <a:latin typeface="Times New Roman" panose="02020603050405020304" pitchFamily="18" charset="0"/>
                <a:ea typeface="Times New Roman" panose="02020603050405020304" pitchFamily="18" charset="0"/>
                <a:cs typeface="B Nazanin" panose="00000400000000000000" pitchFamily="2" charset="-78"/>
              </a:rPr>
              <a:t> با مقدار مؤثر ولتاژ </a:t>
            </a:r>
            <a:r>
              <a:rPr lang="en-US" dirty="0">
                <a:latin typeface="Times New Roman" panose="02020603050405020304" pitchFamily="18" charset="0"/>
                <a:ea typeface="Times New Roman" panose="02020603050405020304" pitchFamily="18" charset="0"/>
                <a:cs typeface="B Nazanin" panose="00000400000000000000" pitchFamily="2" charset="-78"/>
              </a:rPr>
              <a:t>V</a:t>
            </a:r>
            <a:r>
              <a:rPr lang="fa-IR" dirty="0">
                <a:latin typeface="Times New Roman" panose="02020603050405020304" pitchFamily="18" charset="0"/>
                <a:ea typeface="Times New Roman" panose="02020603050405020304" pitchFamily="18" charset="0"/>
                <a:cs typeface="B Nazanin" panose="00000400000000000000" pitchFamily="2" charset="-78"/>
              </a:rPr>
              <a:t>120 و فرکانس </a:t>
            </a:r>
            <a:r>
              <a:rPr lang="en-US" dirty="0">
                <a:latin typeface="Times New Roman" panose="02020603050405020304" pitchFamily="18" charset="0"/>
                <a:ea typeface="Times New Roman" panose="02020603050405020304" pitchFamily="18" charset="0"/>
                <a:cs typeface="B Nazanin" panose="00000400000000000000" pitchFamily="2" charset="-78"/>
              </a:rPr>
              <a:t>Hz</a:t>
            </a:r>
            <a:r>
              <a:rPr lang="fa-IR" dirty="0">
                <a:latin typeface="Times New Roman" panose="02020603050405020304" pitchFamily="18" charset="0"/>
                <a:ea typeface="Times New Roman" panose="02020603050405020304" pitchFamily="18" charset="0"/>
                <a:cs typeface="B Nazanin" panose="00000400000000000000" pitchFamily="2" charset="-78"/>
              </a:rPr>
              <a:t>60، توان </a:t>
            </a:r>
            <a:r>
              <a:rPr lang="en-US" dirty="0">
                <a:latin typeface="Times New Roman" panose="02020603050405020304" pitchFamily="18" charset="0"/>
                <a:ea typeface="Times New Roman" panose="02020603050405020304" pitchFamily="18" charset="0"/>
                <a:cs typeface="B Nazanin" panose="00000400000000000000" pitchFamily="2" charset="-78"/>
              </a:rPr>
              <a:t>W</a:t>
            </a:r>
            <a:r>
              <a:rPr lang="fa-IR" dirty="0">
                <a:latin typeface="Times New Roman" panose="02020603050405020304" pitchFamily="18" charset="0"/>
                <a:ea typeface="Times New Roman" panose="02020603050405020304" pitchFamily="18" charset="0"/>
                <a:cs typeface="B Nazanin" panose="00000400000000000000" pitchFamily="2" charset="-78"/>
              </a:rPr>
              <a:t>150 را به منبع </a:t>
            </a:r>
            <a:r>
              <a:rPr lang="en-US" dirty="0">
                <a:latin typeface="Times New Roman" panose="02020603050405020304" pitchFamily="18" charset="0"/>
                <a:ea typeface="Times New Roman" panose="02020603050405020304" pitchFamily="18" charset="0"/>
                <a:cs typeface="B Nazanin" panose="00000400000000000000" pitchFamily="2" charset="-78"/>
              </a:rPr>
              <a:t>DC</a:t>
            </a:r>
            <a:r>
              <a:rPr lang="fa-IR" dirty="0">
                <a:latin typeface="Times New Roman" panose="02020603050405020304" pitchFamily="18" charset="0"/>
                <a:ea typeface="Times New Roman" panose="02020603050405020304" pitchFamily="18" charset="0"/>
                <a:cs typeface="B Nazanin" panose="00000400000000000000" pitchFamily="2" charset="-78"/>
              </a:rPr>
              <a:t> تحویل دهد.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TextBox 3">
            <a:extLst>
              <a:ext uri="{FF2B5EF4-FFF2-40B4-BE49-F238E27FC236}">
                <a16:creationId xmlns:a16="http://schemas.microsoft.com/office/drawing/2014/main" id="{FD6AC2B2-8F31-485D-9FA2-9CB9B6FC2C0C}"/>
              </a:ext>
            </a:extLst>
          </p:cNvPr>
          <p:cNvSpPr txBox="1"/>
          <p:nvPr/>
        </p:nvSpPr>
        <p:spPr>
          <a:xfrm>
            <a:off x="7787640" y="1600200"/>
            <a:ext cx="1143000"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B Naza'"/>
                <a:ea typeface="Times New Roman" panose="02020603050405020304" pitchFamily="18" charset="0"/>
                <a:cs typeface="B Nazanin" panose="00000400000000000000" pitchFamily="2" charset="-78"/>
              </a:rPr>
              <a:t>■ </a:t>
            </a:r>
            <a:r>
              <a:rPr lang="fa-IR" sz="1800" b="1" dirty="0">
                <a:solidFill>
                  <a:srgbClr val="FF0000"/>
                </a:solidFill>
                <a:effectLst/>
                <a:latin typeface="B Naza'"/>
                <a:ea typeface="Times New Roman" panose="02020603050405020304" pitchFamily="18" charset="0"/>
                <a:cs typeface="B Nazanin" panose="00000400000000000000" pitchFamily="2" charset="-78"/>
              </a:rPr>
              <a:t> </a:t>
            </a:r>
            <a:r>
              <a:rPr lang="ar-SA" sz="1800" b="1" dirty="0" smtClean="0">
                <a:solidFill>
                  <a:srgbClr val="FF0000"/>
                </a:solidFill>
                <a:effectLst/>
                <a:latin typeface="B Naza'"/>
                <a:ea typeface="Times New Roman" panose="02020603050405020304" pitchFamily="18" charset="0"/>
                <a:cs typeface="B Nazanin" panose="00000400000000000000" pitchFamily="2" charset="-78"/>
              </a:rPr>
              <a:t>حل</a:t>
            </a:r>
            <a:endParaRPr lang="en-US" sz="1600" dirty="0">
              <a:solidFill>
                <a:srgbClr val="FF0000"/>
              </a:solidFill>
              <a:effectLst/>
              <a:latin typeface="B Naza'"/>
              <a:ea typeface="Times New Roman" panose="02020603050405020304" pitchFamily="18" charset="0"/>
              <a:cs typeface="B Nazanin" panose="00000400000000000000" pitchFamily="2" charset="-78"/>
            </a:endParaRPr>
          </a:p>
        </p:txBody>
      </p:sp>
      <p:sp>
        <p:nvSpPr>
          <p:cNvPr id="5" name="Rectangle 4"/>
          <p:cNvSpPr/>
          <p:nvPr/>
        </p:nvSpPr>
        <p:spPr>
          <a:xfrm>
            <a:off x="289560" y="1973886"/>
            <a:ext cx="8702040" cy="3693319"/>
          </a:xfrm>
          <a:prstGeom prst="rect">
            <a:avLst/>
          </a:prstGeom>
        </p:spPr>
        <p:txBody>
          <a:bodyPr wrap="square">
            <a:spAutoFit/>
          </a:bodyPr>
          <a:lstStyle/>
          <a:p>
            <a:pPr indent="234315"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توان </a:t>
            </a:r>
            <a:r>
              <a:rPr lang="en-US" dirty="0">
                <a:latin typeface="Times New Roman" panose="02020603050405020304" pitchFamily="18" charset="0"/>
                <a:ea typeface="Times New Roman" panose="02020603050405020304" pitchFamily="18" charset="0"/>
                <a:cs typeface="B Nazanin" panose="00000400000000000000" pitchFamily="2" charset="-78"/>
              </a:rPr>
              <a:t>W</a:t>
            </a:r>
            <a:r>
              <a:rPr lang="fa-IR" dirty="0">
                <a:latin typeface="Times New Roman" panose="02020603050405020304" pitchFamily="18" charset="0"/>
                <a:ea typeface="Times New Roman" panose="02020603050405020304" pitchFamily="18" charset="0"/>
                <a:cs typeface="B Nazanin" panose="00000400000000000000" pitchFamily="2" charset="-78"/>
              </a:rPr>
              <a:t>150 در منبع </a:t>
            </a:r>
            <a:r>
              <a:rPr lang="en-US" dirty="0">
                <a:latin typeface="Times New Roman" panose="02020603050405020304" pitchFamily="18" charset="0"/>
                <a:ea typeface="Times New Roman" panose="02020603050405020304" pitchFamily="18" charset="0"/>
                <a:cs typeface="B Nazanin" panose="00000400000000000000" pitchFamily="2" charset="-78"/>
              </a:rPr>
              <a:t>DC</a:t>
            </a:r>
            <a:r>
              <a:rPr lang="fa-IR" dirty="0">
                <a:latin typeface="Times New Roman" panose="02020603050405020304" pitchFamily="18" charset="0"/>
                <a:ea typeface="Times New Roman" panose="02020603050405020304" pitchFamily="18" charset="0"/>
                <a:cs typeface="B Nazanin" panose="00000400000000000000" pitchFamily="2" charset="-78"/>
              </a:rPr>
              <a:t> لازم می‌دارد که جریان متوسط بار برابر با </a:t>
            </a:r>
            <a:r>
              <a:rPr lang="en-US" dirty="0">
                <a:latin typeface="Times New Roman" panose="02020603050405020304" pitchFamily="18" charset="0"/>
                <a:ea typeface="Times New Roman" panose="02020603050405020304" pitchFamily="18" charset="0"/>
                <a:cs typeface="B Nazanin" panose="00000400000000000000" pitchFamily="2" charset="-78"/>
              </a:rPr>
              <a:t>150W/100V=1.5A</a:t>
            </a:r>
            <a:r>
              <a:rPr lang="fa-IR" dirty="0">
                <a:latin typeface="Times New Roman" panose="02020603050405020304" pitchFamily="18" charset="0"/>
                <a:ea typeface="Times New Roman" panose="02020603050405020304" pitchFamily="18" charset="0"/>
                <a:cs typeface="B Nazanin" panose="00000400000000000000" pitchFamily="2" charset="-78"/>
              </a:rPr>
              <a:t> باشد. همان‌گونه که قبلاً در مثال 3-5 بررسی شد، یک یکسوساز کنترل‌نشده با این بار و منبع، جریان متوسطی برابر </a:t>
            </a:r>
            <a:r>
              <a:rPr lang="en-US" dirty="0" smtClean="0">
                <a:latin typeface="Times New Roman" panose="02020603050405020304" pitchFamily="18" charset="0"/>
                <a:ea typeface="Times New Roman" panose="02020603050405020304" pitchFamily="18" charset="0"/>
                <a:cs typeface="B Nazanin" panose="00000400000000000000" pitchFamily="2" charset="-78"/>
              </a:rPr>
              <a:t>A</a:t>
            </a:r>
            <a:r>
              <a:rPr lang="fa-IR" dirty="0" smtClean="0">
                <a:latin typeface="Times New Roman" panose="02020603050405020304" pitchFamily="18" charset="0"/>
                <a:ea typeface="Times New Roman" panose="02020603050405020304" pitchFamily="18" charset="0"/>
                <a:cs typeface="B Nazanin" panose="00000400000000000000" pitchFamily="2" charset="-78"/>
              </a:rPr>
              <a:t>2/25 </a:t>
            </a:r>
            <a:r>
              <a:rPr lang="fa-IR" dirty="0">
                <a:latin typeface="Times New Roman" panose="02020603050405020304" pitchFamily="18" charset="0"/>
                <a:ea typeface="Times New Roman" panose="02020603050405020304" pitchFamily="18" charset="0"/>
                <a:cs typeface="B Nazanin" panose="00000400000000000000" pitchFamily="2" charset="-78"/>
              </a:rPr>
              <a:t>و توان متوسط تحویلی به منبع </a:t>
            </a:r>
            <a:r>
              <a:rPr lang="en-US" dirty="0">
                <a:latin typeface="Times New Roman" panose="02020603050405020304" pitchFamily="18" charset="0"/>
                <a:ea typeface="Times New Roman" panose="02020603050405020304" pitchFamily="18" charset="0"/>
                <a:cs typeface="B Nazanin" panose="00000400000000000000" pitchFamily="2" charset="-78"/>
              </a:rPr>
              <a:t>DC</a:t>
            </a:r>
            <a:r>
              <a:rPr lang="fa-IR" dirty="0">
                <a:latin typeface="Times New Roman" panose="02020603050405020304" pitchFamily="18" charset="0"/>
                <a:ea typeface="Times New Roman" panose="02020603050405020304" pitchFamily="18" charset="0"/>
                <a:cs typeface="B Nazanin" panose="00000400000000000000" pitchFamily="2" charset="-78"/>
              </a:rPr>
              <a:t> برابر با </a:t>
            </a:r>
            <a:r>
              <a:rPr lang="en-US" dirty="0">
                <a:latin typeface="Times New Roman" panose="02020603050405020304" pitchFamily="18" charset="0"/>
                <a:ea typeface="Times New Roman" panose="02020603050405020304" pitchFamily="18" charset="0"/>
                <a:cs typeface="B Nazanin" panose="00000400000000000000" pitchFamily="2" charset="-78"/>
              </a:rPr>
              <a:t>W</a:t>
            </a:r>
            <a:r>
              <a:rPr lang="fa-IR" dirty="0">
                <a:latin typeface="Times New Roman" panose="02020603050405020304" pitchFamily="18" charset="0"/>
                <a:ea typeface="Times New Roman" panose="02020603050405020304" pitchFamily="18" charset="0"/>
                <a:cs typeface="B Nazanin" panose="00000400000000000000" pitchFamily="2" charset="-78"/>
              </a:rPr>
              <a:t>225 خواهد داشت. راهی برای کاهش جریان به </a:t>
            </a:r>
            <a:r>
              <a:rPr lang="en-US" dirty="0" smtClean="0">
                <a:latin typeface="Times New Roman" panose="02020603050405020304" pitchFamily="18" charset="0"/>
                <a:ea typeface="Times New Roman" panose="02020603050405020304" pitchFamily="18" charset="0"/>
                <a:cs typeface="B Nazanin" panose="00000400000000000000" pitchFamily="2" charset="-78"/>
              </a:rPr>
              <a:t>A</a:t>
            </a:r>
            <a:r>
              <a:rPr lang="fa-IR" dirty="0" smtClean="0">
                <a:latin typeface="Times New Roman" panose="02020603050405020304" pitchFamily="18" charset="0"/>
                <a:ea typeface="Times New Roman" panose="02020603050405020304" pitchFamily="18" charset="0"/>
                <a:cs typeface="B Nazanin" panose="00000400000000000000" pitchFamily="2" charset="-78"/>
              </a:rPr>
              <a:t>1/5 </a:t>
            </a:r>
            <a:r>
              <a:rPr lang="fa-IR" dirty="0">
                <a:latin typeface="Times New Roman" panose="02020603050405020304" pitchFamily="18" charset="0"/>
                <a:ea typeface="Times New Roman" panose="02020603050405020304" pitchFamily="18" charset="0"/>
                <a:cs typeface="B Nazanin" panose="00000400000000000000" pitchFamily="2" charset="-78"/>
              </a:rPr>
              <a:t>باید یافت. انتخاب‌هایی مانند اضافه‌ کردن مقاومت و القاگر سری وجود دارد. انتخاب دیگر برای این کاربرد، استفاده از یکسوساز نیم‌موج </a:t>
            </a:r>
            <a:r>
              <a:rPr lang="fa-IR" dirty="0" smtClean="0">
                <a:latin typeface="Times New Roman" panose="02020603050405020304" pitchFamily="18" charset="0"/>
                <a:ea typeface="Times New Roman" panose="02020603050405020304" pitchFamily="18" charset="0"/>
                <a:cs typeface="B Nazanin" panose="00000400000000000000" pitchFamily="2" charset="-78"/>
              </a:rPr>
              <a:t>کنترل‌شده </a:t>
            </a:r>
            <a:r>
              <a:rPr lang="fa-IR" dirty="0">
                <a:latin typeface="Times New Roman" panose="02020603050405020304" pitchFamily="18" charset="0"/>
                <a:ea typeface="Times New Roman" panose="02020603050405020304" pitchFamily="18" charset="0"/>
                <a:cs typeface="B Nazanin" panose="00000400000000000000" pitchFamily="2" charset="-78"/>
              </a:rPr>
              <a:t>است. توان تحویلی به المان‌های بار توسط تنظیم زاویه تأخیر α تعیین می‌شود. از آنجا ‌که راه مستقیمی برای محاسبه α وجود ندارد، باید از  روش آزمون و خطای تکراری استفاده کرد. یک شبیه‌سازی </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fa-IR" dirty="0">
                <a:latin typeface="Times New Roman" panose="02020603050405020304" pitchFamily="18" charset="0"/>
                <a:ea typeface="Times New Roman" panose="02020603050405020304" pitchFamily="18" charset="0"/>
                <a:cs typeface="B Nazanin" panose="00000400000000000000" pitchFamily="2" charset="-78"/>
              </a:rPr>
              <a:t> که شامل یک جاروب پارامتری است، برای مقادیر متعددی از α مورد استفاده قرار می‌گیرد. جاروب پارامتری در پنجره تنظیم‌های شبیه‌سازی فعال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می‌شود. </a:t>
            </a:r>
            <a:r>
              <a:rPr lang="fa-IR" dirty="0">
                <a:latin typeface="Times New Roman" panose="02020603050405020304" pitchFamily="18" charset="0"/>
                <a:ea typeface="Times New Roman" panose="02020603050405020304" pitchFamily="18" charset="0"/>
                <a:cs typeface="B Nazanin" panose="00000400000000000000" pitchFamily="2" charset="-78"/>
              </a:rPr>
              <a:t>یک مدار </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در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3-12-الف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indent="234315"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با وارد کردن عبارت </a:t>
            </a:r>
            <a:r>
              <a:rPr lang="en-US" dirty="0">
                <a:latin typeface="Times New Roman" panose="02020603050405020304" pitchFamily="18" charset="0"/>
                <a:ea typeface="Times New Roman" panose="02020603050405020304" pitchFamily="18" charset="0"/>
                <a:cs typeface="B Nazanin" panose="00000400000000000000" pitchFamily="2" charset="-78"/>
              </a:rPr>
              <a:t>AVG(W(</a:t>
            </a:r>
            <a:r>
              <a:rPr lang="en-US" dirty="0" err="1">
                <a:latin typeface="Times New Roman" panose="02020603050405020304" pitchFamily="18" charset="0"/>
                <a:ea typeface="Times New Roman" panose="02020603050405020304" pitchFamily="18" charset="0"/>
                <a:cs typeface="B Nazanin" panose="00000400000000000000" pitchFamily="2" charset="-78"/>
              </a:rPr>
              <a:t>Vdc</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دسته­ای از منحنی‌ها که نمایان‌گر نتایج برای تعدادی از مقادیر α می‌باشند را ارائه می‌کند که در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3-12-ب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 جواب مسئله، زاویه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dirty="0">
                <a:latin typeface="Times New Roman" panose="02020603050405020304" pitchFamily="18" charset="0"/>
                <a:ea typeface="Times New Roman" panose="02020603050405020304" pitchFamily="18" charset="0"/>
                <a:cs typeface="B Nazanin" panose="00000400000000000000" pitchFamily="2" charset="-78"/>
              </a:rPr>
              <a:t>70 </a:t>
            </a:r>
            <a:r>
              <a:rPr lang="en-US" dirty="0">
                <a:latin typeface="Times New Roman" panose="02020603050405020304" pitchFamily="18" charset="0"/>
                <a:ea typeface="Times New Roman" panose="02020603050405020304" pitchFamily="18" charset="0"/>
                <a:cs typeface="B Nazanin" panose="00000400000000000000" pitchFamily="2" charset="-78"/>
              </a:rPr>
              <a:t>α =</a:t>
            </a:r>
            <a:r>
              <a:rPr lang="fa-IR" dirty="0">
                <a:latin typeface="Times New Roman" panose="02020603050405020304" pitchFamily="18" charset="0"/>
                <a:ea typeface="Times New Roman" panose="02020603050405020304" pitchFamily="18" charset="0"/>
                <a:cs typeface="B Nazanin" panose="00000400000000000000" pitchFamily="2" charset="-78"/>
              </a:rPr>
              <a:t> است که توانی حدود </a:t>
            </a:r>
            <a:r>
              <a:rPr lang="en-US" dirty="0">
                <a:latin typeface="Times New Roman" panose="02020603050405020304" pitchFamily="18" charset="0"/>
                <a:ea typeface="Times New Roman" panose="02020603050405020304" pitchFamily="18" charset="0"/>
                <a:cs typeface="B Nazanin" panose="00000400000000000000" pitchFamily="2" charset="-78"/>
              </a:rPr>
              <a:t>W</a:t>
            </a:r>
            <a:r>
              <a:rPr lang="fa-IR" dirty="0">
                <a:latin typeface="Times New Roman" panose="02020603050405020304" pitchFamily="18" charset="0"/>
                <a:ea typeface="Times New Roman" panose="02020603050405020304" pitchFamily="18" charset="0"/>
                <a:cs typeface="B Nazanin" panose="00000400000000000000" pitchFamily="2" charset="-78"/>
              </a:rPr>
              <a:t>148 را به بار تحویل می‌دهد.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171450" indent="-171450" algn="just">
              <a:spcAft>
                <a:spcPts val="0"/>
              </a:spcAft>
              <a:buFont typeface="Wingdings" panose="05000000000000000000" pitchFamily="2" charset="2"/>
              <a:buChar char="ü"/>
            </a:pPr>
            <a:r>
              <a:rPr lang="en-US" dirty="0" smtClean="0">
                <a:latin typeface="Times New Roman" panose="02020603050405020304" pitchFamily="18" charset="0"/>
                <a:ea typeface="Times New Roman" panose="02020603050405020304" pitchFamily="18" charset="0"/>
                <a:cs typeface="B Nazanin" panose="00000400000000000000" pitchFamily="2" charset="-78"/>
              </a:rPr>
              <a:t>Trial-and-Error </a:t>
            </a:r>
            <a:r>
              <a:rPr lang="en-US" dirty="0">
                <a:latin typeface="Times New Roman" panose="02020603050405020304" pitchFamily="18" charset="0"/>
                <a:ea typeface="Times New Roman" panose="02020603050405020304" pitchFamily="18" charset="0"/>
                <a:cs typeface="B Nazanin" panose="00000400000000000000" pitchFamily="2" charset="-78"/>
              </a:rPr>
              <a:t>Iterative Method</a:t>
            </a:r>
          </a:p>
          <a:p>
            <a:pPr marL="171450" indent="-171450" algn="just">
              <a:spcAft>
                <a:spcPts val="0"/>
              </a:spcAft>
              <a:buFont typeface="Wingdings" panose="05000000000000000000" pitchFamily="2" charset="2"/>
              <a:buChar char="ü"/>
            </a:pPr>
            <a:r>
              <a:rPr lang="en-US" dirty="0" smtClean="0">
                <a:latin typeface="Times New Roman" panose="02020603050405020304" pitchFamily="18" charset="0"/>
                <a:ea typeface="Times New Roman" panose="02020603050405020304" pitchFamily="18" charset="0"/>
                <a:cs typeface="B Nazanin" panose="00000400000000000000" pitchFamily="2" charset="-78"/>
              </a:rPr>
              <a:t>Parametric </a:t>
            </a:r>
            <a:r>
              <a:rPr lang="en-US" dirty="0">
                <a:latin typeface="Times New Roman" panose="02020603050405020304" pitchFamily="18" charset="0"/>
                <a:ea typeface="Times New Roman" panose="02020603050405020304" pitchFamily="18" charset="0"/>
                <a:cs typeface="B Nazanin" panose="00000400000000000000" pitchFamily="2" charset="-78"/>
              </a:rPr>
              <a:t>Sweep</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8377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27</a:t>
            </a:fld>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5526405" cy="3731895"/>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733800" y="3592149"/>
            <a:ext cx="5279073" cy="2979420"/>
          </a:xfrm>
          <a:prstGeom prst="rect">
            <a:avLst/>
          </a:prstGeom>
        </p:spPr>
      </p:pic>
      <p:sp>
        <p:nvSpPr>
          <p:cNvPr id="5" name="Rectangle 4"/>
          <p:cNvSpPr/>
          <p:nvPr/>
        </p:nvSpPr>
        <p:spPr>
          <a:xfrm>
            <a:off x="228600" y="5029200"/>
            <a:ext cx="3810000" cy="830997"/>
          </a:xfrm>
          <a:prstGeom prst="rect">
            <a:avLst/>
          </a:prstGeom>
        </p:spPr>
        <p:txBody>
          <a:bodyPr wrap="square">
            <a:spAutoFit/>
          </a:bodyPr>
          <a:lstStyle/>
          <a:p>
            <a:pPr algn="ctr" rtl="1"/>
            <a:r>
              <a:rPr lang="fa-IR" sz="1600" b="1" dirty="0">
                <a:solidFill>
                  <a:srgbClr val="0000FF"/>
                </a:solidFill>
                <a:latin typeface="Times New Roman" panose="02020603050405020304" pitchFamily="18" charset="0"/>
                <a:cs typeface="B Nazanin" panose="00000400000000000000" pitchFamily="2" charset="-78"/>
              </a:rPr>
              <a:t>شکل </a:t>
            </a:r>
            <a:r>
              <a:rPr lang="fa-IR" sz="1600" b="1" dirty="0" smtClean="0">
                <a:solidFill>
                  <a:srgbClr val="0000FF"/>
                </a:solidFill>
                <a:latin typeface="Times New Roman" panose="02020603050405020304" pitchFamily="18" charset="0"/>
                <a:cs typeface="B Nazanin" panose="00000400000000000000" pitchFamily="2" charset="-78"/>
              </a:rPr>
              <a:t>3-12- </a:t>
            </a:r>
            <a:r>
              <a:rPr lang="fa-IR" sz="1600" b="1" dirty="0">
                <a:solidFill>
                  <a:srgbClr val="0000FF"/>
                </a:solidFill>
                <a:latin typeface="Times New Roman" panose="02020603050405020304" pitchFamily="18" charset="0"/>
                <a:cs typeface="B Nazanin" panose="00000400000000000000" pitchFamily="2" charset="-78"/>
              </a:rPr>
              <a:t>الف) مدار </a:t>
            </a:r>
            <a:r>
              <a:rPr lang="en-US" sz="1600" b="1" dirty="0" err="1">
                <a:solidFill>
                  <a:srgbClr val="0000FF"/>
                </a:solidFill>
                <a:latin typeface="Times New Roman" panose="02020603050405020304" pitchFamily="18" charset="0"/>
                <a:cs typeface="B Nazanin" panose="00000400000000000000" pitchFamily="2" charset="-78"/>
              </a:rPr>
              <a:t>PSpice</a:t>
            </a:r>
            <a:r>
              <a:rPr lang="en-US" sz="1600" b="1" dirty="0">
                <a:solidFill>
                  <a:srgbClr val="0000FF"/>
                </a:solidFill>
                <a:latin typeface="Times New Roman" panose="02020603050405020304" pitchFamily="18" charset="0"/>
                <a:cs typeface="B Nazanin" panose="00000400000000000000" pitchFamily="2" charset="-78"/>
              </a:rPr>
              <a:t> </a:t>
            </a:r>
            <a:r>
              <a:rPr lang="fa-IR" sz="1600" b="1" dirty="0">
                <a:solidFill>
                  <a:srgbClr val="0000FF"/>
                </a:solidFill>
                <a:latin typeface="Times New Roman" panose="02020603050405020304" pitchFamily="18" charset="0"/>
                <a:cs typeface="B Nazanin" panose="00000400000000000000" pitchFamily="2" charset="-78"/>
              </a:rPr>
              <a:t> برای مثال </a:t>
            </a:r>
            <a:r>
              <a:rPr lang="fa-IR" sz="1600" b="1" dirty="0" smtClean="0">
                <a:solidFill>
                  <a:srgbClr val="0000FF"/>
                </a:solidFill>
                <a:latin typeface="Times New Roman" panose="02020603050405020304" pitchFamily="18" charset="0"/>
                <a:cs typeface="B Nazanin" panose="00000400000000000000" pitchFamily="2" charset="-78"/>
              </a:rPr>
              <a:t>3-5، </a:t>
            </a:r>
            <a:r>
              <a:rPr lang="fa-IR" sz="1600" b="1" dirty="0">
                <a:solidFill>
                  <a:srgbClr val="0000FF"/>
                </a:solidFill>
                <a:latin typeface="Times New Roman" panose="02020603050405020304" pitchFamily="18" charset="0"/>
                <a:cs typeface="B Nazanin" panose="00000400000000000000" pitchFamily="2" charset="-78"/>
              </a:rPr>
              <a:t>ب) خروجی </a:t>
            </a:r>
            <a:r>
              <a:rPr lang="en-US" sz="1600" b="1" dirty="0">
                <a:solidFill>
                  <a:srgbClr val="0000FF"/>
                </a:solidFill>
                <a:latin typeface="Times New Roman" panose="02020603050405020304" pitchFamily="18" charset="0"/>
                <a:cs typeface="B Nazanin" panose="00000400000000000000" pitchFamily="2" charset="-78"/>
              </a:rPr>
              <a:t>Probe</a:t>
            </a:r>
            <a:r>
              <a:rPr lang="fa-IR" sz="1600" b="1" dirty="0">
                <a:solidFill>
                  <a:srgbClr val="0000FF"/>
                </a:solidFill>
                <a:latin typeface="Times New Roman" panose="02020603050405020304" pitchFamily="18" charset="0"/>
                <a:cs typeface="B Nazanin" panose="00000400000000000000" pitchFamily="2" charset="-78"/>
              </a:rPr>
              <a:t> برای نمایش دسته</a:t>
            </a:r>
            <a:r>
              <a:rPr lang="en-US" sz="1600" b="1" dirty="0">
                <a:solidFill>
                  <a:srgbClr val="0000FF"/>
                </a:solidFill>
                <a:latin typeface="Times New Roman" panose="02020603050405020304" pitchFamily="18" charset="0"/>
                <a:cs typeface="B Nazanin" panose="00000400000000000000" pitchFamily="2" charset="-78"/>
              </a:rPr>
              <a:t>­</a:t>
            </a:r>
            <a:r>
              <a:rPr lang="fa-IR" sz="1600" b="1" dirty="0">
                <a:solidFill>
                  <a:srgbClr val="0000FF"/>
                </a:solidFill>
                <a:latin typeface="Times New Roman" panose="02020603050405020304" pitchFamily="18" charset="0"/>
                <a:cs typeface="B Nazanin" panose="00000400000000000000" pitchFamily="2" charset="-78"/>
              </a:rPr>
              <a:t>ای از منحنی­ها برای زوایای تأخیر </a:t>
            </a:r>
            <a:r>
              <a:rPr lang="fa-IR" sz="1600" b="1" dirty="0" smtClean="0">
                <a:solidFill>
                  <a:srgbClr val="0000FF"/>
                </a:solidFill>
                <a:latin typeface="Times New Roman" panose="02020603050405020304" pitchFamily="18" charset="0"/>
                <a:cs typeface="B Nazanin" panose="00000400000000000000" pitchFamily="2" charset="-78"/>
              </a:rPr>
              <a:t>مختلف.</a:t>
            </a:r>
            <a:endParaRPr lang="en-US" sz="1600" b="1" dirty="0">
              <a:solidFill>
                <a:srgbClr val="0000FF"/>
              </a:solidFill>
              <a:effectLst/>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87009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381AD-72AC-406A-A2AF-661438F27A39}"/>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3" name="Rectangle 2"/>
          <p:cNvSpPr/>
          <p:nvPr/>
        </p:nvSpPr>
        <p:spPr>
          <a:xfrm>
            <a:off x="5195225" y="304800"/>
            <a:ext cx="3756156" cy="348557"/>
          </a:xfrm>
          <a:prstGeom prst="rect">
            <a:avLst/>
          </a:prstGeom>
        </p:spPr>
        <p:txBody>
          <a:bodyPr wrap="none">
            <a:spAutoFit/>
          </a:bodyPr>
          <a:lstStyle/>
          <a:p>
            <a:pPr algn="just" rtl="1">
              <a:lnSpc>
                <a:spcPct val="90000"/>
              </a:lnSpc>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برای</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dirty="0">
                <a:latin typeface="Times New Roman" panose="02020603050405020304" pitchFamily="18" charset="0"/>
                <a:ea typeface="Times New Roman" panose="02020603050405020304" pitchFamily="18" charset="0"/>
                <a:cs typeface="B Nazanin" panose="00000400000000000000" pitchFamily="2" charset="-78"/>
              </a:rPr>
              <a:t>70 </a:t>
            </a:r>
            <a:r>
              <a:rPr lang="en-US" dirty="0">
                <a:latin typeface="Times New Roman" panose="02020603050405020304" pitchFamily="18" charset="0"/>
                <a:ea typeface="Times New Roman" panose="02020603050405020304" pitchFamily="18" charset="0"/>
                <a:cs typeface="B Nazanin" panose="00000400000000000000" pitchFamily="2" charset="-78"/>
              </a:rPr>
              <a:t>α =</a:t>
            </a:r>
            <a:r>
              <a:rPr lang="fa-IR" baseline="300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نتایج زیر از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به‌دست می‌آید: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32108204"/>
              </p:ext>
            </p:extLst>
          </p:nvPr>
        </p:nvGraphicFramePr>
        <p:xfrm>
          <a:off x="455023" y="838200"/>
          <a:ext cx="8229600" cy="2560320"/>
        </p:xfrm>
        <a:graphic>
          <a:graphicData uri="http://schemas.openxmlformats.org/drawingml/2006/table">
            <a:tbl>
              <a:tblPr rtl="1" firstRow="1" firstCol="1" bandRow="1">
                <a:tableStyleId>{5C22544A-7EE6-4342-B048-85BDC9FD1C3A}</a:tableStyleId>
              </a:tblPr>
              <a:tblGrid>
                <a:gridCol w="2318657">
                  <a:extLst>
                    <a:ext uri="{9D8B030D-6E8A-4147-A177-3AD203B41FA5}">
                      <a16:colId xmlns:a16="http://schemas.microsoft.com/office/drawing/2014/main" val="2033284378"/>
                    </a:ext>
                  </a:extLst>
                </a:gridCol>
                <a:gridCol w="3167743">
                  <a:extLst>
                    <a:ext uri="{9D8B030D-6E8A-4147-A177-3AD203B41FA5}">
                      <a16:colId xmlns:a16="http://schemas.microsoft.com/office/drawing/2014/main" val="3984665737"/>
                    </a:ext>
                  </a:extLst>
                </a:gridCol>
                <a:gridCol w="2743200">
                  <a:extLst>
                    <a:ext uri="{9D8B030D-6E8A-4147-A177-3AD203B41FA5}">
                      <a16:colId xmlns:a16="http://schemas.microsoft.com/office/drawing/2014/main" val="132980894"/>
                    </a:ext>
                  </a:extLst>
                </a:gridCol>
              </a:tblGrid>
              <a:tr h="3556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کميت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دستور</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نتايج</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92890130"/>
                  </a:ext>
                </a:extLst>
              </a:tr>
              <a:tr h="50165">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توان منبع </a:t>
                      </a:r>
                      <a:r>
                        <a:rPr lang="en-US" sz="1600" b="1" dirty="0">
                          <a:effectLst/>
                          <a:latin typeface="Times New Roman" panose="02020603050405020304" pitchFamily="18" charset="0"/>
                          <a:cs typeface="B Nazanin" panose="00000400000000000000" pitchFamily="2" charset="-78"/>
                        </a:rPr>
                        <a:t>DC</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AVG(W(Vdc))</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smtClean="0">
                          <a:effectLst/>
                          <a:latin typeface="Times New Roman" panose="02020603050405020304" pitchFamily="18" charset="0"/>
                          <a:cs typeface="B Nazanin" panose="00000400000000000000" pitchFamily="2" charset="-78"/>
                        </a:rPr>
                        <a:t>W</a:t>
                      </a:r>
                      <a:r>
                        <a:rPr lang="ar-SA" sz="1600" b="1" dirty="0" smtClean="0">
                          <a:effectLst/>
                          <a:latin typeface="Times New Roman" panose="02020603050405020304" pitchFamily="18" charset="0"/>
                          <a:cs typeface="B Nazanin" panose="00000400000000000000" pitchFamily="2" charset="-78"/>
                        </a:rPr>
                        <a:t>148</a:t>
                      </a:r>
                      <a:r>
                        <a:rPr lang="fa-IR" sz="1600" b="1" dirty="0" smtClean="0">
                          <a:effectLst/>
                          <a:latin typeface="Times New Roman" panose="02020603050405020304" pitchFamily="18" charset="0"/>
                          <a:cs typeface="B Nazanin" panose="00000400000000000000" pitchFamily="2" charset="-78"/>
                        </a:rPr>
                        <a:t> </a:t>
                      </a:r>
                      <a:r>
                        <a:rPr lang="ar-SA" sz="1600" b="1" dirty="0" smtClean="0">
                          <a:effectLst/>
                          <a:latin typeface="Times New Roman" panose="02020603050405020304" pitchFamily="18" charset="0"/>
                          <a:cs typeface="B Nazanin" panose="00000400000000000000" pitchFamily="2" charset="-78"/>
                        </a:rPr>
                        <a:t>(هدف </a:t>
                      </a:r>
                      <a:r>
                        <a:rPr lang="ar-SA" sz="1600" b="1" dirty="0">
                          <a:effectLst/>
                          <a:latin typeface="Times New Roman" panose="02020603050405020304" pitchFamily="18" charset="0"/>
                          <a:cs typeface="B Nazanin" panose="00000400000000000000" pitchFamily="2" charset="-78"/>
                        </a:rPr>
                        <a:t>طراحي</a:t>
                      </a:r>
                      <a:r>
                        <a:rPr lang="en-US" sz="1600" b="1" dirty="0">
                          <a:effectLst/>
                          <a:latin typeface="Times New Roman" panose="02020603050405020304" pitchFamily="18" charset="0"/>
                          <a:cs typeface="B Nazanin" panose="00000400000000000000" pitchFamily="2" charset="-78"/>
                        </a:rPr>
                        <a:t>W</a:t>
                      </a:r>
                      <a:r>
                        <a:rPr lang="ar-SA" sz="1600" b="1" dirty="0">
                          <a:effectLst/>
                          <a:latin typeface="Times New Roman" panose="02020603050405020304" pitchFamily="18" charset="0"/>
                          <a:cs typeface="B Nazanin" panose="00000400000000000000" pitchFamily="2" charset="-78"/>
                        </a:rPr>
                        <a:t> 150)</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3717093287"/>
                  </a:ext>
                </a:extLst>
              </a:tr>
              <a:tr h="0">
                <a:tc>
                  <a:txBody>
                    <a:bodyPr/>
                    <a:lstStyle/>
                    <a:p>
                      <a:pPr algn="ctr" rtl="1">
                        <a:lnSpc>
                          <a:spcPct val="150000"/>
                        </a:lnSpc>
                        <a:spcAft>
                          <a:spcPts val="0"/>
                        </a:spcAft>
                        <a:tabLst>
                          <a:tab pos="1158240" algn="l"/>
                          <a:tab pos="1270000" algn="ctr"/>
                        </a:tabLst>
                      </a:pPr>
                      <a:r>
                        <a:rPr lang="ar-SA" sz="1600" b="1" dirty="0">
                          <a:effectLst/>
                          <a:latin typeface="Times New Roman" panose="02020603050405020304" pitchFamily="18" charset="0"/>
                          <a:cs typeface="B Nazanin" panose="00000400000000000000" pitchFamily="2" charset="-78"/>
                        </a:rPr>
                        <a:t>جريان مؤثر</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RMS(I (R1))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A </a:t>
                      </a:r>
                      <a:r>
                        <a:rPr lang="fa-IR" sz="1600" b="1" dirty="0" smtClean="0">
                          <a:effectLst/>
                          <a:latin typeface="Times New Roman" panose="02020603050405020304" pitchFamily="18" charset="0"/>
                          <a:cs typeface="B Nazanin" panose="00000400000000000000" pitchFamily="2" charset="-78"/>
                        </a:rPr>
                        <a:t>2/87</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558179752"/>
                  </a:ext>
                </a:extLst>
              </a:tr>
              <a:tr h="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توان مقاومت</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AVG(W(R1))</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dirty="0">
                          <a:effectLst/>
                          <a:latin typeface="Times New Roman" panose="02020603050405020304" pitchFamily="18" charset="0"/>
                          <a:cs typeface="B Nazanin" panose="00000400000000000000" pitchFamily="2" charset="-78"/>
                        </a:rPr>
                        <a:t>W</a:t>
                      </a:r>
                      <a:r>
                        <a:rPr lang="ar-SA" sz="1600" b="1" dirty="0">
                          <a:effectLst/>
                          <a:latin typeface="Times New Roman" panose="02020603050405020304" pitchFamily="18" charset="0"/>
                          <a:cs typeface="B Nazanin" panose="00000400000000000000" pitchFamily="2" charset="-78"/>
                        </a:rPr>
                        <a:t> </a:t>
                      </a:r>
                      <a:r>
                        <a:rPr lang="fa-IR" sz="1600" b="1" dirty="0" smtClean="0">
                          <a:effectLst/>
                          <a:latin typeface="Times New Roman" panose="02020603050405020304" pitchFamily="18" charset="0"/>
                          <a:cs typeface="B Nazanin" panose="00000400000000000000" pitchFamily="2" charset="-78"/>
                        </a:rPr>
                        <a:t>16/5</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691509075"/>
                  </a:ext>
                </a:extLst>
              </a:tr>
              <a:tr h="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توان ظاهري منبع</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RMS(V(SOURCE))*RMS(I(V</a:t>
                      </a:r>
                      <a:r>
                        <a:rPr lang="en-US" sz="1600" b="1" baseline="-25000">
                          <a:effectLst/>
                          <a:latin typeface="Times New Roman" panose="02020603050405020304" pitchFamily="18" charset="0"/>
                          <a:cs typeface="B Nazanin" panose="00000400000000000000" pitchFamily="2" charset="-78"/>
                        </a:rPr>
                        <a:t>S</a:t>
                      </a:r>
                      <a:r>
                        <a:rPr lang="en-US" sz="1600" b="1">
                          <a:effectLst/>
                          <a:latin typeface="Times New Roman" panose="02020603050405020304" pitchFamily="18" charset="0"/>
                          <a:cs typeface="B Nazanin" panose="00000400000000000000" pitchFamily="2" charset="-78"/>
                        </a:rPr>
                        <a:t>))</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VA</a:t>
                      </a:r>
                      <a:r>
                        <a:rPr lang="ar-SA" sz="1600" b="1">
                          <a:effectLst/>
                          <a:latin typeface="Times New Roman" panose="02020603050405020304" pitchFamily="18" charset="0"/>
                          <a:cs typeface="B Nazanin" panose="00000400000000000000" pitchFamily="2" charset="-78"/>
                        </a:rPr>
                        <a:t> 344</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123051673"/>
                  </a:ext>
                </a:extLst>
              </a:tr>
              <a:tr h="3556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توان متوسط منبع</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AVG(W(V</a:t>
                      </a:r>
                      <a:r>
                        <a:rPr lang="en-US" sz="1600" b="1" baseline="-25000">
                          <a:effectLst/>
                          <a:latin typeface="Times New Roman" panose="02020603050405020304" pitchFamily="18" charset="0"/>
                          <a:cs typeface="B Nazanin" panose="00000400000000000000" pitchFamily="2" charset="-78"/>
                        </a:rPr>
                        <a:t>S</a:t>
                      </a:r>
                      <a:r>
                        <a:rPr lang="en-US" sz="1600" b="1">
                          <a:effectLst/>
                          <a:latin typeface="Times New Roman" panose="02020603050405020304" pitchFamily="18" charset="0"/>
                          <a:cs typeface="B Nazanin" panose="00000400000000000000" pitchFamily="2" charset="-78"/>
                        </a:rPr>
                        <a:t>))</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en-US" sz="1600" b="1">
                          <a:effectLst/>
                          <a:latin typeface="Times New Roman" panose="02020603050405020304" pitchFamily="18" charset="0"/>
                          <a:cs typeface="B Nazanin" panose="00000400000000000000" pitchFamily="2" charset="-78"/>
                        </a:rPr>
                        <a:t>W</a:t>
                      </a:r>
                      <a:r>
                        <a:rPr lang="ar-SA" sz="1600" b="1">
                          <a:effectLst/>
                          <a:latin typeface="Times New Roman" panose="02020603050405020304" pitchFamily="18" charset="0"/>
                          <a:cs typeface="B Nazanin" panose="00000400000000000000" pitchFamily="2" charset="-78"/>
                        </a:rPr>
                        <a:t> 166</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483754013"/>
                  </a:ext>
                </a:extLst>
              </a:tr>
              <a:tr h="35560">
                <a:tc>
                  <a:txBody>
                    <a:bodyPr/>
                    <a:lstStyle/>
                    <a:p>
                      <a:pPr algn="ctr" rtl="1">
                        <a:lnSpc>
                          <a:spcPct val="150000"/>
                        </a:lnSpc>
                        <a:spcAft>
                          <a:spcPts val="0"/>
                        </a:spcAft>
                      </a:pPr>
                      <a:r>
                        <a:rPr lang="ar-SA" sz="1600" b="1" dirty="0">
                          <a:effectLst/>
                          <a:latin typeface="Times New Roman" panose="02020603050405020304" pitchFamily="18" charset="0"/>
                          <a:cs typeface="B Nazanin" panose="00000400000000000000" pitchFamily="2" charset="-78"/>
                        </a:rPr>
                        <a:t>ضريب توان (</a:t>
                      </a:r>
                      <a:r>
                        <a:rPr lang="en-US" sz="1600" b="1" dirty="0">
                          <a:effectLst/>
                          <a:latin typeface="Times New Roman" panose="02020603050405020304" pitchFamily="18" charset="0"/>
                          <a:cs typeface="B Nazanin" panose="00000400000000000000" pitchFamily="2" charset="-78"/>
                        </a:rPr>
                        <a:t>P/S</a:t>
                      </a:r>
                      <a:r>
                        <a:rPr lang="ar-SA" sz="1600" b="1" dirty="0">
                          <a:effectLst/>
                          <a:latin typeface="Times New Roman" panose="02020603050405020304" pitchFamily="18" charset="0"/>
                          <a:cs typeface="B Nazanin" panose="00000400000000000000" pitchFamily="2" charset="-78"/>
                        </a:rPr>
                        <a:t>)</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0">
                        <a:lnSpc>
                          <a:spcPct val="150000"/>
                        </a:lnSpc>
                        <a:spcAft>
                          <a:spcPts val="0"/>
                        </a:spcAft>
                      </a:pPr>
                      <a:r>
                        <a:rPr lang="en-US" sz="1600" b="1">
                          <a:effectLst/>
                          <a:latin typeface="Times New Roman" panose="02020603050405020304" pitchFamily="18" charset="0"/>
                          <a:cs typeface="B Nazanin" panose="00000400000000000000" pitchFamily="2" charset="-78"/>
                        </a:rPr>
                        <a:t>166/344</a:t>
                      </a:r>
                      <a:endParaRPr lang="en-US" sz="1600" b="1">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tc>
                  <a:txBody>
                    <a:bodyPr/>
                    <a:lstStyle/>
                    <a:p>
                      <a:pPr algn="ctr" rtl="1">
                        <a:lnSpc>
                          <a:spcPct val="150000"/>
                        </a:lnSpc>
                        <a:spcAft>
                          <a:spcPts val="0"/>
                        </a:spcAft>
                      </a:pPr>
                      <a:r>
                        <a:rPr lang="fa-IR" sz="1600" b="1" dirty="0" smtClean="0">
                          <a:effectLst/>
                          <a:latin typeface="Times New Roman" panose="02020603050405020304" pitchFamily="18" charset="0"/>
                          <a:cs typeface="B Nazanin" panose="00000400000000000000" pitchFamily="2" charset="-78"/>
                        </a:rPr>
                        <a:t>0/48</a:t>
                      </a:r>
                      <a:endParaRPr lang="en-US" sz="16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tc>
                <a:extLst>
                  <a:ext uri="{0D108BD9-81ED-4DB2-BD59-A6C34878D82A}">
                    <a16:rowId xmlns:a16="http://schemas.microsoft.com/office/drawing/2014/main" val="2312593325"/>
                  </a:ext>
                </a:extLst>
              </a:tr>
            </a:tbl>
          </a:graphicData>
        </a:graphic>
      </p:graphicFrame>
      <p:sp>
        <p:nvSpPr>
          <p:cNvPr id="5" name="TextBox 4">
            <a:extLst>
              <a:ext uri="{FF2B5EF4-FFF2-40B4-BE49-F238E27FC236}">
                <a16:creationId xmlns:a16="http://schemas.microsoft.com/office/drawing/2014/main" id="{EDBDA2A7-AC9C-449C-8A0E-343289CD8927}"/>
              </a:ext>
            </a:extLst>
          </p:cNvPr>
          <p:cNvSpPr txBox="1"/>
          <p:nvPr/>
        </p:nvSpPr>
        <p:spPr>
          <a:xfrm>
            <a:off x="2057400" y="3318010"/>
            <a:ext cx="4572000" cy="369332"/>
          </a:xfrm>
          <a:prstGeom prst="rect">
            <a:avLst/>
          </a:prstGeom>
          <a:noFill/>
        </p:spPr>
        <p:txBody>
          <a:bodyPr wrap="square">
            <a:spAutoFit/>
          </a:bodyPr>
          <a:lstStyle/>
          <a:p>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spTree>
    <p:extLst>
      <p:ext uri="{BB962C8B-B14F-4D97-AF65-F5344CB8AC3E}">
        <p14:creationId xmlns:p14="http://schemas.microsoft.com/office/powerpoint/2010/main" val="3319670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6AC2B2-8F31-485D-9FA2-9CB9B6FC2C0C}"/>
              </a:ext>
            </a:extLst>
          </p:cNvPr>
          <p:cNvSpPr txBox="1"/>
          <p:nvPr/>
        </p:nvSpPr>
        <p:spPr>
          <a:xfrm>
            <a:off x="5867400" y="228600"/>
            <a:ext cx="3124200"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B Naza'"/>
                <a:ea typeface="Times New Roman" panose="02020603050405020304" pitchFamily="18" charset="0"/>
                <a:cs typeface="B Nazanin" panose="00000400000000000000" pitchFamily="2" charset="-78"/>
              </a:rPr>
              <a:t>■ </a:t>
            </a:r>
            <a:r>
              <a:rPr lang="fa-IR" sz="1800" b="1" dirty="0">
                <a:solidFill>
                  <a:srgbClr val="FF0000"/>
                </a:solidFill>
                <a:effectLst/>
                <a:latin typeface="B Naza'"/>
                <a:ea typeface="Times New Roman" panose="02020603050405020304" pitchFamily="18" charset="0"/>
                <a:cs typeface="B Nazanin" panose="00000400000000000000" pitchFamily="2" charset="-78"/>
              </a:rPr>
              <a:t> </a:t>
            </a:r>
            <a:r>
              <a:rPr lang="ar-SA" sz="1800" b="1" dirty="0" smtClean="0">
                <a:solidFill>
                  <a:srgbClr val="FF0000"/>
                </a:solidFill>
                <a:effectLst/>
                <a:latin typeface="B Naza'"/>
                <a:ea typeface="Times New Roman" panose="02020603050405020304" pitchFamily="18" charset="0"/>
                <a:cs typeface="B Nazanin" panose="00000400000000000000" pitchFamily="2" charset="-78"/>
              </a:rPr>
              <a:t>حل</a:t>
            </a:r>
            <a:endParaRPr lang="en-US" sz="1600" dirty="0">
              <a:solidFill>
                <a:srgbClr val="FF0000"/>
              </a:solidFill>
              <a:effectLst/>
              <a:latin typeface="B Naza'"/>
              <a:ea typeface="Times New Roman" panose="02020603050405020304" pitchFamily="18" charset="0"/>
              <a:cs typeface="B Nazanin" panose="00000400000000000000" pitchFamily="2" charset="-78"/>
            </a:endParaRPr>
          </a:p>
        </p:txBody>
      </p:sp>
      <p:sp>
        <p:nvSpPr>
          <p:cNvPr id="8" name="TextBox 7">
            <a:extLst>
              <a:ext uri="{FF2B5EF4-FFF2-40B4-BE49-F238E27FC236}">
                <a16:creationId xmlns:a16="http://schemas.microsoft.com/office/drawing/2014/main" id="{9EBB7280-487A-4009-A378-E45C254716FA}"/>
              </a:ext>
            </a:extLst>
          </p:cNvPr>
          <p:cNvSpPr txBox="1"/>
          <p:nvPr/>
        </p:nvSpPr>
        <p:spPr>
          <a:xfrm>
            <a:off x="4305300" y="762000"/>
            <a:ext cx="4572000" cy="369332"/>
          </a:xfrm>
          <a:prstGeom prst="rect">
            <a:avLst/>
          </a:prstGeom>
          <a:noFill/>
        </p:spPr>
        <p:txBody>
          <a:bodyPr wrap="square">
            <a:spAutoFit/>
          </a:bodyPr>
          <a:lstStyle/>
          <a:p>
            <a:pPr marL="0" marR="0" algn="just" rtl="1">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با توجه به مشخصه­های موجود می­توان نوشت: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4DB8D6E-2A77-4069-BBA6-15A16F7CF6D3}"/>
                  </a:ext>
                </a:extLst>
              </p:cNvPr>
              <p:cNvGraphicFramePr>
                <a:graphicFrameLocks noGrp="1"/>
              </p:cNvGraphicFramePr>
              <p:nvPr>
                <p:extLst>
                  <p:ext uri="{D42A27DB-BD31-4B8C-83A1-F6EECF244321}">
                    <p14:modId xmlns:p14="http://schemas.microsoft.com/office/powerpoint/2010/main" val="3847824973"/>
                  </p:ext>
                </p:extLst>
              </p:nvPr>
            </p:nvGraphicFramePr>
            <p:xfrm>
              <a:off x="2286000" y="1129587"/>
              <a:ext cx="4965375" cy="1265365"/>
            </p:xfrm>
            <a:graphic>
              <a:graphicData uri="http://schemas.openxmlformats.org/drawingml/2006/table">
                <a:tbl>
                  <a:tblPr firstRow="1" firstCol="1" bandRow="1">
                    <a:tableStyleId>{5C22544A-7EE6-4342-B048-85BDC9FD1C3A}</a:tableStyleId>
                  </a:tblPr>
                  <a:tblGrid>
                    <a:gridCol w="4254500">
                      <a:extLst>
                        <a:ext uri="{9D8B030D-6E8A-4147-A177-3AD203B41FA5}">
                          <a16:colId xmlns:a16="http://schemas.microsoft.com/office/drawing/2014/main" val="3601821043"/>
                        </a:ext>
                      </a:extLst>
                    </a:gridCol>
                    <a:gridCol w="157790">
                      <a:extLst>
                        <a:ext uri="{9D8B030D-6E8A-4147-A177-3AD203B41FA5}">
                          <a16:colId xmlns:a16="http://schemas.microsoft.com/office/drawing/2014/main" val="2201672388"/>
                        </a:ext>
                      </a:extLst>
                    </a:gridCol>
                    <a:gridCol w="553085">
                      <a:extLst>
                        <a:ext uri="{9D8B030D-6E8A-4147-A177-3AD203B41FA5}">
                          <a16:colId xmlns:a16="http://schemas.microsoft.com/office/drawing/2014/main" val="2844098297"/>
                        </a:ext>
                      </a:extLst>
                    </a:gridCol>
                  </a:tblGrid>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b="0" i="0" smtClean="0">
                                    <a:solidFill>
                                      <a:schemeClr val="tx1"/>
                                    </a:solidFill>
                                    <a:effectLst/>
                                    <a:latin typeface="Cambria Math" panose="02040503050406030204" pitchFamily="18" charset="0"/>
                                    <a:ea typeface="Cambria Math" panose="02040503050406030204" pitchFamily="18" charset="0"/>
                                  </a:rPr>
                                  <m:t>Z</m:t>
                                </m:r>
                                <m:r>
                                  <a:rPr lang="en-US" sz="1800" b="0" i="0" smtClean="0">
                                    <a:solidFill>
                                      <a:schemeClr val="tx1"/>
                                    </a:solidFill>
                                    <a:effectLst/>
                                    <a:latin typeface="Cambria Math" panose="02040503050406030204" pitchFamily="18" charset="0"/>
                                    <a:ea typeface="Cambria Math" panose="02040503050406030204" pitchFamily="18" charset="0"/>
                                  </a:rPr>
                                  <m:t>=</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d>
                                      <m:dPr>
                                        <m:begChr m:val="["/>
                                        <m:endChr m:val="]"/>
                                        <m:ctrlPr>
                                          <a:rPr lang="en-US" sz="1800" b="0" i="1">
                                            <a:solidFill>
                                              <a:schemeClr val="tx1"/>
                                            </a:solidFill>
                                            <a:effectLst/>
                                            <a:latin typeface="Cambria Math" panose="02040503050406030204" pitchFamily="18" charset="0"/>
                                            <a:ea typeface="Cambria Math" panose="02040503050406030204" pitchFamily="18" charset="0"/>
                                          </a:rPr>
                                        </m:ctrlPr>
                                      </m:dPr>
                                      <m:e>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m:rPr>
                                                <m:sty m:val="p"/>
                                              </m:rPr>
                                              <a:rPr lang="en-US" sz="1800" b="0" i="0" smtClean="0">
                                                <a:solidFill>
                                                  <a:schemeClr val="tx1"/>
                                                </a:solidFill>
                                                <a:effectLst/>
                                                <a:latin typeface="Cambria Math" panose="02040503050406030204" pitchFamily="18" charset="0"/>
                                                <a:ea typeface="Cambria Math" panose="02040503050406030204" pitchFamily="18" charset="0"/>
                                              </a:rPr>
                                              <m:t>R</m:t>
                                            </m:r>
                                          </m:e>
                                          <m:sup>
                                            <m:r>
                                              <a:rPr lang="en-US" sz="1800" b="0" i="0" smtClean="0">
                                                <a:solidFill>
                                                  <a:schemeClr val="tx1"/>
                                                </a:solidFill>
                                                <a:effectLst/>
                                                <a:latin typeface="Cambria Math" panose="02040503050406030204" pitchFamily="18" charset="0"/>
                                                <a:ea typeface="Cambria Math" panose="02040503050406030204" pitchFamily="18" charset="0"/>
                                              </a:rPr>
                                              <m:t>2</m:t>
                                            </m:r>
                                          </m:sup>
                                        </m:sSup>
                                        <m:r>
                                          <a:rPr lang="en-US" sz="1800" b="0" i="0" smtClean="0">
                                            <a:solidFill>
                                              <a:schemeClr val="tx1"/>
                                            </a:solidFill>
                                            <a:effectLst/>
                                            <a:latin typeface="Cambria Math" panose="02040503050406030204" pitchFamily="18" charset="0"/>
                                            <a:ea typeface="Cambria Math" panose="02040503050406030204" pitchFamily="18" charset="0"/>
                                          </a:rPr>
                                          <m:t>+</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d>
                                              <m:dPr>
                                                <m:ctrlPr>
                                                  <a:rPr lang="en-US" sz="1800" b="0" i="1">
                                                    <a:solidFill>
                                                      <a:schemeClr val="tx1"/>
                                                    </a:solidFill>
                                                    <a:effectLst/>
                                                    <a:latin typeface="Cambria Math" panose="02040503050406030204" pitchFamily="18" charset="0"/>
                                                    <a:ea typeface="Cambria Math" panose="02040503050406030204" pitchFamily="18" charset="0"/>
                                                  </a:rPr>
                                                </m:ctrlPr>
                                              </m:dPr>
                                              <m:e>
                                                <m:r>
                                                  <m:rPr>
                                                    <m:sty m:val="p"/>
                                                  </m:rPr>
                                                  <a:rPr lang="en-US" sz="1800" b="0" i="0" smtClean="0">
                                                    <a:solidFill>
                                                      <a:schemeClr val="tx1"/>
                                                    </a:solidFill>
                                                    <a:effectLst/>
                                                    <a:latin typeface="Cambria Math" panose="02040503050406030204" pitchFamily="18" charset="0"/>
                                                    <a:ea typeface="Cambria Math" panose="02040503050406030204" pitchFamily="18" charset="0"/>
                                                  </a:rPr>
                                                  <m:t>ωL</m:t>
                                                </m:r>
                                              </m:e>
                                            </m:d>
                                          </m:e>
                                          <m:sup>
                                            <m:r>
                                              <a:rPr lang="en-US" sz="1800" b="0" i="0" smtClean="0">
                                                <a:solidFill>
                                                  <a:schemeClr val="tx1"/>
                                                </a:solidFill>
                                                <a:effectLst/>
                                                <a:latin typeface="Cambria Math" panose="02040503050406030204" pitchFamily="18" charset="0"/>
                                                <a:ea typeface="Cambria Math" panose="02040503050406030204" pitchFamily="18" charset="0"/>
                                              </a:rPr>
                                              <m:t>2</m:t>
                                            </m:r>
                                          </m:sup>
                                        </m:sSup>
                                      </m:e>
                                    </m:d>
                                  </m:e>
                                  <m:sup>
                                    <m:r>
                                      <a:rPr lang="en-US" sz="1800" b="0" i="0" smtClean="0">
                                        <a:solidFill>
                                          <a:schemeClr val="tx1"/>
                                        </a:solidFill>
                                        <a:effectLst/>
                                        <a:latin typeface="Cambria Math" panose="02040503050406030204" pitchFamily="18" charset="0"/>
                                        <a:ea typeface="Cambria Math" panose="02040503050406030204" pitchFamily="18" charset="0"/>
                                      </a:rPr>
                                      <m:t>0</m:t>
                                    </m:r>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5</m:t>
                                    </m:r>
                                  </m:sup>
                                </m:sSup>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106</m:t>
                                </m:r>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9</m:t>
                                </m:r>
                                <m:r>
                                  <m:rPr>
                                    <m:nor/>
                                  </m:rPr>
                                  <a:rPr lang="en-US" sz="1800" b="0" i="0">
                                    <a:solidFill>
                                      <a:schemeClr val="tx1"/>
                                    </a:solidFill>
                                    <a:effectLst/>
                                    <a:latin typeface="Cambria Math" panose="02040503050406030204" pitchFamily="18" charset="0"/>
                                    <a:ea typeface="Cambria Math" panose="02040503050406030204" pitchFamily="18" charset="0"/>
                                  </a:rPr>
                                  <m:t>Ω</m:t>
                                </m:r>
                              </m:oMath>
                            </m:oMathPara>
                          </a14:m>
                          <a:endParaRPr lang="en-US" sz="1800" b="0" i="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gridSpan="2">
                      <a:txBody>
                        <a:bodyPr/>
                        <a:lstStyle/>
                        <a:p>
                          <a:pPr marL="0" marR="0" algn="r" rtl="1">
                            <a:lnSpc>
                              <a:spcPct val="115000"/>
                            </a:lnSpc>
                            <a:spcBef>
                              <a:spcPts val="0"/>
                            </a:spcBef>
                            <a:spcAft>
                              <a:spcPts val="0"/>
                            </a:spcAft>
                          </a:pPr>
                          <a:r>
                            <a:rPr lang="en-US" sz="1800" b="0" i="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2071045960"/>
                      </a:ext>
                    </a:extLst>
                  </a:tr>
                  <a:tr h="0">
                    <a:tc gridSpan="2">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b="0" i="0" smtClean="0">
                                    <a:solidFill>
                                      <a:schemeClr val="tx1"/>
                                    </a:solidFill>
                                    <a:effectLst/>
                                    <a:latin typeface="Cambria Math" panose="02040503050406030204" pitchFamily="18" charset="0"/>
                                    <a:ea typeface="Cambria Math" panose="02040503050406030204" pitchFamily="18" charset="0"/>
                                  </a:rPr>
                                  <m:t>θ</m:t>
                                </m:r>
                                <m:r>
                                  <a:rPr lang="en-US" sz="1800" b="0" i="0" smtClean="0">
                                    <a:solidFill>
                                      <a:schemeClr val="tx1"/>
                                    </a:solidFill>
                                    <a:effectLst/>
                                    <a:latin typeface="Cambria Math" panose="02040503050406030204" pitchFamily="18" charset="0"/>
                                    <a:ea typeface="Cambria Math" panose="02040503050406030204" pitchFamily="18" charset="0"/>
                                  </a:rPr>
                                  <m:t>=</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m:rPr>
                                        <m:sty m:val="p"/>
                                      </m:rPr>
                                      <a:rPr lang="en-US" sz="1800" b="0" i="0" smtClean="0">
                                        <a:solidFill>
                                          <a:schemeClr val="tx1"/>
                                        </a:solidFill>
                                        <a:effectLst/>
                                        <a:latin typeface="Cambria Math" panose="02040503050406030204" pitchFamily="18" charset="0"/>
                                        <a:ea typeface="Cambria Math" panose="02040503050406030204" pitchFamily="18" charset="0"/>
                                      </a:rPr>
                                      <m:t>tan</m:t>
                                    </m:r>
                                  </m:e>
                                  <m:sup>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1</m:t>
                                    </m:r>
                                  </m:sup>
                                </m:sSup>
                                <m:d>
                                  <m:dPr>
                                    <m:ctrlPr>
                                      <a:rPr lang="en-US" sz="1800" b="0" i="1">
                                        <a:solidFill>
                                          <a:schemeClr val="tx1"/>
                                        </a:solidFill>
                                        <a:effectLst/>
                                        <a:latin typeface="Cambria Math" panose="02040503050406030204" pitchFamily="18" charset="0"/>
                                        <a:ea typeface="Cambria Math" panose="02040503050406030204" pitchFamily="18" charset="0"/>
                                      </a:rPr>
                                    </m:ctrlPr>
                                  </m:dPr>
                                  <m:e>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m:rPr>
                                            <m:sty m:val="p"/>
                                          </m:rPr>
                                          <a:rPr lang="en-US" sz="1800" b="0" i="0" smtClean="0">
                                            <a:solidFill>
                                              <a:schemeClr val="tx1"/>
                                            </a:solidFill>
                                            <a:effectLst/>
                                            <a:latin typeface="Cambria Math" panose="02040503050406030204" pitchFamily="18" charset="0"/>
                                            <a:ea typeface="Cambria Math" panose="02040503050406030204" pitchFamily="18" charset="0"/>
                                          </a:rPr>
                                          <m:t>ωL</m:t>
                                        </m:r>
                                      </m:num>
                                      <m:den>
                                        <m:r>
                                          <m:rPr>
                                            <m:sty m:val="p"/>
                                          </m:rPr>
                                          <a:rPr lang="en-US" sz="1800" b="0" i="0" smtClean="0">
                                            <a:solidFill>
                                              <a:schemeClr val="tx1"/>
                                            </a:solidFill>
                                            <a:effectLst/>
                                            <a:latin typeface="Cambria Math" panose="02040503050406030204" pitchFamily="18" charset="0"/>
                                            <a:ea typeface="Cambria Math" panose="02040503050406030204" pitchFamily="18" charset="0"/>
                                          </a:rPr>
                                          <m:t>R</m:t>
                                        </m:r>
                                      </m:den>
                                    </m:f>
                                  </m:e>
                                </m:d>
                                <m:r>
                                  <a:rPr lang="en-US" sz="1800" b="0" i="0" smtClean="0">
                                    <a:solidFill>
                                      <a:schemeClr val="tx1"/>
                                    </a:solidFill>
                                    <a:effectLst/>
                                    <a:latin typeface="Cambria Math" panose="02040503050406030204" pitchFamily="18" charset="0"/>
                                    <a:ea typeface="Cambria Math" panose="02040503050406030204" pitchFamily="18" charset="0"/>
                                  </a:rPr>
                                  <m:t>=</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a:rPr lang="en-US" sz="1800" b="0" i="0" smtClean="0">
                                        <a:solidFill>
                                          <a:schemeClr val="tx1"/>
                                        </a:solidFill>
                                        <a:effectLst/>
                                        <a:latin typeface="Cambria Math" panose="02040503050406030204" pitchFamily="18" charset="0"/>
                                        <a:ea typeface="Cambria Math" panose="02040503050406030204" pitchFamily="18" charset="0"/>
                                      </a:rPr>
                                      <m:t>20</m:t>
                                    </m:r>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7</m:t>
                                    </m:r>
                                  </m:e>
                                  <m:sup>
                                    <m:r>
                                      <a:rPr lang="en-US" sz="1800" b="0" i="0" smtClean="0">
                                        <a:solidFill>
                                          <a:schemeClr val="tx1"/>
                                        </a:solidFill>
                                        <a:effectLst/>
                                        <a:latin typeface="Cambria Math" panose="02040503050406030204" pitchFamily="18" charset="0"/>
                                        <a:ea typeface="Cambria Math" panose="02040503050406030204" pitchFamily="18" charset="0"/>
                                      </a:rPr>
                                      <m:t>∘</m:t>
                                    </m:r>
                                  </m:sup>
                                </m:sSup>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0</m:t>
                                </m:r>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361</m:t>
                                </m:r>
                                <m:r>
                                  <m:rPr>
                                    <m:nor/>
                                  </m:rPr>
                                  <a:rPr lang="en-US" sz="1800" b="0" i="0">
                                    <a:solidFill>
                                      <a:schemeClr val="tx1"/>
                                    </a:solidFill>
                                    <a:effectLst/>
                                    <a:latin typeface="Cambria Math" panose="02040503050406030204" pitchFamily="18" charset="0"/>
                                    <a:ea typeface="Cambria Math" panose="02040503050406030204" pitchFamily="18" charset="0"/>
                                  </a:rPr>
                                  <m:t> </m:t>
                                </m:r>
                                <m:r>
                                  <m:rPr>
                                    <m:nor/>
                                  </m:rPr>
                                  <a:rPr lang="en-US" sz="1800" b="0" i="0">
                                    <a:solidFill>
                                      <a:schemeClr val="tx1"/>
                                    </a:solidFill>
                                    <a:effectLst/>
                                    <a:latin typeface="Cambria Math" panose="02040503050406030204" pitchFamily="18" charset="0"/>
                                    <a:ea typeface="Cambria Math" panose="02040503050406030204" pitchFamily="18" charset="0"/>
                                  </a:rPr>
                                  <m:t>rad</m:t>
                                </m:r>
                              </m:oMath>
                            </m:oMathPara>
                          </a14:m>
                          <a:endParaRPr lang="en-US" sz="1800" b="0" i="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hMerge="1">
                      <a:txBody>
                        <a:bodyPr/>
                        <a:lstStyle/>
                        <a:p>
                          <a:endParaRPr lang="en-US"/>
                        </a:p>
                      </a:txBody>
                      <a:tcPr/>
                    </a:tc>
                    <a:tc>
                      <a:txBody>
                        <a:bodyPr/>
                        <a:lstStyle/>
                        <a:p>
                          <a:pPr marL="0" marR="0" algn="r" rtl="1">
                            <a:lnSpc>
                              <a:spcPct val="115000"/>
                            </a:lnSpc>
                            <a:spcBef>
                              <a:spcPts val="0"/>
                            </a:spcBef>
                            <a:spcAft>
                              <a:spcPts val="0"/>
                            </a:spcAft>
                          </a:pPr>
                          <a:r>
                            <a:rPr lang="en-US" sz="1800" b="0" i="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185125149"/>
                      </a:ext>
                    </a:extLst>
                  </a:tr>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b="0" i="0" smtClean="0">
                                    <a:solidFill>
                                      <a:schemeClr val="tx1"/>
                                    </a:solidFill>
                                    <a:effectLst/>
                                    <a:latin typeface="Cambria Math" panose="02040503050406030204" pitchFamily="18" charset="0"/>
                                    <a:ea typeface="Cambria Math" panose="02040503050406030204" pitchFamily="18" charset="0"/>
                                  </a:rPr>
                                  <m:t>ωτ</m:t>
                                </m:r>
                                <m:r>
                                  <a:rPr lang="en-US" sz="1800" b="0" i="0" smtClean="0">
                                    <a:solidFill>
                                      <a:schemeClr val="tx1"/>
                                    </a:solidFill>
                                    <a:effectLst/>
                                    <a:latin typeface="Cambria Math" panose="02040503050406030204" pitchFamily="18" charset="0"/>
                                    <a:ea typeface="Cambria Math" panose="02040503050406030204" pitchFamily="18" charset="0"/>
                                  </a:rPr>
                                  <m:t>=</m:t>
                                </m:r>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m:rPr>
                                        <m:sty m:val="p"/>
                                      </m:rPr>
                                      <a:rPr lang="en-US" sz="1800" b="0" i="0" smtClean="0">
                                        <a:solidFill>
                                          <a:schemeClr val="tx1"/>
                                        </a:solidFill>
                                        <a:effectLst/>
                                        <a:latin typeface="Cambria Math" panose="02040503050406030204" pitchFamily="18" charset="0"/>
                                        <a:ea typeface="Cambria Math" panose="02040503050406030204" pitchFamily="18" charset="0"/>
                                      </a:rPr>
                                      <m:t>ωL</m:t>
                                    </m:r>
                                  </m:num>
                                  <m:den>
                                    <m:r>
                                      <m:rPr>
                                        <m:sty m:val="p"/>
                                      </m:rPr>
                                      <a:rPr lang="en-US" sz="1800" b="0" i="0" smtClean="0">
                                        <a:solidFill>
                                          <a:schemeClr val="tx1"/>
                                        </a:solidFill>
                                        <a:effectLst/>
                                        <a:latin typeface="Cambria Math" panose="02040503050406030204" pitchFamily="18" charset="0"/>
                                        <a:ea typeface="Cambria Math" panose="02040503050406030204" pitchFamily="18" charset="0"/>
                                      </a:rPr>
                                      <m:t>R</m:t>
                                    </m:r>
                                  </m:den>
                                </m:f>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0</m:t>
                                </m:r>
                                <m:r>
                                  <a:rPr lang="en-US" sz="1800" b="0" i="0" smtClean="0">
                                    <a:solidFill>
                                      <a:schemeClr val="tx1"/>
                                    </a:solidFill>
                                    <a:effectLst/>
                                    <a:latin typeface="Cambria Math" panose="02040503050406030204" pitchFamily="18" charset="0"/>
                                    <a:ea typeface="Cambria Math" panose="02040503050406030204" pitchFamily="18" charset="0"/>
                                  </a:rPr>
                                  <m:t>.</m:t>
                                </m:r>
                                <m:r>
                                  <a:rPr lang="en-US" sz="1800" b="0" i="0" smtClean="0">
                                    <a:solidFill>
                                      <a:schemeClr val="tx1"/>
                                    </a:solidFill>
                                    <a:effectLst/>
                                    <a:latin typeface="Cambria Math" panose="02040503050406030204" pitchFamily="18" charset="0"/>
                                    <a:ea typeface="Cambria Math" panose="02040503050406030204" pitchFamily="18" charset="0"/>
                                  </a:rPr>
                                  <m:t>377</m:t>
                                </m:r>
                                <m:r>
                                  <m:rPr>
                                    <m:nor/>
                                  </m:rPr>
                                  <a:rPr lang="en-US" sz="1800" b="0" i="0">
                                    <a:solidFill>
                                      <a:schemeClr val="tx1"/>
                                    </a:solidFill>
                                    <a:effectLst/>
                                    <a:latin typeface="Cambria Math" panose="02040503050406030204" pitchFamily="18" charset="0"/>
                                    <a:ea typeface="Cambria Math" panose="02040503050406030204" pitchFamily="18" charset="0"/>
                                  </a:rPr>
                                  <m:t> </m:t>
                                </m:r>
                                <m:r>
                                  <m:rPr>
                                    <m:nor/>
                                  </m:rPr>
                                  <a:rPr lang="en-US" sz="1800" b="0" i="0">
                                    <a:solidFill>
                                      <a:schemeClr val="tx1"/>
                                    </a:solidFill>
                                    <a:effectLst/>
                                    <a:latin typeface="Cambria Math" panose="02040503050406030204" pitchFamily="18" charset="0"/>
                                    <a:ea typeface="Cambria Math" panose="02040503050406030204" pitchFamily="18" charset="0"/>
                                  </a:rPr>
                                  <m:t>rad</m:t>
                                </m:r>
                              </m:oMath>
                            </m:oMathPara>
                          </a14:m>
                          <a:endParaRPr lang="en-US" sz="1800" b="0" i="0">
                            <a:solidFill>
                              <a:schemeClr val="tx1"/>
                            </a:solidFill>
                            <a:effectLst/>
                            <a:latin typeface="Cambria Math" panose="02040503050406030204" pitchFamily="18" charset="0"/>
                            <a:ea typeface="Cambria Math" panose="02040503050406030204" pitchFamily="18" charset="0"/>
                          </a:endParaRPr>
                        </a:p>
                        <a:p>
                          <a:pPr marL="0" marR="0">
                            <a:lnSpc>
                              <a:spcPct val="115000"/>
                            </a:lnSpc>
                            <a:spcBef>
                              <a:spcPts val="0"/>
                            </a:spcBef>
                            <a:spcAft>
                              <a:spcPts val="0"/>
                            </a:spcAft>
                          </a:pPr>
                          <a:r>
                            <a:rPr lang="en-US" sz="1800" b="0" i="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gridSpan="2">
                      <a:txBody>
                        <a:bodyPr/>
                        <a:lstStyle/>
                        <a:p>
                          <a:pPr marL="0" marR="0" algn="r" rtl="1">
                            <a:lnSpc>
                              <a:spcPct val="115000"/>
                            </a:lnSpc>
                            <a:spcBef>
                              <a:spcPts val="0"/>
                            </a:spcBef>
                            <a:spcAft>
                              <a:spcPts val="0"/>
                            </a:spcAft>
                          </a:pPr>
                          <a:r>
                            <a:rPr lang="en-US" sz="1800" b="0" i="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1159620906"/>
                      </a:ext>
                    </a:extLst>
                  </a:tr>
                </a:tbl>
              </a:graphicData>
            </a:graphic>
          </p:graphicFrame>
        </mc:Choice>
        <mc:Fallback xmlns="">
          <p:graphicFrame>
            <p:nvGraphicFramePr>
              <p:cNvPr id="12" name="Table 11">
                <a:extLst>
                  <a:ext uri="{FF2B5EF4-FFF2-40B4-BE49-F238E27FC236}">
                    <a16:creationId xmlns:a16="http://schemas.microsoft.com/office/drawing/2014/main" id="{44DB8D6E-2A77-4069-BBA6-15A16F7CF6D3}"/>
                  </a:ext>
                </a:extLst>
              </p:cNvPr>
              <p:cNvGraphicFramePr>
                <a:graphicFrameLocks noGrp="1"/>
              </p:cNvGraphicFramePr>
              <p:nvPr>
                <p:extLst>
                  <p:ext uri="{D42A27DB-BD31-4B8C-83A1-F6EECF244321}">
                    <p14:modId xmlns:p14="http://schemas.microsoft.com/office/powerpoint/2010/main" val="3847824973"/>
                  </p:ext>
                </p:extLst>
              </p:nvPr>
            </p:nvGraphicFramePr>
            <p:xfrm>
              <a:off x="2286000" y="1129587"/>
              <a:ext cx="4965375" cy="1265365"/>
            </p:xfrm>
            <a:graphic>
              <a:graphicData uri="http://schemas.openxmlformats.org/drawingml/2006/table">
                <a:tbl>
                  <a:tblPr firstRow="1" firstCol="1" bandRow="1">
                    <a:tableStyleId>{5C22544A-7EE6-4342-B048-85BDC9FD1C3A}</a:tableStyleId>
                  </a:tblPr>
                  <a:tblGrid>
                    <a:gridCol w="4254500">
                      <a:extLst>
                        <a:ext uri="{9D8B030D-6E8A-4147-A177-3AD203B41FA5}">
                          <a16:colId xmlns:a16="http://schemas.microsoft.com/office/drawing/2014/main" val="3601821043"/>
                        </a:ext>
                      </a:extLst>
                    </a:gridCol>
                    <a:gridCol w="157790">
                      <a:extLst>
                        <a:ext uri="{9D8B030D-6E8A-4147-A177-3AD203B41FA5}">
                          <a16:colId xmlns:a16="http://schemas.microsoft.com/office/drawing/2014/main" val="2201672388"/>
                        </a:ext>
                      </a:extLst>
                    </a:gridCol>
                    <a:gridCol w="553085">
                      <a:extLst>
                        <a:ext uri="{9D8B030D-6E8A-4147-A177-3AD203B41FA5}">
                          <a16:colId xmlns:a16="http://schemas.microsoft.com/office/drawing/2014/main" val="2844098297"/>
                        </a:ext>
                      </a:extLst>
                    </a:gridCol>
                  </a:tblGrid>
                  <a:tr h="318961">
                    <a:tc>
                      <a:txBody>
                        <a:bodyPr/>
                        <a:lstStyle/>
                        <a:p>
                          <a:endParaRPr lang="en-US"/>
                        </a:p>
                      </a:txBody>
                      <a:tcPr marL="68580" marR="68580" marT="0" marB="0" anchor="ctr">
                        <a:blipFill>
                          <a:blip r:embed="rId3"/>
                          <a:stretch>
                            <a:fillRect l="-287" t="-42308" r="-17335" b="-417308"/>
                          </a:stretch>
                        </a:blipFill>
                      </a:tcPr>
                    </a:tc>
                    <a:tc gridSpan="2">
                      <a:txBody>
                        <a:bodyPr/>
                        <a:lstStyle/>
                        <a:p>
                          <a:pPr marL="0" marR="0" algn="r" rtl="1">
                            <a:lnSpc>
                              <a:spcPct val="115000"/>
                            </a:lnSpc>
                            <a:spcBef>
                              <a:spcPts val="0"/>
                            </a:spcBef>
                            <a:spcAft>
                              <a:spcPts val="0"/>
                            </a:spcAft>
                          </a:pPr>
                          <a:r>
                            <a:rPr lang="en-US" sz="1800" b="0" i="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2071045960"/>
                      </a:ext>
                    </a:extLst>
                  </a:tr>
                  <a:tr h="315468">
                    <a:tc gridSpan="2">
                      <a:txBody>
                        <a:bodyPr/>
                        <a:lstStyle/>
                        <a:p>
                          <a:endParaRPr lang="en-US"/>
                        </a:p>
                      </a:txBody>
                      <a:tcPr marL="68580" marR="68580" marT="0" marB="0" anchor="ctr">
                        <a:blipFill>
                          <a:blip r:embed="rId3"/>
                          <a:stretch>
                            <a:fillRect l="-276" t="-142308" r="-13122" b="-317308"/>
                          </a:stretch>
                        </a:blipFill>
                      </a:tcPr>
                    </a:tc>
                    <a:tc hMerge="1">
                      <a:txBody>
                        <a:bodyPr/>
                        <a:lstStyle/>
                        <a:p>
                          <a:endParaRPr lang="en-US"/>
                        </a:p>
                      </a:txBody>
                      <a:tcPr/>
                    </a:tc>
                    <a:tc>
                      <a:txBody>
                        <a:bodyPr/>
                        <a:lstStyle/>
                        <a:p>
                          <a:pPr marL="0" marR="0" algn="r" rtl="1">
                            <a:lnSpc>
                              <a:spcPct val="115000"/>
                            </a:lnSpc>
                            <a:spcBef>
                              <a:spcPts val="0"/>
                            </a:spcBef>
                            <a:spcAft>
                              <a:spcPts val="0"/>
                            </a:spcAft>
                          </a:pPr>
                          <a:r>
                            <a:rPr lang="en-US" sz="1800" b="0" i="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185125149"/>
                      </a:ext>
                    </a:extLst>
                  </a:tr>
                  <a:tr h="630936">
                    <a:tc>
                      <a:txBody>
                        <a:bodyPr/>
                        <a:lstStyle/>
                        <a:p>
                          <a:endParaRPr lang="en-US"/>
                        </a:p>
                      </a:txBody>
                      <a:tcPr marL="68580" marR="68580" marT="0" marB="0" anchor="ctr">
                        <a:blipFill>
                          <a:blip r:embed="rId3"/>
                          <a:stretch>
                            <a:fillRect l="-287" t="-121154" r="-17335" b="-58654"/>
                          </a:stretch>
                        </a:blipFill>
                      </a:tcPr>
                    </a:tc>
                    <a:tc gridSpan="2">
                      <a:txBody>
                        <a:bodyPr/>
                        <a:lstStyle/>
                        <a:p>
                          <a:pPr marL="0" marR="0" algn="r" rtl="1">
                            <a:lnSpc>
                              <a:spcPct val="115000"/>
                            </a:lnSpc>
                            <a:spcBef>
                              <a:spcPts val="0"/>
                            </a:spcBef>
                            <a:spcAft>
                              <a:spcPts val="0"/>
                            </a:spcAft>
                          </a:pPr>
                          <a:r>
                            <a:rPr lang="en-US" sz="1800" b="0" i="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hMerge="1">
                      <a:txBody>
                        <a:bodyPr/>
                        <a:lstStyle/>
                        <a:p>
                          <a:endParaRPr lang="en-US"/>
                        </a:p>
                      </a:txBody>
                      <a:tcPr/>
                    </a:tc>
                    <a:extLst>
                      <a:ext uri="{0D108BD9-81ED-4DB2-BD59-A6C34878D82A}">
                        <a16:rowId xmlns:a16="http://schemas.microsoft.com/office/drawing/2014/main" val="1159620906"/>
                      </a:ext>
                    </a:extLst>
                  </a:tr>
                </a:tbl>
              </a:graphicData>
            </a:graphic>
          </p:graphicFrame>
        </mc:Fallback>
      </mc:AlternateContent>
      <p:sp>
        <p:nvSpPr>
          <p:cNvPr id="14" name="TextBox 13">
            <a:extLst>
              <a:ext uri="{FF2B5EF4-FFF2-40B4-BE49-F238E27FC236}">
                <a16:creationId xmlns:a16="http://schemas.microsoft.com/office/drawing/2014/main" id="{669A2002-D6A6-4235-AFCD-C3064AD30065}"/>
              </a:ext>
            </a:extLst>
          </p:cNvPr>
          <p:cNvSpPr txBox="1"/>
          <p:nvPr/>
        </p:nvSpPr>
        <p:spPr>
          <a:xfrm>
            <a:off x="4305300" y="2268837"/>
            <a:ext cx="45720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الف) معادله جریان به‌صورت زیر خواهد بود: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1115A3E6-B26A-4873-8DCF-4DF8761C734D}"/>
                  </a:ext>
                </a:extLst>
              </p:cNvPr>
              <p:cNvGraphicFramePr>
                <a:graphicFrameLocks noGrp="1"/>
              </p:cNvGraphicFramePr>
              <p:nvPr>
                <p:extLst>
                  <p:ext uri="{D42A27DB-BD31-4B8C-83A1-F6EECF244321}">
                    <p14:modId xmlns:p14="http://schemas.microsoft.com/office/powerpoint/2010/main" val="4278958702"/>
                  </p:ext>
                </p:extLst>
              </p:nvPr>
            </p:nvGraphicFramePr>
            <p:xfrm>
              <a:off x="1093792" y="2650422"/>
              <a:ext cx="7440608" cy="650431"/>
            </p:xfrm>
            <a:graphic>
              <a:graphicData uri="http://schemas.openxmlformats.org/drawingml/2006/table">
                <a:tbl>
                  <a:tblPr firstRow="1" firstCol="1" bandRow="1">
                    <a:tableStyleId>{5C22544A-7EE6-4342-B048-85BDC9FD1C3A}</a:tableStyleId>
                  </a:tblPr>
                  <a:tblGrid>
                    <a:gridCol w="7162926">
                      <a:extLst>
                        <a:ext uri="{9D8B030D-6E8A-4147-A177-3AD203B41FA5}">
                          <a16:colId xmlns:a16="http://schemas.microsoft.com/office/drawing/2014/main" val="1951439766"/>
                        </a:ext>
                      </a:extLst>
                    </a:gridCol>
                    <a:gridCol w="277682">
                      <a:extLst>
                        <a:ext uri="{9D8B030D-6E8A-4147-A177-3AD203B41FA5}">
                          <a16:colId xmlns:a16="http://schemas.microsoft.com/office/drawing/2014/main" val="3918147089"/>
                        </a:ext>
                      </a:extLst>
                    </a:gridCol>
                  </a:tblGrid>
                  <a:tr h="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ea typeface="Cambria Math" panose="02040503050406030204" pitchFamily="18" charset="0"/>
                                  </a:rPr>
                                  <m:t>𝑖</m:t>
                                </m:r>
                                <m:d>
                                  <m:dPr>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e>
                                </m:d>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936</m:t>
                                </m:r>
                                <m:r>
                                  <a:rPr lang="en-US" sz="1800" b="0" smtClean="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𝑠𝑖𝑛</m:t>
                                </m:r>
                                <m:d>
                                  <m:dPr>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r>
                                      <a:rPr lang="en-US" sz="1800" b="0" smtClean="0">
                                        <a:solidFill>
                                          <a:schemeClr val="tx1"/>
                                        </a:solidFill>
                                        <a:effectLst/>
                                        <a:latin typeface="Cambria Math" panose="02040503050406030204" pitchFamily="18" charset="0"/>
                                        <a:ea typeface="Cambria Math" panose="02040503050406030204" pitchFamily="18" charset="0"/>
                                      </a:rPr>
                                      <m:t>−</m:t>
                                    </m:r>
                                    <m:r>
                                      <m:rPr>
                                        <m:nor/>
                                      </m:rPr>
                                      <a:rPr lang="en-US" sz="1800" b="0">
                                        <a:solidFill>
                                          <a:schemeClr val="tx1"/>
                                        </a:solidFill>
                                        <a:effectLst/>
                                        <a:latin typeface="Cambria Math" panose="02040503050406030204" pitchFamily="18" charset="0"/>
                                        <a:ea typeface="Cambria Math" panose="02040503050406030204" pitchFamily="18" charset="0"/>
                                      </a:rPr>
                                      <m:t>0</m:t>
                                    </m:r>
                                    <m:r>
                                      <m:rPr>
                                        <m:nor/>
                                      </m:rPr>
                                      <a:rPr lang="en-US" sz="1800" b="0">
                                        <a:solidFill>
                                          <a:schemeClr val="tx1"/>
                                        </a:solidFill>
                                        <a:effectLst/>
                                        <a:latin typeface="Cambria Math" panose="02040503050406030204" pitchFamily="18" charset="0"/>
                                        <a:ea typeface="Cambria Math" panose="02040503050406030204" pitchFamily="18" charset="0"/>
                                      </a:rPr>
                                      <m:t>.</m:t>
                                    </m:r>
                                    <m:r>
                                      <m:rPr>
                                        <m:nor/>
                                      </m:rPr>
                                      <a:rPr lang="en-US" sz="1800" b="0">
                                        <a:solidFill>
                                          <a:schemeClr val="tx1"/>
                                        </a:solidFill>
                                        <a:effectLst/>
                                        <a:latin typeface="Cambria Math" panose="02040503050406030204" pitchFamily="18" charset="0"/>
                                        <a:ea typeface="Cambria Math" panose="02040503050406030204" pitchFamily="18" charset="0"/>
                                      </a:rPr>
                                      <m:t>361</m:t>
                                    </m:r>
                                  </m:e>
                                </m:d>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331</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a:rPr lang="en-US" sz="1800" b="0" i="1" smtClean="0">
                                        <a:solidFill>
                                          <a:schemeClr val="tx1"/>
                                        </a:solidFill>
                                        <a:effectLst/>
                                        <a:latin typeface="Cambria Math" panose="02040503050406030204" pitchFamily="18" charset="0"/>
                                        <a:ea typeface="Cambria Math" panose="02040503050406030204" pitchFamily="18" charset="0"/>
                                      </a:rPr>
                                      <m:t>𝑒</m:t>
                                    </m:r>
                                  </m:e>
                                  <m:sup>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num>
                                      <m:den>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377</m:t>
                                        </m:r>
                                      </m:den>
                                    </m:f>
                                  </m:sup>
                                </m:sSup>
                                <m:r>
                                  <m:rPr>
                                    <m:nor/>
                                  </m:rPr>
                                  <a:rPr lang="en-US" sz="1800" b="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A</m:t>
                                </m:r>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0</m:t>
                                </m:r>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smtClean="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r>
                                  <m:rPr>
                                    <m:nor/>
                                  </m:rPr>
                                  <a:rPr lang="en-US" sz="1800" b="0">
                                    <a:solidFill>
                                      <a:schemeClr val="tx1"/>
                                    </a:solidFill>
                                    <a:effectLst/>
                                    <a:latin typeface="Cambria Math" panose="02040503050406030204" pitchFamily="18" charset="0"/>
                                    <a:ea typeface="Cambria Math" panose="02040503050406030204" pitchFamily="18" charset="0"/>
                                  </a:rPr>
                                  <m:t> ≤ </m:t>
                                </m:r>
                                <m:r>
                                  <m:rPr>
                                    <m:nor/>
                                  </m:rPr>
                                  <a:rPr lang="ar-SA" sz="1800" b="0">
                                    <a:solidFill>
                                      <a:schemeClr val="tx1"/>
                                    </a:solidFill>
                                    <a:effectLst/>
                                    <a:latin typeface="Cambria Math" panose="02040503050406030204" pitchFamily="18" charset="0"/>
                                    <a:ea typeface="Cambria Math" panose="02040503050406030204" pitchFamily="18" charset="0"/>
                                  </a:rPr>
                                  <m:t>β</m:t>
                                </m:r>
                              </m:oMath>
                            </m:oMathPara>
                          </a14:m>
                          <a:endParaRPr lang="en-US" sz="1800" b="0" dirty="0">
                            <a:solidFill>
                              <a:schemeClr val="tx1"/>
                            </a:solidFill>
                            <a:effectLst/>
                            <a:latin typeface="Cambria Math" panose="02040503050406030204" pitchFamily="18" charset="0"/>
                            <a:ea typeface="Cambria Math" panose="02040503050406030204" pitchFamily="18" charset="0"/>
                          </a:endParaRPr>
                        </a:p>
                        <a:p>
                          <a:pPr marL="0" marR="0" algn="r" rtl="1">
                            <a:lnSpc>
                              <a:spcPct val="115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276579352"/>
                      </a:ext>
                    </a:extLst>
                  </a:tr>
                </a:tbl>
              </a:graphicData>
            </a:graphic>
          </p:graphicFrame>
        </mc:Choice>
        <mc:Fallback xmlns="">
          <p:graphicFrame>
            <p:nvGraphicFramePr>
              <p:cNvPr id="17" name="Table 16">
                <a:extLst>
                  <a:ext uri="{FF2B5EF4-FFF2-40B4-BE49-F238E27FC236}">
                    <a16:creationId xmlns:a16="http://schemas.microsoft.com/office/drawing/2014/main" id="{1115A3E6-B26A-4873-8DCF-4DF8761C734D}"/>
                  </a:ext>
                </a:extLst>
              </p:cNvPr>
              <p:cNvGraphicFramePr>
                <a:graphicFrameLocks noGrp="1"/>
              </p:cNvGraphicFramePr>
              <p:nvPr>
                <p:extLst>
                  <p:ext uri="{D42A27DB-BD31-4B8C-83A1-F6EECF244321}">
                    <p14:modId xmlns:p14="http://schemas.microsoft.com/office/powerpoint/2010/main" val="4278958702"/>
                  </p:ext>
                </p:extLst>
              </p:nvPr>
            </p:nvGraphicFramePr>
            <p:xfrm>
              <a:off x="1093792" y="2650422"/>
              <a:ext cx="7440608" cy="650431"/>
            </p:xfrm>
            <a:graphic>
              <a:graphicData uri="http://schemas.openxmlformats.org/drawingml/2006/table">
                <a:tbl>
                  <a:tblPr firstRow="1" firstCol="1" bandRow="1">
                    <a:tableStyleId>{5C22544A-7EE6-4342-B048-85BDC9FD1C3A}</a:tableStyleId>
                  </a:tblPr>
                  <a:tblGrid>
                    <a:gridCol w="7162926">
                      <a:extLst>
                        <a:ext uri="{9D8B030D-6E8A-4147-A177-3AD203B41FA5}">
                          <a16:colId xmlns:a16="http://schemas.microsoft.com/office/drawing/2014/main" val="1951439766"/>
                        </a:ext>
                      </a:extLst>
                    </a:gridCol>
                    <a:gridCol w="277682">
                      <a:extLst>
                        <a:ext uri="{9D8B030D-6E8A-4147-A177-3AD203B41FA5}">
                          <a16:colId xmlns:a16="http://schemas.microsoft.com/office/drawing/2014/main" val="3918147089"/>
                        </a:ext>
                      </a:extLst>
                    </a:gridCol>
                  </a:tblGrid>
                  <a:tr h="650431">
                    <a:tc>
                      <a:txBody>
                        <a:bodyPr/>
                        <a:lstStyle/>
                        <a:p>
                          <a:endParaRPr lang="en-US"/>
                        </a:p>
                      </a:txBody>
                      <a:tcPr marL="68580" marR="68580" marT="0" marB="0" anchor="ctr">
                        <a:blipFill>
                          <a:blip r:embed="rId4"/>
                          <a:stretch>
                            <a:fillRect l="-85" t="-50926" r="-4340" b="-12037"/>
                          </a:stretch>
                        </a:blip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276579352"/>
                      </a:ext>
                    </a:extLst>
                  </a:tr>
                </a:tbl>
              </a:graphicData>
            </a:graphic>
          </p:graphicFrame>
        </mc:Fallback>
      </mc:AlternateContent>
      <p:sp>
        <p:nvSpPr>
          <p:cNvPr id="19" name="TextBox 18">
            <a:extLst>
              <a:ext uri="{FF2B5EF4-FFF2-40B4-BE49-F238E27FC236}">
                <a16:creationId xmlns:a16="http://schemas.microsoft.com/office/drawing/2014/main" id="{148C7576-9B78-4130-9104-28CAE1F35A29}"/>
              </a:ext>
            </a:extLst>
          </p:cNvPr>
          <p:cNvSpPr txBox="1"/>
          <p:nvPr/>
        </p:nvSpPr>
        <p:spPr>
          <a:xfrm>
            <a:off x="4323795" y="3139599"/>
            <a:ext cx="45720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β از معادله زیر به‌دست می‌آید: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F6BC3F6E-F310-4C4E-B0EB-D49FDB6F6ED4}"/>
                  </a:ext>
                </a:extLst>
              </p:cNvPr>
              <p:cNvGraphicFramePr>
                <a:graphicFrameLocks noGrp="1"/>
              </p:cNvGraphicFramePr>
              <p:nvPr>
                <p:extLst/>
              </p:nvPr>
            </p:nvGraphicFramePr>
            <p:xfrm>
              <a:off x="534857" y="4719988"/>
              <a:ext cx="6018343" cy="492379"/>
            </p:xfrm>
            <a:graphic>
              <a:graphicData uri="http://schemas.openxmlformats.org/drawingml/2006/table">
                <a:tbl>
                  <a:tblPr firstRow="1" firstCol="1" bandRow="1">
                    <a:tableStyleId>{5C22544A-7EE6-4342-B048-85BDC9FD1C3A}</a:tableStyleId>
                  </a:tblPr>
                  <a:tblGrid>
                    <a:gridCol w="5793740">
                      <a:extLst>
                        <a:ext uri="{9D8B030D-6E8A-4147-A177-3AD203B41FA5}">
                          <a16:colId xmlns:a16="http://schemas.microsoft.com/office/drawing/2014/main" val="2971982259"/>
                        </a:ext>
                      </a:extLst>
                    </a:gridCol>
                    <a:gridCol w="224603">
                      <a:extLst>
                        <a:ext uri="{9D8B030D-6E8A-4147-A177-3AD203B41FA5}">
                          <a16:colId xmlns:a16="http://schemas.microsoft.com/office/drawing/2014/main" val="1185262364"/>
                        </a:ext>
                      </a:extLst>
                    </a:gridCol>
                  </a:tblGrid>
                  <a:tr h="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ea typeface="Cambria Math" panose="02040503050406030204" pitchFamily="18" charset="0"/>
                                  </a:rPr>
                                  <m:t>𝑠𝑖𝑛</m:t>
                                </m:r>
                                <m:d>
                                  <m:dPr>
                                    <m:ctrlPr>
                                      <a:rPr lang="en-US" sz="1800" b="0" i="1">
                                        <a:solidFill>
                                          <a:schemeClr val="tx1"/>
                                        </a:solidFill>
                                        <a:effectLst/>
                                        <a:latin typeface="Cambria Math" panose="02040503050406030204" pitchFamily="18" charset="0"/>
                                        <a:ea typeface="Cambria Math" panose="02040503050406030204" pitchFamily="18" charset="0"/>
                                      </a:rPr>
                                    </m:ctrlPr>
                                  </m:dPr>
                                  <m:e>
                                    <m:r>
                                      <m:rPr>
                                        <m:nor/>
                                      </m:rPr>
                                      <a:rPr lang="ar-SA" sz="1800" b="0">
                                        <a:solidFill>
                                          <a:schemeClr val="tx1"/>
                                        </a:solidFill>
                                        <a:effectLst/>
                                        <a:latin typeface="Cambria Math" panose="02040503050406030204" pitchFamily="18" charset="0"/>
                                        <a:ea typeface="Cambria Math" panose="02040503050406030204" pitchFamily="18" charset="0"/>
                                      </a:rPr>
                                      <m:t>β</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361</m:t>
                                    </m:r>
                                  </m:e>
                                </m:d>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𝑠𝑖𝑛</m:t>
                                </m:r>
                                <m:d>
                                  <m:dPr>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361</m:t>
                                    </m:r>
                                  </m:e>
                                </m:d>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a:rPr lang="en-US" sz="1800" b="0" i="1" smtClean="0">
                                        <a:solidFill>
                                          <a:schemeClr val="tx1"/>
                                        </a:solidFill>
                                        <a:effectLst/>
                                        <a:latin typeface="Cambria Math" panose="02040503050406030204" pitchFamily="18" charset="0"/>
                                        <a:ea typeface="Cambria Math" panose="02040503050406030204" pitchFamily="18" charset="0"/>
                                      </a:rPr>
                                      <m:t>𝑒</m:t>
                                    </m:r>
                                  </m:e>
                                  <m:sup>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a:rPr lang="en-US" sz="1800" b="0" smtClean="0">
                                            <a:solidFill>
                                              <a:schemeClr val="tx1"/>
                                            </a:solidFill>
                                            <a:effectLst/>
                                            <a:latin typeface="Cambria Math" panose="02040503050406030204" pitchFamily="18" charset="0"/>
                                            <a:ea typeface="Cambria Math" panose="02040503050406030204" pitchFamily="18" charset="0"/>
                                          </a:rPr>
                                          <m:t>−</m:t>
                                        </m:r>
                                        <m:r>
                                          <m:rPr>
                                            <m:nor/>
                                          </m:rPr>
                                          <a:rPr lang="ar-SA" sz="1800" b="0">
                                            <a:solidFill>
                                              <a:schemeClr val="tx1"/>
                                            </a:solidFill>
                                            <a:effectLst/>
                                            <a:latin typeface="Cambria Math" panose="02040503050406030204" pitchFamily="18" charset="0"/>
                                            <a:ea typeface="Cambria Math" panose="02040503050406030204" pitchFamily="18" charset="0"/>
                                          </a:rPr>
                                          <m:t>β</m:t>
                                        </m:r>
                                      </m:num>
                                      <m:den>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377</m:t>
                                        </m:r>
                                      </m:den>
                                    </m:f>
                                  </m:sup>
                                </m:sSup>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0</m:t>
                                </m:r>
                              </m:oMath>
                            </m:oMathPara>
                          </a14:m>
                          <a:endParaRPr lang="en-US" sz="1800" b="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941463829"/>
                      </a:ext>
                    </a:extLst>
                  </a:tr>
                </a:tbl>
              </a:graphicData>
            </a:graphic>
          </p:graphicFrame>
        </mc:Choice>
        <mc:Fallback xmlns="">
          <p:graphicFrame>
            <p:nvGraphicFramePr>
              <p:cNvPr id="22" name="Table 21">
                <a:extLst>
                  <a:ext uri="{FF2B5EF4-FFF2-40B4-BE49-F238E27FC236}">
                    <a16:creationId xmlns:a16="http://schemas.microsoft.com/office/drawing/2014/main" xmlns:a14="http://schemas.microsoft.com/office/drawing/2010/main" xmlns="" id="{F6BC3F6E-F310-4C4E-B0EB-D49FDB6F6ED4}"/>
                  </a:ext>
                </a:extLst>
              </p:cNvPr>
              <p:cNvGraphicFramePr>
                <a:graphicFrameLocks noGrp="1"/>
              </p:cNvGraphicFramePr>
              <p:nvPr>
                <p:extLst>
                  <p:ext uri="{D42A27DB-BD31-4B8C-83A1-F6EECF244321}">
                    <p14:modId xmlns:p14="http://schemas.microsoft.com/office/powerpoint/2010/main" val="2003163581"/>
                  </p:ext>
                </p:extLst>
              </p:nvPr>
            </p:nvGraphicFramePr>
            <p:xfrm>
              <a:off x="534857" y="4719988"/>
              <a:ext cx="6018343" cy="492379"/>
            </p:xfrm>
            <a:graphic>
              <a:graphicData uri="http://schemas.openxmlformats.org/drawingml/2006/table">
                <a:tbl>
                  <a:tblPr firstRow="1" firstCol="1" bandRow="1">
                    <a:tableStyleId>{5C22544A-7EE6-4342-B048-85BDC9FD1C3A}</a:tableStyleId>
                  </a:tblPr>
                  <a:tblGrid>
                    <a:gridCol w="5793740">
                      <a:extLst>
                        <a:ext uri="{9D8B030D-6E8A-4147-A177-3AD203B41FA5}">
                          <a16:colId xmlns:a16="http://schemas.microsoft.com/office/drawing/2014/main" xmlns:a14="http://schemas.microsoft.com/office/drawing/2010/main" xmlns="" val="2971982259"/>
                        </a:ext>
                      </a:extLst>
                    </a:gridCol>
                    <a:gridCol w="224603">
                      <a:extLst>
                        <a:ext uri="{9D8B030D-6E8A-4147-A177-3AD203B41FA5}">
                          <a16:colId xmlns:a16="http://schemas.microsoft.com/office/drawing/2014/main" xmlns:a14="http://schemas.microsoft.com/office/drawing/2010/main" xmlns="" val="1185262364"/>
                        </a:ext>
                      </a:extLst>
                    </a:gridCol>
                  </a:tblGrid>
                  <a:tr h="492379">
                    <a:tc>
                      <a:txBody>
                        <a:bodyPr/>
                        <a:lstStyle/>
                        <a:p>
                          <a:endParaRPr lang="en-US"/>
                        </a:p>
                      </a:txBody>
                      <a:tcPr marL="68580" marR="68580" marT="0" marB="0" anchor="ctr">
                        <a:blipFill rotWithShape="0">
                          <a:blip r:embed="rId5"/>
                          <a:stretch>
                            <a:fillRect l="-105" t="-1220" r="-4416" b="-4878"/>
                          </a:stretch>
                        </a:blip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xmlns:a14="http://schemas.microsoft.com/office/drawing/2010/main" xmlns="" val="1941463829"/>
                      </a:ext>
                    </a:extLst>
                  </a:tr>
                </a:tbl>
              </a:graphicData>
            </a:graphic>
          </p:graphicFrame>
        </mc:Fallback>
      </mc:AlternateContent>
      <p:sp>
        <p:nvSpPr>
          <p:cNvPr id="24" name="TextBox 23">
            <a:extLst>
              <a:ext uri="{FF2B5EF4-FFF2-40B4-BE49-F238E27FC236}">
                <a16:creationId xmlns:a16="http://schemas.microsoft.com/office/drawing/2014/main" id="{4F589F76-776C-4B5A-B95E-E22928C058CF}"/>
              </a:ext>
            </a:extLst>
          </p:cNvPr>
          <p:cNvSpPr txBox="1"/>
          <p:nvPr/>
        </p:nvSpPr>
        <p:spPr>
          <a:xfrm>
            <a:off x="1694895" y="3812051"/>
            <a:ext cx="72009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با استفاده از یک روش ریشه‌یابی عددی،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β</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با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rad/s</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3/50 یا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201 به‌دست می‌آید.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6" name="TextBox 25">
            <a:extLst>
              <a:ext uri="{FF2B5EF4-FFF2-40B4-BE49-F238E27FC236}">
                <a16:creationId xmlns:a16="http://schemas.microsoft.com/office/drawing/2014/main" id="{80760C22-FCD1-49B6-9426-6DE345CA5212}"/>
              </a:ext>
            </a:extLst>
          </p:cNvPr>
          <p:cNvSpPr txBox="1"/>
          <p:nvPr/>
        </p:nvSpPr>
        <p:spPr>
          <a:xfrm>
            <a:off x="4323795" y="4170225"/>
            <a:ext cx="45720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 جریان متوسط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D2C5B118-5658-4F87-84B9-77680F0FF26F}"/>
                  </a:ext>
                </a:extLst>
              </p:cNvPr>
              <p:cNvGraphicFramePr>
                <a:graphicFrameLocks noGrp="1"/>
              </p:cNvGraphicFramePr>
              <p:nvPr>
                <p:extLst>
                  <p:ext uri="{D42A27DB-BD31-4B8C-83A1-F6EECF244321}">
                    <p14:modId xmlns:p14="http://schemas.microsoft.com/office/powerpoint/2010/main" val="1751320062"/>
                  </p:ext>
                </p:extLst>
              </p:nvPr>
            </p:nvGraphicFramePr>
            <p:xfrm>
              <a:off x="609600" y="4497851"/>
              <a:ext cx="7467600" cy="830580"/>
            </p:xfrm>
            <a:graphic>
              <a:graphicData uri="http://schemas.openxmlformats.org/drawingml/2006/table">
                <a:tbl>
                  <a:tblPr firstRow="1" firstCol="1" bandRow="1">
                    <a:tableStyleId>{5C22544A-7EE6-4342-B048-85BDC9FD1C3A}</a:tableStyleId>
                  </a:tblPr>
                  <a:tblGrid>
                    <a:gridCol w="7188911">
                      <a:extLst>
                        <a:ext uri="{9D8B030D-6E8A-4147-A177-3AD203B41FA5}">
                          <a16:colId xmlns:a16="http://schemas.microsoft.com/office/drawing/2014/main" val="3104633337"/>
                        </a:ext>
                      </a:extLst>
                    </a:gridCol>
                    <a:gridCol w="278689">
                      <a:extLst>
                        <a:ext uri="{9D8B030D-6E8A-4147-A177-3AD203B41FA5}">
                          <a16:colId xmlns:a16="http://schemas.microsoft.com/office/drawing/2014/main" val="3599255052"/>
                        </a:ext>
                      </a:extLst>
                    </a:gridCol>
                  </a:tblGrid>
                  <a:tr h="0">
                    <a:tc>
                      <a:txBody>
                        <a:bodyPr/>
                        <a:lstStyle/>
                        <a:p>
                          <a:pPr marL="0" marR="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ea typeface="Cambria Math" panose="02040503050406030204" pitchFamily="18" charset="0"/>
                                      </a:rPr>
                                    </m:ctrlPr>
                                  </m:sSubPr>
                                  <m:e>
                                    <m:r>
                                      <a:rPr lang="en-US" sz="1800" b="0" i="1">
                                        <a:solidFill>
                                          <a:schemeClr val="tx1"/>
                                        </a:solidFill>
                                        <a:effectLst/>
                                        <a:latin typeface="Cambria Math" panose="02040503050406030204" pitchFamily="18" charset="0"/>
                                        <a:ea typeface="Cambria Math" panose="02040503050406030204" pitchFamily="18" charset="0"/>
                                      </a:rPr>
                                      <m:t>𝐼</m:t>
                                    </m:r>
                                  </m:e>
                                  <m:sub>
                                    <m:r>
                                      <a:rPr lang="en-US" sz="1800" b="0" i="1" smtClean="0">
                                        <a:solidFill>
                                          <a:schemeClr val="tx1"/>
                                        </a:solidFill>
                                        <a:effectLst/>
                                        <a:latin typeface="Cambria Math" panose="02040503050406030204" pitchFamily="18" charset="0"/>
                                        <a:ea typeface="Cambria Math" panose="02040503050406030204" pitchFamily="18" charset="0"/>
                                      </a:rPr>
                                      <m:t>𝑜</m:t>
                                    </m:r>
                                  </m:sub>
                                </m:sSub>
                                <m:r>
                                  <a:rPr lang="en-US" sz="1800">
                                    <a:solidFill>
                                      <a:schemeClr val="tx1"/>
                                    </a:solidFill>
                                    <a:effectLst/>
                                    <a:latin typeface="Cambria Math" panose="02040503050406030204" pitchFamily="18" charset="0"/>
                                    <a:ea typeface="Cambria Math" panose="02040503050406030204" pitchFamily="18" charset="0"/>
                                  </a:rPr>
                                  <m:t>=</m:t>
                                </m:r>
                                <m:f>
                                  <m:fPr>
                                    <m:ctrlPr>
                                      <a:rPr lang="en-US" sz="1800" i="1">
                                        <a:solidFill>
                                          <a:schemeClr val="tx1"/>
                                        </a:solidFill>
                                        <a:effectLst/>
                                        <a:latin typeface="Cambria Math" panose="02040503050406030204" pitchFamily="18" charset="0"/>
                                        <a:ea typeface="Cambria Math" panose="02040503050406030204" pitchFamily="18" charset="0"/>
                                      </a:rPr>
                                    </m:ctrlPr>
                                  </m:fPr>
                                  <m:num>
                                    <m:r>
                                      <a:rPr lang="en-US" sz="1800">
                                        <a:solidFill>
                                          <a:schemeClr val="tx1"/>
                                        </a:solidFill>
                                        <a:effectLst/>
                                        <a:latin typeface="Cambria Math" panose="02040503050406030204" pitchFamily="18" charset="0"/>
                                        <a:ea typeface="Cambria Math" panose="02040503050406030204" pitchFamily="18" charset="0"/>
                                      </a:rPr>
                                      <m:t>1</m:t>
                                    </m:r>
                                  </m:num>
                                  <m:den>
                                    <m:r>
                                      <a:rPr lang="en-US" sz="1800">
                                        <a:solidFill>
                                          <a:schemeClr val="tx1"/>
                                        </a:solidFill>
                                        <a:effectLst/>
                                        <a:latin typeface="Cambria Math" panose="02040503050406030204" pitchFamily="18" charset="0"/>
                                        <a:ea typeface="Cambria Math" panose="02040503050406030204" pitchFamily="18" charset="0"/>
                                      </a:rPr>
                                      <m:t>2</m:t>
                                    </m:r>
                                    <m:r>
                                      <m:rPr>
                                        <m:sty m:val="p"/>
                                      </m:rPr>
                                      <a:rPr lang="en-US" sz="1800">
                                        <a:solidFill>
                                          <a:schemeClr val="tx1"/>
                                        </a:solidFill>
                                        <a:effectLst/>
                                        <a:latin typeface="Cambria Math" panose="02040503050406030204" pitchFamily="18" charset="0"/>
                                        <a:ea typeface="Cambria Math" panose="02040503050406030204" pitchFamily="18" charset="0"/>
                                      </a:rPr>
                                      <m:t>π</m:t>
                                    </m:r>
                                  </m:den>
                                </m:f>
                                <m:nary>
                                  <m:naryPr>
                                    <m:limLoc m:val="undOvr"/>
                                    <m:ctrlPr>
                                      <a:rPr lang="en-US" sz="1800" i="1">
                                        <a:solidFill>
                                          <a:schemeClr val="tx1"/>
                                        </a:solidFill>
                                        <a:effectLst/>
                                        <a:latin typeface="Cambria Math" panose="02040503050406030204" pitchFamily="18" charset="0"/>
                                        <a:ea typeface="Cambria Math" panose="02040503050406030204" pitchFamily="18" charset="0"/>
                                      </a:rPr>
                                    </m:ctrlPr>
                                  </m:naryPr>
                                  <m:sub>
                                    <m:r>
                                      <a:rPr lang="en-US" sz="1800">
                                        <a:solidFill>
                                          <a:schemeClr val="tx1"/>
                                        </a:solidFill>
                                        <a:effectLst/>
                                        <a:latin typeface="Cambria Math" panose="02040503050406030204" pitchFamily="18" charset="0"/>
                                        <a:ea typeface="Cambria Math" panose="02040503050406030204" pitchFamily="18" charset="0"/>
                                      </a:rPr>
                                      <m:t>0</m:t>
                                    </m:r>
                                  </m:sub>
                                  <m:sup>
                                    <m:r>
                                      <a:rPr lang="en-US" sz="1800">
                                        <a:solidFill>
                                          <a:schemeClr val="tx1"/>
                                        </a:solidFill>
                                        <a:effectLst/>
                                        <a:latin typeface="Cambria Math" panose="02040503050406030204" pitchFamily="18" charset="0"/>
                                        <a:ea typeface="Cambria Math" panose="02040503050406030204" pitchFamily="18" charset="0"/>
                                      </a:rPr>
                                      <m:t>3</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50</m:t>
                                    </m:r>
                                  </m:sup>
                                  <m:e>
                                    <m:d>
                                      <m:dPr>
                                        <m:begChr m:val="["/>
                                        <m:endChr m:val="]"/>
                                        <m:ctrlPr>
                                          <a:rPr lang="en-US" sz="1800" i="1">
                                            <a:solidFill>
                                              <a:schemeClr val="tx1"/>
                                            </a:solidFill>
                                            <a:effectLst/>
                                            <a:latin typeface="Cambria Math" panose="02040503050406030204" pitchFamily="18" charset="0"/>
                                            <a:ea typeface="Cambria Math" panose="02040503050406030204" pitchFamily="18" charset="0"/>
                                          </a:rPr>
                                        </m:ctrlPr>
                                      </m:dPr>
                                      <m:e>
                                        <m:r>
                                          <a:rPr lang="en-US" sz="1800">
                                            <a:solidFill>
                                              <a:schemeClr val="tx1"/>
                                            </a:solidFill>
                                            <a:effectLst/>
                                            <a:latin typeface="Cambria Math" panose="02040503050406030204" pitchFamily="18" charset="0"/>
                                            <a:ea typeface="Cambria Math" panose="02040503050406030204" pitchFamily="18" charset="0"/>
                                          </a:rPr>
                                          <m:t>0</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936</m:t>
                                        </m:r>
                                        <m:r>
                                          <a:rPr lang="en-US" sz="1800">
                                            <a:solidFill>
                                              <a:schemeClr val="tx1"/>
                                            </a:solidFill>
                                            <a:effectLst/>
                                            <a:latin typeface="Cambria Math" panose="02040503050406030204" pitchFamily="18" charset="0"/>
                                            <a:ea typeface="Cambria Math" panose="02040503050406030204" pitchFamily="18" charset="0"/>
                                          </a:rPr>
                                          <m:t> </m:t>
                                        </m:r>
                                        <m:r>
                                          <m:rPr>
                                            <m:sty m:val="p"/>
                                          </m:rPr>
                                          <a:rPr lang="en-US" sz="1800">
                                            <a:solidFill>
                                              <a:schemeClr val="tx1"/>
                                            </a:solidFill>
                                            <a:effectLst/>
                                            <a:latin typeface="Cambria Math" panose="02040503050406030204" pitchFamily="18" charset="0"/>
                                            <a:ea typeface="Cambria Math" panose="02040503050406030204" pitchFamily="18" charset="0"/>
                                          </a:rPr>
                                          <m:t>sin</m:t>
                                        </m:r>
                                        <m:d>
                                          <m:dPr>
                                            <m:ctrlPr>
                                              <a:rPr lang="en-US" sz="1800" i="1">
                                                <a:solidFill>
                                                  <a:schemeClr val="tx1"/>
                                                </a:solidFill>
                                                <a:effectLst/>
                                                <a:latin typeface="Cambria Math" panose="02040503050406030204" pitchFamily="18" charset="0"/>
                                                <a:ea typeface="Cambria Math" panose="02040503050406030204" pitchFamily="18" charset="0"/>
                                              </a:rPr>
                                            </m:ctrlPr>
                                          </m:dPr>
                                          <m:e>
                                            <m:r>
                                              <m:rPr>
                                                <m:sty m:val="p"/>
                                              </m:rPr>
                                              <a:rPr lang="en-US" sz="1800">
                                                <a:solidFill>
                                                  <a:schemeClr val="tx1"/>
                                                </a:solidFill>
                                                <a:effectLst/>
                                                <a:latin typeface="Cambria Math" panose="02040503050406030204" pitchFamily="18" charset="0"/>
                                                <a:ea typeface="Cambria Math" panose="02040503050406030204" pitchFamily="18" charset="0"/>
                                              </a:rPr>
                                              <m:t>ω</m:t>
                                            </m:r>
                                            <m:r>
                                              <a:rPr lang="en-US" sz="1800">
                                                <a:solidFill>
                                                  <a:schemeClr val="tx1"/>
                                                </a:solidFill>
                                                <a:effectLst/>
                                                <a:latin typeface="Cambria Math" panose="02040503050406030204" pitchFamily="18" charset="0"/>
                                                <a:ea typeface="Cambria Math" panose="02040503050406030204" pitchFamily="18" charset="0"/>
                                              </a:rPr>
                                              <m:t>𝑡</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0</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361</m:t>
                                            </m:r>
                                          </m:e>
                                        </m:d>
                                        <m:r>
                                          <m:rPr>
                                            <m:nor/>
                                          </m:rPr>
                                          <a:rPr lang="en-US" sz="1800">
                                            <a:solidFill>
                                              <a:schemeClr val="tx1"/>
                                            </a:solidFill>
                                            <a:effectLst/>
                                            <a:latin typeface="Cambria Math" panose="02040503050406030204" pitchFamily="18" charset="0"/>
                                            <a:ea typeface="Cambria Math" panose="02040503050406030204" pitchFamily="18" charset="0"/>
                                          </a:rPr>
                                          <m:t> +</m:t>
                                        </m:r>
                                        <m:r>
                                          <a:rPr lang="en-US" sz="1800">
                                            <a:solidFill>
                                              <a:schemeClr val="tx1"/>
                                            </a:solidFill>
                                            <a:effectLst/>
                                            <a:latin typeface="Cambria Math" panose="02040503050406030204" pitchFamily="18" charset="0"/>
                                            <a:ea typeface="Cambria Math" panose="02040503050406030204" pitchFamily="18" charset="0"/>
                                          </a:rPr>
                                          <m:t>0</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331</m:t>
                                        </m:r>
                                        <m:r>
                                          <a:rPr lang="en-US" sz="1800">
                                            <a:solidFill>
                                              <a:schemeClr val="tx1"/>
                                            </a:solidFill>
                                            <a:effectLst/>
                                            <a:latin typeface="Cambria Math" panose="02040503050406030204" pitchFamily="18" charset="0"/>
                                            <a:ea typeface="Cambria Math" panose="02040503050406030204" pitchFamily="18" charset="0"/>
                                          </a:rPr>
                                          <m:t> </m:t>
                                        </m:r>
                                        <m:sSup>
                                          <m:sSupPr>
                                            <m:ctrlPr>
                                              <a:rPr lang="en-US" sz="1800" i="1">
                                                <a:solidFill>
                                                  <a:schemeClr val="tx1"/>
                                                </a:solidFill>
                                                <a:effectLst/>
                                                <a:latin typeface="Cambria Math" panose="02040503050406030204" pitchFamily="18" charset="0"/>
                                                <a:ea typeface="Cambria Math" panose="02040503050406030204" pitchFamily="18" charset="0"/>
                                              </a:rPr>
                                            </m:ctrlPr>
                                          </m:sSupPr>
                                          <m:e>
                                            <m:r>
                                              <a:rPr lang="en-US" sz="1800">
                                                <a:solidFill>
                                                  <a:schemeClr val="tx1"/>
                                                </a:solidFill>
                                                <a:effectLst/>
                                                <a:latin typeface="Cambria Math" panose="02040503050406030204" pitchFamily="18" charset="0"/>
                                                <a:ea typeface="Cambria Math" panose="02040503050406030204" pitchFamily="18" charset="0"/>
                                              </a:rPr>
                                              <m:t>𝑒</m:t>
                                            </m:r>
                                          </m:e>
                                          <m:sup>
                                            <m:f>
                                              <m:fPr>
                                                <m:type m:val="lin"/>
                                                <m:ctrlPr>
                                                  <a:rPr lang="en-US" sz="1800" i="1">
                                                    <a:solidFill>
                                                      <a:schemeClr val="tx1"/>
                                                    </a:solidFill>
                                                    <a:effectLst/>
                                                    <a:latin typeface="Cambria Math" panose="02040503050406030204" pitchFamily="18" charset="0"/>
                                                    <a:ea typeface="Cambria Math" panose="02040503050406030204" pitchFamily="18" charset="0"/>
                                                  </a:rPr>
                                                </m:ctrlPr>
                                              </m:fPr>
                                              <m:num>
                                                <m:r>
                                                  <a:rPr lang="en-US" sz="1800">
                                                    <a:solidFill>
                                                      <a:schemeClr val="tx1"/>
                                                    </a:solidFill>
                                                    <a:effectLst/>
                                                    <a:latin typeface="Cambria Math" panose="02040503050406030204" pitchFamily="18" charset="0"/>
                                                    <a:ea typeface="Cambria Math" panose="02040503050406030204" pitchFamily="18" charset="0"/>
                                                  </a:rPr>
                                                  <m:t>−</m:t>
                                                </m:r>
                                                <m:r>
                                                  <m:rPr>
                                                    <m:sty m:val="p"/>
                                                  </m:rPr>
                                                  <a:rPr lang="en-US" sz="1800">
                                                    <a:solidFill>
                                                      <a:schemeClr val="tx1"/>
                                                    </a:solidFill>
                                                    <a:effectLst/>
                                                    <a:latin typeface="Cambria Math" panose="02040503050406030204" pitchFamily="18" charset="0"/>
                                                    <a:ea typeface="Cambria Math" panose="02040503050406030204" pitchFamily="18" charset="0"/>
                                                  </a:rPr>
                                                  <m:t>ω</m:t>
                                                </m:r>
                                                <m:r>
                                                  <a:rPr lang="en-US" sz="1800">
                                                    <a:solidFill>
                                                      <a:schemeClr val="tx1"/>
                                                    </a:solidFill>
                                                    <a:effectLst/>
                                                    <a:latin typeface="Cambria Math" panose="02040503050406030204" pitchFamily="18" charset="0"/>
                                                    <a:ea typeface="Cambria Math" panose="02040503050406030204" pitchFamily="18" charset="0"/>
                                                  </a:rPr>
                                                  <m:t>𝑡</m:t>
                                                </m:r>
                                              </m:num>
                                              <m:den>
                                                <m:r>
                                                  <a:rPr lang="en-US" sz="1800">
                                                    <a:solidFill>
                                                      <a:schemeClr val="tx1"/>
                                                    </a:solidFill>
                                                    <a:effectLst/>
                                                    <a:latin typeface="Cambria Math" panose="02040503050406030204" pitchFamily="18" charset="0"/>
                                                    <a:ea typeface="Cambria Math" panose="02040503050406030204" pitchFamily="18" charset="0"/>
                                                  </a:rPr>
                                                  <m:t>0</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377</m:t>
                                                </m:r>
                                              </m:den>
                                            </m:f>
                                          </m:sup>
                                        </m:sSup>
                                      </m:e>
                                    </m:d>
                                    <m:r>
                                      <a:rPr lang="en-US" sz="1800">
                                        <a:solidFill>
                                          <a:schemeClr val="tx1"/>
                                        </a:solidFill>
                                        <a:effectLst/>
                                        <a:latin typeface="Cambria Math" panose="02040503050406030204" pitchFamily="18" charset="0"/>
                                        <a:ea typeface="Cambria Math" panose="02040503050406030204" pitchFamily="18" charset="0"/>
                                      </a:rPr>
                                      <m:t>𝑑</m:t>
                                    </m:r>
                                    <m:d>
                                      <m:dPr>
                                        <m:ctrlPr>
                                          <a:rPr lang="en-US" sz="1800" i="1">
                                            <a:solidFill>
                                              <a:schemeClr val="tx1"/>
                                            </a:solidFill>
                                            <a:effectLst/>
                                            <a:latin typeface="Cambria Math" panose="02040503050406030204" pitchFamily="18" charset="0"/>
                                            <a:ea typeface="Cambria Math" panose="02040503050406030204" pitchFamily="18" charset="0"/>
                                          </a:rPr>
                                        </m:ctrlPr>
                                      </m:dPr>
                                      <m:e>
                                        <m:r>
                                          <m:rPr>
                                            <m:sty m:val="p"/>
                                          </m:rPr>
                                          <a:rPr lang="en-US" sz="1800">
                                            <a:solidFill>
                                              <a:schemeClr val="tx1"/>
                                            </a:solidFill>
                                            <a:effectLst/>
                                            <a:latin typeface="Cambria Math" panose="02040503050406030204" pitchFamily="18" charset="0"/>
                                            <a:ea typeface="Cambria Math" panose="02040503050406030204" pitchFamily="18" charset="0"/>
                                          </a:rPr>
                                          <m:t>ω</m:t>
                                        </m:r>
                                        <m:r>
                                          <a:rPr lang="en-US" sz="1800">
                                            <a:solidFill>
                                              <a:schemeClr val="tx1"/>
                                            </a:solidFill>
                                            <a:effectLst/>
                                            <a:latin typeface="Cambria Math" panose="02040503050406030204" pitchFamily="18" charset="0"/>
                                            <a:ea typeface="Cambria Math" panose="02040503050406030204" pitchFamily="18" charset="0"/>
                                          </a:rPr>
                                          <m:t>𝑡</m:t>
                                        </m:r>
                                      </m:e>
                                    </m:d>
                                  </m:e>
                                </m:nary>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0</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308</m:t>
                                </m:r>
                                <m:r>
                                  <a:rPr lang="en-US" sz="1800">
                                    <a:solidFill>
                                      <a:schemeClr val="tx1"/>
                                    </a:solidFill>
                                    <a:effectLst/>
                                    <a:latin typeface="Cambria Math" panose="02040503050406030204" pitchFamily="18" charset="0"/>
                                    <a:ea typeface="Cambria Math" panose="02040503050406030204" pitchFamily="18" charset="0"/>
                                  </a:rPr>
                                  <m:t> </m:t>
                                </m:r>
                                <m:r>
                                  <m:rPr>
                                    <m:sty m:val="p"/>
                                  </m:rPr>
                                  <a:rPr lang="en-US" sz="1800">
                                    <a:solidFill>
                                      <a:schemeClr val="tx1"/>
                                    </a:solidFill>
                                    <a:effectLst/>
                                    <a:latin typeface="Cambria Math" panose="02040503050406030204" pitchFamily="18" charset="0"/>
                                    <a:ea typeface="Cambria Math" panose="02040503050406030204" pitchFamily="18" charset="0"/>
                                  </a:rPr>
                                  <m:t>A</m:t>
                                </m:r>
                              </m:oMath>
                            </m:oMathPara>
                          </a14:m>
                          <a:endParaRPr lang="en-US" sz="180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r>
                            <a:rPr lang="en-US" sz="180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4208979023"/>
                      </a:ext>
                    </a:extLst>
                  </a:tr>
                </a:tbl>
              </a:graphicData>
            </a:graphic>
          </p:graphicFrame>
        </mc:Choice>
        <mc:Fallback xmlns="">
          <p:graphicFrame>
            <p:nvGraphicFramePr>
              <p:cNvPr id="29" name="Table 28">
                <a:extLst>
                  <a:ext uri="{FF2B5EF4-FFF2-40B4-BE49-F238E27FC236}">
                    <a16:creationId xmlns:a16="http://schemas.microsoft.com/office/drawing/2014/main" id="{D2C5B118-5658-4F87-84B9-77680F0FF26F}"/>
                  </a:ext>
                </a:extLst>
              </p:cNvPr>
              <p:cNvGraphicFramePr>
                <a:graphicFrameLocks noGrp="1"/>
              </p:cNvGraphicFramePr>
              <p:nvPr>
                <p:extLst>
                  <p:ext uri="{D42A27DB-BD31-4B8C-83A1-F6EECF244321}">
                    <p14:modId xmlns:p14="http://schemas.microsoft.com/office/powerpoint/2010/main" val="1751320062"/>
                  </p:ext>
                </p:extLst>
              </p:nvPr>
            </p:nvGraphicFramePr>
            <p:xfrm>
              <a:off x="609600" y="4497851"/>
              <a:ext cx="7467600" cy="830580"/>
            </p:xfrm>
            <a:graphic>
              <a:graphicData uri="http://schemas.openxmlformats.org/drawingml/2006/table">
                <a:tbl>
                  <a:tblPr firstRow="1" firstCol="1" bandRow="1">
                    <a:tableStyleId>{5C22544A-7EE6-4342-B048-85BDC9FD1C3A}</a:tableStyleId>
                  </a:tblPr>
                  <a:tblGrid>
                    <a:gridCol w="7188911">
                      <a:extLst>
                        <a:ext uri="{9D8B030D-6E8A-4147-A177-3AD203B41FA5}">
                          <a16:colId xmlns:a16="http://schemas.microsoft.com/office/drawing/2014/main" val="3104633337"/>
                        </a:ext>
                      </a:extLst>
                    </a:gridCol>
                    <a:gridCol w="278689">
                      <a:extLst>
                        <a:ext uri="{9D8B030D-6E8A-4147-A177-3AD203B41FA5}">
                          <a16:colId xmlns:a16="http://schemas.microsoft.com/office/drawing/2014/main" val="3599255052"/>
                        </a:ext>
                      </a:extLst>
                    </a:gridCol>
                  </a:tblGrid>
                  <a:tr h="830580">
                    <a:tc>
                      <a:txBody>
                        <a:bodyPr/>
                        <a:lstStyle/>
                        <a:p>
                          <a:endParaRPr lang="en-US"/>
                        </a:p>
                      </a:txBody>
                      <a:tcPr marL="68580" marR="68580" marT="0" marB="0" anchor="ctr">
                        <a:blipFill>
                          <a:blip r:embed="rId6"/>
                          <a:stretch>
                            <a:fillRect l="-170" t="-725" r="-4326" b="-2899"/>
                          </a:stretch>
                        </a:blipFill>
                      </a:tcPr>
                    </a:tc>
                    <a:tc>
                      <a:txBody>
                        <a:bodyPr/>
                        <a:lstStyle/>
                        <a:p>
                          <a:pPr marL="0" marR="0" algn="r" rtl="1">
                            <a:lnSpc>
                              <a:spcPct val="100000"/>
                            </a:lnSpc>
                            <a:spcBef>
                              <a:spcPts val="0"/>
                            </a:spcBef>
                            <a:spcAft>
                              <a:spcPts val="0"/>
                            </a:spcAft>
                          </a:pPr>
                          <a:r>
                            <a:rPr lang="en-US" sz="180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4208979023"/>
                      </a:ext>
                    </a:extLst>
                  </a:tr>
                </a:tbl>
              </a:graphicData>
            </a:graphic>
          </p:graphicFrame>
        </mc:Fallback>
      </mc:AlternateContent>
      <p:sp>
        <p:nvSpPr>
          <p:cNvPr id="5" name="Slide Number Placeholder 4">
            <a:extLst>
              <a:ext uri="{FF2B5EF4-FFF2-40B4-BE49-F238E27FC236}">
                <a16:creationId xmlns:a16="http://schemas.microsoft.com/office/drawing/2014/main" id="{F055557C-6A4A-49CF-915A-084560AB28A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62240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0556E6-F60D-483B-AA61-9F6B01E8824D}"/>
              </a:ext>
            </a:extLst>
          </p:cNvPr>
          <p:cNvSpPr txBox="1"/>
          <p:nvPr/>
        </p:nvSpPr>
        <p:spPr>
          <a:xfrm>
            <a:off x="4419600" y="304800"/>
            <a:ext cx="45720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ج) مقدار مؤثر جریان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1B1AFAC-32C7-41AD-904F-CFFF604EE795}"/>
                  </a:ext>
                </a:extLst>
              </p:cNvPr>
              <p:cNvGraphicFramePr>
                <a:graphicFrameLocks noGrp="1"/>
              </p:cNvGraphicFramePr>
              <p:nvPr>
                <p:extLst/>
              </p:nvPr>
            </p:nvGraphicFramePr>
            <p:xfrm>
              <a:off x="762000" y="762000"/>
              <a:ext cx="7848600" cy="1207326"/>
            </p:xfrm>
            <a:graphic>
              <a:graphicData uri="http://schemas.openxmlformats.org/drawingml/2006/table">
                <a:tbl>
                  <a:tblPr firstRow="1" firstCol="1" bandRow="1">
                    <a:tableStyleId>{5C22544A-7EE6-4342-B048-85BDC9FD1C3A}</a:tableStyleId>
                  </a:tblPr>
                  <a:tblGrid>
                    <a:gridCol w="7686040">
                      <a:extLst>
                        <a:ext uri="{9D8B030D-6E8A-4147-A177-3AD203B41FA5}">
                          <a16:colId xmlns:a16="http://schemas.microsoft.com/office/drawing/2014/main" val="3985033098"/>
                        </a:ext>
                      </a:extLst>
                    </a:gridCol>
                    <a:gridCol w="162560">
                      <a:extLst>
                        <a:ext uri="{9D8B030D-6E8A-4147-A177-3AD203B41FA5}">
                          <a16:colId xmlns:a16="http://schemas.microsoft.com/office/drawing/2014/main" val="890940744"/>
                        </a:ext>
                      </a:extLst>
                    </a:gridCol>
                  </a:tblGrid>
                  <a:tr h="0">
                    <a:tc>
                      <a:txBody>
                        <a:bodyPr/>
                        <a:lstStyle/>
                        <a:p>
                          <a:pPr marL="0" marR="0" algn="r" rtl="1">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ea typeface="Cambria Math" panose="02040503050406030204" pitchFamily="18" charset="0"/>
                                      </a:rPr>
                                    </m:ctrlPr>
                                  </m:sSubPr>
                                  <m:e>
                                    <m:r>
                                      <a:rPr lang="en-US" sz="1800" b="0" i="1" smtClean="0">
                                        <a:solidFill>
                                          <a:schemeClr val="tx1"/>
                                        </a:solidFill>
                                        <a:effectLst/>
                                        <a:latin typeface="Cambria Math" panose="02040503050406030204" pitchFamily="18" charset="0"/>
                                        <a:ea typeface="Cambria Math" panose="02040503050406030204" pitchFamily="18" charset="0"/>
                                      </a:rPr>
                                      <m:t>𝐼</m:t>
                                    </m:r>
                                  </m:e>
                                  <m:sub>
                                    <m:r>
                                      <a:rPr lang="en-US" sz="1800" b="0" i="1" smtClean="0">
                                        <a:solidFill>
                                          <a:schemeClr val="tx1"/>
                                        </a:solidFill>
                                        <a:effectLst/>
                                        <a:latin typeface="Cambria Math" panose="02040503050406030204" pitchFamily="18" charset="0"/>
                                        <a:ea typeface="Cambria Math" panose="02040503050406030204" pitchFamily="18" charset="0"/>
                                      </a:rPr>
                                      <m:t>𝑟𝑚𝑠</m:t>
                                    </m:r>
                                  </m:sub>
                                </m:sSub>
                                <m:r>
                                  <a:rPr lang="en-US" sz="1800" b="0" smtClean="0">
                                    <a:solidFill>
                                      <a:schemeClr val="tx1"/>
                                    </a:solidFill>
                                    <a:effectLst/>
                                    <a:latin typeface="Cambria Math" panose="02040503050406030204" pitchFamily="18" charset="0"/>
                                    <a:ea typeface="Cambria Math" panose="02040503050406030204" pitchFamily="18" charset="0"/>
                                  </a:rPr>
                                  <m:t>=</m:t>
                                </m:r>
                                <m:rad>
                                  <m:radPr>
                                    <m:degHide m:val="on"/>
                                    <m:ctrlPr>
                                      <a:rPr lang="en-US" sz="1800" b="0" i="1">
                                        <a:solidFill>
                                          <a:schemeClr val="tx1"/>
                                        </a:solidFill>
                                        <a:effectLst/>
                                        <a:latin typeface="Cambria Math" panose="02040503050406030204" pitchFamily="18" charset="0"/>
                                        <a:ea typeface="Cambria Math" panose="02040503050406030204" pitchFamily="18" charset="0"/>
                                      </a:rPr>
                                    </m:ctrlPr>
                                  </m:radPr>
                                  <m:deg/>
                                  <m:e>
                                    <m:f>
                                      <m:fPr>
                                        <m:ctrlPr>
                                          <a:rPr lang="en-US" sz="1800" b="0" i="1">
                                            <a:solidFill>
                                              <a:schemeClr val="tx1"/>
                                            </a:solidFill>
                                            <a:effectLst/>
                                            <a:latin typeface="Cambria Math" panose="02040503050406030204" pitchFamily="18" charset="0"/>
                                            <a:ea typeface="Cambria Math" panose="02040503050406030204" pitchFamily="18" charset="0"/>
                                          </a:rPr>
                                        </m:ctrlPr>
                                      </m:fPr>
                                      <m:num>
                                        <m:r>
                                          <a:rPr lang="en-US" sz="1800" b="0" i="1" smtClean="0">
                                            <a:solidFill>
                                              <a:schemeClr val="tx1"/>
                                            </a:solidFill>
                                            <a:effectLst/>
                                            <a:latin typeface="Cambria Math" panose="02040503050406030204" pitchFamily="18" charset="0"/>
                                            <a:ea typeface="Cambria Math" panose="02040503050406030204" pitchFamily="18" charset="0"/>
                                          </a:rPr>
                                          <m:t>1</m:t>
                                        </m:r>
                                      </m:num>
                                      <m:den>
                                        <m:r>
                                          <a:rPr lang="en-US" sz="1800" b="0" i="1" smtClean="0">
                                            <a:solidFill>
                                              <a:schemeClr val="tx1"/>
                                            </a:solidFill>
                                            <a:effectLst/>
                                            <a:latin typeface="Cambria Math" panose="02040503050406030204" pitchFamily="18" charset="0"/>
                                            <a:ea typeface="Cambria Math" panose="02040503050406030204" pitchFamily="18" charset="0"/>
                                          </a:rPr>
                                          <m:t>2</m:t>
                                        </m:r>
                                        <m:r>
                                          <a:rPr lang="en-US" sz="1800" b="0" i="1" smtClean="0">
                                            <a:solidFill>
                                              <a:schemeClr val="tx1"/>
                                            </a:solidFill>
                                            <a:effectLst/>
                                            <a:latin typeface="Cambria Math" panose="02040503050406030204" pitchFamily="18" charset="0"/>
                                            <a:ea typeface="Cambria Math" panose="02040503050406030204" pitchFamily="18" charset="0"/>
                                          </a:rPr>
                                          <m:t>𝜋</m:t>
                                        </m:r>
                                      </m:den>
                                    </m:f>
                                    <m:nary>
                                      <m:naryPr>
                                        <m:limLoc m:val="undOvr"/>
                                        <m:ctrlPr>
                                          <a:rPr lang="en-US" sz="1800" b="0" i="1">
                                            <a:solidFill>
                                              <a:schemeClr val="tx1"/>
                                            </a:solidFill>
                                            <a:effectLst/>
                                            <a:latin typeface="Cambria Math" panose="02040503050406030204" pitchFamily="18" charset="0"/>
                                            <a:ea typeface="Cambria Math" panose="02040503050406030204" pitchFamily="18" charset="0"/>
                                          </a:rPr>
                                        </m:ctrlPr>
                                      </m:naryPr>
                                      <m:sub>
                                        <m:r>
                                          <a:rPr lang="en-US" sz="1800" b="0" i="1" smtClean="0">
                                            <a:solidFill>
                                              <a:schemeClr val="tx1"/>
                                            </a:solidFill>
                                            <a:effectLst/>
                                            <a:latin typeface="Cambria Math" panose="02040503050406030204" pitchFamily="18" charset="0"/>
                                            <a:ea typeface="Cambria Math" panose="02040503050406030204" pitchFamily="18" charset="0"/>
                                          </a:rPr>
                                          <m:t>0</m:t>
                                        </m:r>
                                      </m:sub>
                                      <m:sup>
                                        <m:r>
                                          <a:rPr lang="en-US" sz="1800" b="0" i="1" smtClean="0">
                                            <a:solidFill>
                                              <a:schemeClr val="tx1"/>
                                            </a:solidFill>
                                            <a:effectLst/>
                                            <a:latin typeface="Cambria Math" panose="02040503050406030204" pitchFamily="18" charset="0"/>
                                            <a:ea typeface="Cambria Math" panose="02040503050406030204" pitchFamily="18" charset="0"/>
                                          </a:rPr>
                                          <m:t>3</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50</m:t>
                                        </m:r>
                                      </m:sup>
                                      <m:e>
                                        <m:sSup>
                                          <m:sSupPr>
                                            <m:ctrlPr>
                                              <a:rPr lang="en-US" sz="1800" b="0" i="1">
                                                <a:solidFill>
                                                  <a:schemeClr val="tx1"/>
                                                </a:solidFill>
                                                <a:effectLst/>
                                                <a:latin typeface="Cambria Math" panose="02040503050406030204" pitchFamily="18" charset="0"/>
                                                <a:ea typeface="Cambria Math" panose="02040503050406030204" pitchFamily="18" charset="0"/>
                                              </a:rPr>
                                            </m:ctrlPr>
                                          </m:sSupPr>
                                          <m:e>
                                            <m:d>
                                              <m:dPr>
                                                <m:begChr m:val="["/>
                                                <m:endChr m:val="]"/>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936</m:t>
                                                </m:r>
                                                <m:r>
                                                  <a:rPr lang="en-US" sz="1800" b="0" smtClean="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𝑠𝑖𝑛</m:t>
                                                </m:r>
                                                <m:d>
                                                  <m:dPr>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361</m:t>
                                                    </m:r>
                                                  </m:e>
                                                </m:d>
                                                <m:r>
                                                  <m:rPr>
                                                    <m:nor/>
                                                  </m:rPr>
                                                  <a:rPr lang="en-US" sz="1800" b="0">
                                                    <a:solidFill>
                                                      <a:schemeClr val="tx1"/>
                                                    </a:solidFill>
                                                    <a:effectLst/>
                                                    <a:latin typeface="Cambria Math" panose="02040503050406030204" pitchFamily="18" charset="0"/>
                                                    <a:ea typeface="Cambria Math" panose="02040503050406030204" pitchFamily="18" charset="0"/>
                                                  </a:rPr>
                                                  <m:t> +</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331</m:t>
                                                </m:r>
                                                <m:r>
                                                  <a:rPr lang="en-US" sz="1800" b="0" smtClean="0">
                                                    <a:solidFill>
                                                      <a:schemeClr val="tx1"/>
                                                    </a:solidFill>
                                                    <a:effectLst/>
                                                    <a:latin typeface="Cambria Math" panose="02040503050406030204" pitchFamily="18" charset="0"/>
                                                    <a:ea typeface="Cambria Math" panose="02040503050406030204" pitchFamily="18" charset="0"/>
                                                  </a:rPr>
                                                  <m:t> </m:t>
                                                </m:r>
                                                <m:sSup>
                                                  <m:sSupPr>
                                                    <m:ctrlPr>
                                                      <a:rPr lang="en-US" sz="1800" b="0" i="1">
                                                        <a:solidFill>
                                                          <a:schemeClr val="tx1"/>
                                                        </a:solidFill>
                                                        <a:effectLst/>
                                                        <a:latin typeface="Cambria Math" panose="02040503050406030204" pitchFamily="18" charset="0"/>
                                                        <a:ea typeface="Cambria Math" panose="02040503050406030204" pitchFamily="18" charset="0"/>
                                                      </a:rPr>
                                                    </m:ctrlPr>
                                                  </m:sSupPr>
                                                  <m:e>
                                                    <m:r>
                                                      <a:rPr lang="en-US" sz="1800" b="0" i="1" smtClean="0">
                                                        <a:solidFill>
                                                          <a:schemeClr val="tx1"/>
                                                        </a:solidFill>
                                                        <a:effectLst/>
                                                        <a:latin typeface="Cambria Math" panose="02040503050406030204" pitchFamily="18" charset="0"/>
                                                        <a:ea typeface="Cambria Math" panose="02040503050406030204" pitchFamily="18" charset="0"/>
                                                      </a:rPr>
                                                      <m:t>𝑒</m:t>
                                                    </m:r>
                                                  </m:e>
                                                  <m:sup>
                                                    <m:f>
                                                      <m:fPr>
                                                        <m:type m:val="lin"/>
                                                        <m:ctrlPr>
                                                          <a:rPr lang="en-US" sz="1800" b="0" i="1">
                                                            <a:solidFill>
                                                              <a:schemeClr val="tx1"/>
                                                            </a:solidFill>
                                                            <a:effectLst/>
                                                            <a:latin typeface="Cambria Math" panose="02040503050406030204" pitchFamily="18" charset="0"/>
                                                            <a:ea typeface="Cambria Math" panose="02040503050406030204" pitchFamily="18" charset="0"/>
                                                          </a:rPr>
                                                        </m:ctrlPr>
                                                      </m:fPr>
                                                      <m:num>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num>
                                                      <m:den>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377</m:t>
                                                        </m:r>
                                                      </m:den>
                                                    </m:f>
                                                  </m:sup>
                                                </m:sSup>
                                              </m:e>
                                            </m:d>
                                          </m:e>
                                          <m:sup>
                                            <m:r>
                                              <a:rPr lang="en-US" sz="1800" b="0" i="1" smtClean="0">
                                                <a:solidFill>
                                                  <a:schemeClr val="tx1"/>
                                                </a:solidFill>
                                                <a:effectLst/>
                                                <a:latin typeface="Cambria Math" panose="02040503050406030204" pitchFamily="18" charset="0"/>
                                                <a:ea typeface="Cambria Math" panose="02040503050406030204" pitchFamily="18" charset="0"/>
                                              </a:rPr>
                                              <m:t>2</m:t>
                                            </m:r>
                                          </m:sup>
                                        </m:sSup>
                                        <m:r>
                                          <a:rPr lang="en-US" sz="1800" b="0" i="1" smtClean="0">
                                            <a:solidFill>
                                              <a:schemeClr val="tx1"/>
                                            </a:solidFill>
                                            <a:effectLst/>
                                            <a:latin typeface="Cambria Math" panose="02040503050406030204" pitchFamily="18" charset="0"/>
                                            <a:ea typeface="Cambria Math" panose="02040503050406030204" pitchFamily="18" charset="0"/>
                                          </a:rPr>
                                          <m:t>𝑑</m:t>
                                        </m:r>
                                        <m:d>
                                          <m:dPr>
                                            <m:ctrlPr>
                                              <a:rPr lang="en-US" sz="1800" b="0" i="1">
                                                <a:solidFill>
                                                  <a:schemeClr val="tx1"/>
                                                </a:solidFill>
                                                <a:effectLst/>
                                                <a:latin typeface="Cambria Math" panose="02040503050406030204" pitchFamily="18" charset="0"/>
                                                <a:ea typeface="Cambria Math" panose="02040503050406030204" pitchFamily="18" charset="0"/>
                                              </a:rPr>
                                            </m:ctrlPr>
                                          </m:dPr>
                                          <m:e>
                                            <m:r>
                                              <a:rPr lang="en-US" sz="1800" b="0" i="1" smtClean="0">
                                                <a:solidFill>
                                                  <a:schemeClr val="tx1"/>
                                                </a:solidFill>
                                                <a:effectLst/>
                                                <a:latin typeface="Cambria Math" panose="02040503050406030204" pitchFamily="18" charset="0"/>
                                                <a:ea typeface="Cambria Math" panose="02040503050406030204" pitchFamily="18" charset="0"/>
                                              </a:rPr>
                                              <m:t>𝜔</m:t>
                                            </m:r>
                                            <m:r>
                                              <a:rPr lang="en-US" sz="1800" b="0" i="1" smtClean="0">
                                                <a:solidFill>
                                                  <a:schemeClr val="tx1"/>
                                                </a:solidFill>
                                                <a:effectLst/>
                                                <a:latin typeface="Cambria Math" panose="02040503050406030204" pitchFamily="18" charset="0"/>
                                                <a:ea typeface="Cambria Math" panose="02040503050406030204" pitchFamily="18" charset="0"/>
                                              </a:rPr>
                                              <m:t>𝑡</m:t>
                                            </m:r>
                                          </m:e>
                                        </m:d>
                                      </m:e>
                                    </m:nary>
                                  </m:e>
                                </m:rad>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0</m:t>
                                </m:r>
                                <m:r>
                                  <a:rPr lang="en-US" sz="1800" b="0" smtClean="0">
                                    <a:solidFill>
                                      <a:schemeClr val="tx1"/>
                                    </a:solidFill>
                                    <a:effectLst/>
                                    <a:latin typeface="Cambria Math" panose="02040503050406030204" pitchFamily="18" charset="0"/>
                                    <a:ea typeface="Cambria Math" panose="02040503050406030204" pitchFamily="18" charset="0"/>
                                  </a:rPr>
                                  <m:t>.</m:t>
                                </m:r>
                                <m:r>
                                  <a:rPr lang="en-US" sz="1800" b="0" i="1" smtClean="0">
                                    <a:solidFill>
                                      <a:schemeClr val="tx1"/>
                                    </a:solidFill>
                                    <a:effectLst/>
                                    <a:latin typeface="Cambria Math" panose="02040503050406030204" pitchFamily="18" charset="0"/>
                                    <a:ea typeface="Cambria Math" panose="02040503050406030204" pitchFamily="18" charset="0"/>
                                  </a:rPr>
                                  <m:t>474</m:t>
                                </m:r>
                                <m:r>
                                  <m:rPr>
                                    <m:nor/>
                                  </m:rPr>
                                  <a:rPr lang="en-US" sz="1800" b="0">
                                    <a:solidFill>
                                      <a:schemeClr val="tx1"/>
                                    </a:solidFill>
                                    <a:effectLst/>
                                    <a:latin typeface="Cambria Math" panose="02040503050406030204" pitchFamily="18" charset="0"/>
                                    <a:ea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A</m:t>
                                </m:r>
                              </m:oMath>
                            </m:oMathPara>
                          </a14:m>
                          <a:endParaRPr lang="en-US" sz="1800" b="0" dirty="0">
                            <a:solidFill>
                              <a:schemeClr val="tx1"/>
                            </a:solidFill>
                            <a:effectLst/>
                            <a:latin typeface="Cambria Math" panose="02040503050406030204" pitchFamily="18" charset="0"/>
                            <a:ea typeface="Cambria Math" panose="02040503050406030204" pitchFamily="18" charset="0"/>
                          </a:endParaRPr>
                        </a:p>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3315827527"/>
                      </a:ext>
                    </a:extLst>
                  </a:tr>
                </a:tbl>
              </a:graphicData>
            </a:graphic>
          </p:graphicFrame>
        </mc:Choice>
        <mc:Fallback xmlns="">
          <p:graphicFrame>
            <p:nvGraphicFramePr>
              <p:cNvPr id="7" name="Table 6">
                <a:extLst>
                  <a:ext uri="{FF2B5EF4-FFF2-40B4-BE49-F238E27FC236}">
                    <a16:creationId xmlns:a16="http://schemas.microsoft.com/office/drawing/2014/main" xmlns:a14="http://schemas.microsoft.com/office/drawing/2010/main" xmlns="" id="{F1B1AFAC-32C7-41AD-904F-CFFF604EE795}"/>
                  </a:ext>
                </a:extLst>
              </p:cNvPr>
              <p:cNvGraphicFramePr>
                <a:graphicFrameLocks noGrp="1"/>
              </p:cNvGraphicFramePr>
              <p:nvPr>
                <p:extLst>
                  <p:ext uri="{D42A27DB-BD31-4B8C-83A1-F6EECF244321}">
                    <p14:modId xmlns:p14="http://schemas.microsoft.com/office/powerpoint/2010/main" val="2549324612"/>
                  </p:ext>
                </p:extLst>
              </p:nvPr>
            </p:nvGraphicFramePr>
            <p:xfrm>
              <a:off x="762000" y="762000"/>
              <a:ext cx="7848600" cy="1207326"/>
            </p:xfrm>
            <a:graphic>
              <a:graphicData uri="http://schemas.openxmlformats.org/drawingml/2006/table">
                <a:tbl>
                  <a:tblPr firstRow="1" firstCol="1" bandRow="1">
                    <a:tableStyleId>{5C22544A-7EE6-4342-B048-85BDC9FD1C3A}</a:tableStyleId>
                  </a:tblPr>
                  <a:tblGrid>
                    <a:gridCol w="7686040">
                      <a:extLst>
                        <a:ext uri="{9D8B030D-6E8A-4147-A177-3AD203B41FA5}">
                          <a16:colId xmlns:a16="http://schemas.microsoft.com/office/drawing/2014/main" xmlns:a14="http://schemas.microsoft.com/office/drawing/2010/main" xmlns="" val="3985033098"/>
                        </a:ext>
                      </a:extLst>
                    </a:gridCol>
                    <a:gridCol w="162560">
                      <a:extLst>
                        <a:ext uri="{9D8B030D-6E8A-4147-A177-3AD203B41FA5}">
                          <a16:colId xmlns:a16="http://schemas.microsoft.com/office/drawing/2014/main" xmlns:a14="http://schemas.microsoft.com/office/drawing/2010/main" xmlns="" val="890940744"/>
                        </a:ext>
                      </a:extLst>
                    </a:gridCol>
                  </a:tblGrid>
                  <a:tr h="1207326">
                    <a:tc>
                      <a:txBody>
                        <a:bodyPr/>
                        <a:lstStyle/>
                        <a:p>
                          <a:endParaRPr lang="en-US"/>
                        </a:p>
                      </a:txBody>
                      <a:tcPr marL="68580" marR="68580" marT="0" marB="0" anchor="ctr">
                        <a:blipFill rotWithShape="0">
                          <a:blip r:embed="rId3"/>
                          <a:stretch>
                            <a:fillRect l="-159" t="-3015" r="-2458" b="-2010"/>
                          </a:stretch>
                        </a:blip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xmlns:a14="http://schemas.microsoft.com/office/drawing/2010/main" xmlns="" val="3315827527"/>
                      </a:ext>
                    </a:extLst>
                  </a:tr>
                </a:tbl>
              </a:graphicData>
            </a:graphic>
          </p:graphicFrame>
        </mc:Fallback>
      </mc:AlternateContent>
      <p:sp>
        <p:nvSpPr>
          <p:cNvPr id="9" name="TextBox 8">
            <a:extLst>
              <a:ext uri="{FF2B5EF4-FFF2-40B4-BE49-F238E27FC236}">
                <a16:creationId xmlns:a16="http://schemas.microsoft.com/office/drawing/2014/main" id="{3BA63D3C-5DD4-4374-AE84-1A373E10B859}"/>
              </a:ext>
            </a:extLst>
          </p:cNvPr>
          <p:cNvSpPr txBox="1"/>
          <p:nvPr/>
        </p:nvSpPr>
        <p:spPr>
          <a:xfrm>
            <a:off x="4419600" y="1795047"/>
            <a:ext cx="4572000" cy="369332"/>
          </a:xfrm>
          <a:prstGeom prst="rect">
            <a:avLst/>
          </a:prstGeom>
          <a:noFill/>
        </p:spPr>
        <p:txBody>
          <a:bodyPr wrap="square">
            <a:spAutoFit/>
          </a:bodyPr>
          <a:lstStyle/>
          <a:p>
            <a:pPr marL="0" marR="0" algn="r"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 توان جذب‌شده توسط مقاومت برابر است با: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4B718423-F45F-4ECE-B6C9-B8D5341658DD}"/>
                  </a:ext>
                </a:extLst>
              </p:cNvPr>
              <p:cNvGraphicFramePr>
                <a:graphicFrameLocks noGrp="1"/>
              </p:cNvGraphicFramePr>
              <p:nvPr>
                <p:extLst/>
              </p:nvPr>
            </p:nvGraphicFramePr>
            <p:xfrm>
              <a:off x="1752600" y="2256429"/>
              <a:ext cx="6018343" cy="501396"/>
            </p:xfrm>
            <a:graphic>
              <a:graphicData uri="http://schemas.openxmlformats.org/drawingml/2006/table">
                <a:tbl>
                  <a:tblPr firstRow="1" firstCol="1" bandRow="1">
                    <a:tableStyleId>{5C22544A-7EE6-4342-B048-85BDC9FD1C3A}</a:tableStyleId>
                  </a:tblPr>
                  <a:tblGrid>
                    <a:gridCol w="5793740">
                      <a:extLst>
                        <a:ext uri="{9D8B030D-6E8A-4147-A177-3AD203B41FA5}">
                          <a16:colId xmlns:a16="http://schemas.microsoft.com/office/drawing/2014/main" val="207944134"/>
                        </a:ext>
                      </a:extLst>
                    </a:gridCol>
                    <a:gridCol w="224603">
                      <a:extLst>
                        <a:ext uri="{9D8B030D-6E8A-4147-A177-3AD203B41FA5}">
                          <a16:colId xmlns:a16="http://schemas.microsoft.com/office/drawing/2014/main" val="1499387940"/>
                        </a:ext>
                      </a:extLst>
                    </a:gridCol>
                  </a:tblGrid>
                  <a:tr h="0">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𝑃</m:t>
                                </m:r>
                                <m:r>
                                  <a:rPr lang="en-US" sz="1800" b="0" i="0" smtClean="0">
                                    <a:solidFill>
                                      <a:schemeClr val="tx1"/>
                                    </a:solidFill>
                                    <a:effectLst/>
                                    <a:latin typeface="Cambria Math" panose="02040503050406030204" pitchFamily="18" charset="0"/>
                                  </a:rPr>
                                  <m:t>=</m:t>
                                </m:r>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𝐼</m:t>
                                    </m:r>
                                  </m:e>
                                  <m:sub>
                                    <m:r>
                                      <m:rPr>
                                        <m:nor/>
                                      </m:rPr>
                                      <a:rPr lang="en-US" sz="1800" b="0" i="1">
                                        <a:solidFill>
                                          <a:schemeClr val="tx1"/>
                                        </a:solidFill>
                                        <a:effectLst/>
                                        <a:latin typeface="Cambria" panose="02040503050406030204" pitchFamily="18" charset="0"/>
                                        <a:ea typeface="Cambria" panose="02040503050406030204" pitchFamily="18" charset="0"/>
                                      </a:rPr>
                                      <m:t>rms</m:t>
                                    </m:r>
                                  </m:sub>
                                  <m:sup>
                                    <m:r>
                                      <a:rPr lang="en-US" sz="1800" b="0" i="0" smtClean="0">
                                        <a:solidFill>
                                          <a:schemeClr val="tx1"/>
                                        </a:solidFill>
                                        <a:effectLst/>
                                        <a:latin typeface="Cambria Math" panose="02040503050406030204" pitchFamily="18" charset="0"/>
                                      </a:rPr>
                                      <m:t>2</m:t>
                                    </m:r>
                                  </m:sup>
                                </m:sSubSup>
                                <m:r>
                                  <a:rPr lang="en-US" sz="1800" b="0" i="1" smtClean="0">
                                    <a:solidFill>
                                      <a:schemeClr val="tx1"/>
                                    </a:solidFill>
                                    <a:effectLst/>
                                    <a:latin typeface="Cambria Math" panose="02040503050406030204" pitchFamily="18" charset="0"/>
                                  </a:rPr>
                                  <m:t>𝑅</m:t>
                                </m:r>
                                <m:r>
                                  <a:rPr lang="en-US" sz="1800" b="0" i="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r>
                                          <a:rPr lang="en-US" sz="1800" b="0" i="0" smtClean="0">
                                            <a:solidFill>
                                              <a:schemeClr val="tx1"/>
                                            </a:solidFill>
                                            <a:effectLst/>
                                            <a:latin typeface="Cambria Math" panose="02040503050406030204" pitchFamily="18" charset="0"/>
                                          </a:rPr>
                                          <m:t>0</m:t>
                                        </m:r>
                                        <m:r>
                                          <a:rPr lang="en-US" sz="1800" b="0" i="0" smtClean="0">
                                            <a:solidFill>
                                              <a:schemeClr val="tx1"/>
                                            </a:solidFill>
                                            <a:effectLst/>
                                            <a:latin typeface="Cambria Math" panose="02040503050406030204" pitchFamily="18" charset="0"/>
                                          </a:rPr>
                                          <m:t>.</m:t>
                                        </m:r>
                                        <m:r>
                                          <a:rPr lang="en-US" sz="1800" b="0" i="0" smtClean="0">
                                            <a:solidFill>
                                              <a:schemeClr val="tx1"/>
                                            </a:solidFill>
                                            <a:effectLst/>
                                            <a:latin typeface="Cambria Math" panose="02040503050406030204" pitchFamily="18" charset="0"/>
                                          </a:rPr>
                                          <m:t>474</m:t>
                                        </m:r>
                                      </m:e>
                                    </m:d>
                                  </m:e>
                                  <m:sup>
                                    <m:r>
                                      <a:rPr lang="en-US" sz="1800" b="0" i="0" smtClean="0">
                                        <a:solidFill>
                                          <a:schemeClr val="tx1"/>
                                        </a:solidFill>
                                        <a:effectLst/>
                                        <a:latin typeface="Cambria Math" panose="02040503050406030204" pitchFamily="18" charset="0"/>
                                      </a:rPr>
                                      <m:t>2</m:t>
                                    </m:r>
                                  </m:sup>
                                </m:sSup>
                                <m:d>
                                  <m:dPr>
                                    <m:ctrlPr>
                                      <a:rPr lang="en-US" sz="1800" b="0" i="1">
                                        <a:solidFill>
                                          <a:schemeClr val="tx1"/>
                                        </a:solidFill>
                                        <a:effectLst/>
                                        <a:latin typeface="Cambria Math" panose="02040503050406030204" pitchFamily="18" charset="0"/>
                                      </a:rPr>
                                    </m:ctrlPr>
                                  </m:dPr>
                                  <m:e>
                                    <m:r>
                                      <m:rPr>
                                        <m:nor/>
                                      </m:rPr>
                                      <a:rPr lang="en-US" sz="1800" b="0" i="0">
                                        <a:solidFill>
                                          <a:schemeClr val="tx1"/>
                                        </a:solidFill>
                                        <a:effectLst/>
                                        <a:latin typeface="Cambria" panose="02040503050406030204" pitchFamily="18" charset="0"/>
                                        <a:ea typeface="Cambria" panose="02040503050406030204" pitchFamily="18" charset="0"/>
                                      </a:rPr>
                                      <m:t>100</m:t>
                                    </m:r>
                                  </m:e>
                                </m:d>
                                <m:r>
                                  <a:rPr lang="en-US" sz="1800" b="0" i="0" smtClean="0">
                                    <a:solidFill>
                                      <a:schemeClr val="tx1"/>
                                    </a:solidFill>
                                    <a:effectLst/>
                                    <a:latin typeface="Cambria Math" panose="02040503050406030204" pitchFamily="18" charset="0"/>
                                  </a:rPr>
                                  <m:t>=</m:t>
                                </m:r>
                                <m:r>
                                  <m:rPr>
                                    <m:nor/>
                                  </m:rPr>
                                  <a:rPr lang="en-US" sz="1800" b="0" i="0">
                                    <a:solidFill>
                                      <a:schemeClr val="tx1"/>
                                    </a:solidFill>
                                    <a:effectLst/>
                                    <a:latin typeface="Cambria" panose="02040503050406030204" pitchFamily="18" charset="0"/>
                                    <a:ea typeface="Cambria" panose="02040503050406030204" pitchFamily="18" charset="0"/>
                                  </a:rPr>
                                  <m:t>22</m:t>
                                </m:r>
                                <m:r>
                                  <m:rPr>
                                    <m:nor/>
                                  </m:rPr>
                                  <a:rPr lang="en-US" sz="1800" b="0" i="0">
                                    <a:solidFill>
                                      <a:schemeClr val="tx1"/>
                                    </a:solidFill>
                                    <a:effectLst/>
                                    <a:latin typeface="Cambria" panose="02040503050406030204" pitchFamily="18" charset="0"/>
                                    <a:ea typeface="Cambria" panose="02040503050406030204" pitchFamily="18" charset="0"/>
                                  </a:rPr>
                                  <m:t>.</m:t>
                                </m:r>
                                <m:r>
                                  <m:rPr>
                                    <m:nor/>
                                  </m:rPr>
                                  <a:rPr lang="en-US" sz="1800" b="0" i="0">
                                    <a:solidFill>
                                      <a:schemeClr val="tx1"/>
                                    </a:solidFill>
                                    <a:effectLst/>
                                    <a:latin typeface="Cambria" panose="02040503050406030204" pitchFamily="18" charset="0"/>
                                    <a:ea typeface="Cambria" panose="02040503050406030204" pitchFamily="18" charset="0"/>
                                  </a:rPr>
                                  <m:t>4 </m:t>
                                </m:r>
                                <m:r>
                                  <m:rPr>
                                    <m:nor/>
                                  </m:rPr>
                                  <a:rPr lang="en-US" sz="1800" b="0" i="0">
                                    <a:solidFill>
                                      <a:schemeClr val="tx1"/>
                                    </a:solidFill>
                                    <a:effectLst/>
                                    <a:latin typeface="Cambria" panose="02040503050406030204" pitchFamily="18" charset="0"/>
                                    <a:ea typeface="Cambria" panose="02040503050406030204" pitchFamily="18" charset="0"/>
                                  </a:rPr>
                                  <m:t>W</m:t>
                                </m:r>
                              </m:oMath>
                            </m:oMathPara>
                          </a14:m>
                          <a:endParaRPr lang="en-US" sz="1800" b="0" i="0" dirty="0">
                            <a:solidFill>
                              <a:schemeClr val="tx1"/>
                            </a:solidFill>
                            <a:effectLst/>
                            <a:latin typeface="Cambria" panose="02040503050406030204" pitchFamily="18" charset="0"/>
                            <a:ea typeface="Cambria" panose="02040503050406030204" pitchFamily="18" charset="0"/>
                          </a:endParaRPr>
                        </a:p>
                        <a:p>
                          <a:pPr marL="0" marR="0" algn="l" rtl="1">
                            <a:lnSpc>
                              <a:spcPct val="90000"/>
                            </a:lnSpc>
                            <a:spcBef>
                              <a:spcPts val="0"/>
                            </a:spcBef>
                            <a:spcAft>
                              <a:spcPts val="0"/>
                            </a:spcAft>
                          </a:pPr>
                          <a:r>
                            <a:rPr lang="en-US" sz="1800" b="0" i="0" dirty="0">
                              <a:solidFill>
                                <a:schemeClr val="tx1"/>
                              </a:solidFill>
                              <a:effectLst/>
                              <a:latin typeface="Cambria" panose="02040503050406030204" pitchFamily="18" charset="0"/>
                              <a:ea typeface="Cambria" panose="02040503050406030204" pitchFamily="18" charset="0"/>
                            </a:rPr>
                            <a:t> </a:t>
                          </a: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i="0" dirty="0">
                              <a:solidFill>
                                <a:schemeClr val="tx1"/>
                              </a:solidFill>
                              <a:effectLst/>
                              <a:latin typeface="Cambria" panose="02040503050406030204" pitchFamily="18" charset="0"/>
                              <a:ea typeface="Cambria"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636747128"/>
                      </a:ext>
                    </a:extLst>
                  </a:tr>
                </a:tbl>
              </a:graphicData>
            </a:graphic>
          </p:graphicFrame>
        </mc:Choice>
        <mc:Fallback xmlns="">
          <p:graphicFrame>
            <p:nvGraphicFramePr>
              <p:cNvPr id="14" name="Table 13">
                <a:extLst>
                  <a:ext uri="{FF2B5EF4-FFF2-40B4-BE49-F238E27FC236}">
                    <a16:creationId xmlns:a16="http://schemas.microsoft.com/office/drawing/2014/main" id="{4B718423-F45F-4ECE-B6C9-B8D5341658DD}"/>
                  </a:ext>
                </a:extLst>
              </p:cNvPr>
              <p:cNvGraphicFramePr>
                <a:graphicFrameLocks noGrp="1"/>
              </p:cNvGraphicFramePr>
              <p:nvPr>
                <p:extLst>
                  <p:ext uri="{D42A27DB-BD31-4B8C-83A1-F6EECF244321}">
                    <p14:modId xmlns:p14="http://schemas.microsoft.com/office/powerpoint/2010/main" val="4286426101"/>
                  </p:ext>
                </p:extLst>
              </p:nvPr>
            </p:nvGraphicFramePr>
            <p:xfrm>
              <a:off x="1752600" y="2256429"/>
              <a:ext cx="6018343" cy="501396"/>
            </p:xfrm>
            <a:graphic>
              <a:graphicData uri="http://schemas.openxmlformats.org/drawingml/2006/table">
                <a:tbl>
                  <a:tblPr firstRow="1" firstCol="1" bandRow="1">
                    <a:tableStyleId>{5C22544A-7EE6-4342-B048-85BDC9FD1C3A}</a:tableStyleId>
                  </a:tblPr>
                  <a:tblGrid>
                    <a:gridCol w="5793740">
                      <a:extLst>
                        <a:ext uri="{9D8B030D-6E8A-4147-A177-3AD203B41FA5}">
                          <a16:colId xmlns:a16="http://schemas.microsoft.com/office/drawing/2014/main" val="207944134"/>
                        </a:ext>
                      </a:extLst>
                    </a:gridCol>
                    <a:gridCol w="224603">
                      <a:extLst>
                        <a:ext uri="{9D8B030D-6E8A-4147-A177-3AD203B41FA5}">
                          <a16:colId xmlns:a16="http://schemas.microsoft.com/office/drawing/2014/main" val="1499387940"/>
                        </a:ext>
                      </a:extLst>
                    </a:gridCol>
                  </a:tblGrid>
                  <a:tr h="501396">
                    <a:tc>
                      <a:txBody>
                        <a:bodyPr/>
                        <a:lstStyle/>
                        <a:p>
                          <a:endParaRPr lang="en-US"/>
                        </a:p>
                      </a:txBody>
                      <a:tcPr marL="68580" marR="68580" marT="0" marB="0" anchor="ctr">
                        <a:blipFill>
                          <a:blip r:embed="rId4"/>
                          <a:stretch>
                            <a:fillRect l="-105" t="-6024" r="-4311" b="-4819"/>
                          </a:stretch>
                        </a:blipFill>
                      </a:tcPr>
                    </a:tc>
                    <a:tc>
                      <a:txBody>
                        <a:bodyPr/>
                        <a:lstStyle/>
                        <a:p>
                          <a:pPr marL="0" marR="0" algn="r" rtl="1">
                            <a:lnSpc>
                              <a:spcPct val="90000"/>
                            </a:lnSpc>
                            <a:spcBef>
                              <a:spcPts val="0"/>
                            </a:spcBef>
                            <a:spcAft>
                              <a:spcPts val="0"/>
                            </a:spcAft>
                          </a:pPr>
                          <a:r>
                            <a:rPr lang="en-US" sz="1800" b="0" i="0" dirty="0">
                              <a:solidFill>
                                <a:schemeClr val="tx1"/>
                              </a:solidFill>
                              <a:effectLst/>
                              <a:latin typeface="Cambria" panose="02040503050406030204" pitchFamily="18" charset="0"/>
                              <a:ea typeface="Cambria"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636747128"/>
                      </a:ext>
                    </a:extLst>
                  </a:tr>
                </a:tbl>
              </a:graphicData>
            </a:graphic>
          </p:graphicFrame>
        </mc:Fallback>
      </mc:AlternateContent>
      <p:sp>
        <p:nvSpPr>
          <p:cNvPr id="16" name="TextBox 15">
            <a:extLst>
              <a:ext uri="{FF2B5EF4-FFF2-40B4-BE49-F238E27FC236}">
                <a16:creationId xmlns:a16="http://schemas.microsoft.com/office/drawing/2014/main" id="{3C030E09-9433-4128-B7D7-9B3CF8C8F5A3}"/>
              </a:ext>
            </a:extLst>
          </p:cNvPr>
          <p:cNvSpPr txBox="1"/>
          <p:nvPr/>
        </p:nvSpPr>
        <p:spPr>
          <a:xfrm>
            <a:off x="457200" y="2667000"/>
            <a:ext cx="8458200" cy="369332"/>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توان متوسط جذب‌شده توسط القاگر صفر است. بنابراین می‌توان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P</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را از روی تعریف توان متوسط نیز به‌دست آورد.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E9872906-8CFC-4815-AB37-E33433D39077}"/>
                  </a:ext>
                </a:extLst>
              </p:cNvPr>
              <p:cNvGraphicFramePr>
                <a:graphicFrameLocks noGrp="1"/>
              </p:cNvGraphicFramePr>
              <p:nvPr>
                <p:extLst/>
              </p:nvPr>
            </p:nvGraphicFramePr>
            <p:xfrm>
              <a:off x="32551" y="2987515"/>
              <a:ext cx="8991600" cy="2035112"/>
            </p:xfrm>
            <a:graphic>
              <a:graphicData uri="http://schemas.openxmlformats.org/drawingml/2006/table">
                <a:tbl>
                  <a:tblPr firstRow="1" firstCol="1" bandRow="1">
                    <a:tableStyleId>{5C22544A-7EE6-4342-B048-85BDC9FD1C3A}</a:tableStyleId>
                  </a:tblPr>
                  <a:tblGrid>
                    <a:gridCol w="8829040">
                      <a:extLst>
                        <a:ext uri="{9D8B030D-6E8A-4147-A177-3AD203B41FA5}">
                          <a16:colId xmlns:a16="http://schemas.microsoft.com/office/drawing/2014/main" val="782234071"/>
                        </a:ext>
                      </a:extLst>
                    </a:gridCol>
                    <a:gridCol w="162560">
                      <a:extLst>
                        <a:ext uri="{9D8B030D-6E8A-4147-A177-3AD203B41FA5}">
                          <a16:colId xmlns:a16="http://schemas.microsoft.com/office/drawing/2014/main" val="1673417204"/>
                        </a:ext>
                      </a:extLst>
                    </a:gridCol>
                  </a:tblGrid>
                  <a:tr h="0">
                    <a:tc>
                      <a:txBody>
                        <a:bodyPr/>
                        <a:lstStyle/>
                        <a:p>
                          <a:pPr marL="0" marR="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𝑃</m:t>
                                </m:r>
                                <m:r>
                                  <a:rPr lang="en-US" sz="1800" b="0" smtClean="0">
                                    <a:solidFill>
                                      <a:schemeClr val="tx1"/>
                                    </a:solidFill>
                                    <a:effectLst/>
                                    <a:latin typeface="Cambria Math" panose="02040503050406030204" pitchFamily="18" charset="0"/>
                                  </a:rPr>
                                  <m:t>=</m:t>
                                </m:r>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1</m:t>
                                    </m:r>
                                  </m:num>
                                  <m:den>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den>
                                </m:f>
                                <m:nary>
                                  <m:naryPr>
                                    <m:limLoc m:val="undOvr"/>
                                    <m:ctrlPr>
                                      <a:rPr lang="en-US" sz="1800" b="0" i="1">
                                        <a:solidFill>
                                          <a:schemeClr val="tx1"/>
                                        </a:solidFill>
                                        <a:effectLst/>
                                        <a:latin typeface="Cambria Math" panose="02040503050406030204" pitchFamily="18" charset="0"/>
                                      </a:rPr>
                                    </m:ctrlPr>
                                  </m:naryPr>
                                  <m:sub>
                                    <m:r>
                                      <a:rPr lang="en-US" sz="1800" b="0" i="1" smtClean="0">
                                        <a:solidFill>
                                          <a:schemeClr val="tx1"/>
                                        </a:solidFill>
                                        <a:effectLst/>
                                        <a:latin typeface="Cambria Math" panose="02040503050406030204" pitchFamily="18" charset="0"/>
                                      </a:rPr>
                                      <m:t>0</m:t>
                                    </m:r>
                                  </m:sub>
                                  <m:sup>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sup>
                                  <m:e>
                                    <m:r>
                                      <a:rPr lang="en-US" sz="1800" b="0" i="1" smtClean="0">
                                        <a:solidFill>
                                          <a:schemeClr val="tx1"/>
                                        </a:solidFill>
                                        <a:effectLst/>
                                        <a:latin typeface="Cambria Math" panose="02040503050406030204" pitchFamily="18" charset="0"/>
                                      </a:rPr>
                                      <m:t>𝑝</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r>
                                      <a:rPr lang="en-US" sz="1800" b="0" i="1" smtClean="0">
                                        <a:solidFill>
                                          <a:schemeClr val="tx1"/>
                                        </a:solidFill>
                                        <a:effectLst/>
                                        <a:latin typeface="Cambria Math" panose="02040503050406030204" pitchFamily="18" charset="0"/>
                                      </a:rPr>
                                      <m:t>𝑑</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e>
                                </m:nary>
                                <m:r>
                                  <a:rPr lang="en-US" sz="1800" b="0" smtClean="0">
                                    <a:solidFill>
                                      <a:schemeClr val="tx1"/>
                                    </a:solidFill>
                                    <a:effectLst/>
                                    <a:latin typeface="Cambria Math" panose="02040503050406030204" pitchFamily="18" charset="0"/>
                                  </a:rPr>
                                  <m:t>=</m:t>
                                </m:r>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1</m:t>
                                    </m:r>
                                  </m:num>
                                  <m:den>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den>
                                </m:f>
                                <m:nary>
                                  <m:naryPr>
                                    <m:limLoc m:val="undOvr"/>
                                    <m:ctrlPr>
                                      <a:rPr lang="en-US" sz="1800" b="0" i="1">
                                        <a:solidFill>
                                          <a:schemeClr val="tx1"/>
                                        </a:solidFill>
                                        <a:effectLst/>
                                        <a:latin typeface="Cambria Math" panose="02040503050406030204" pitchFamily="18" charset="0"/>
                                      </a:rPr>
                                    </m:ctrlPr>
                                  </m:naryPr>
                                  <m:sub>
                                    <m:r>
                                      <a:rPr lang="en-US" sz="1800" b="0" i="1" smtClean="0">
                                        <a:solidFill>
                                          <a:schemeClr val="tx1"/>
                                        </a:solidFill>
                                        <a:effectLst/>
                                        <a:latin typeface="Cambria Math" panose="02040503050406030204" pitchFamily="18" charset="0"/>
                                      </a:rPr>
                                      <m:t>0</m:t>
                                    </m:r>
                                  </m:sub>
                                  <m:sup>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sup>
                                  <m:e>
                                    <m:r>
                                      <a:rPr lang="en-US" sz="1800" b="0" i="1" smtClean="0">
                                        <a:solidFill>
                                          <a:schemeClr val="tx1"/>
                                        </a:solidFill>
                                        <a:effectLst/>
                                        <a:latin typeface="Cambria Math" panose="02040503050406030204" pitchFamily="18" charset="0"/>
                                      </a:rPr>
                                      <m:t>𝑣</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r>
                                      <a:rPr lang="en-US" sz="1800" b="0" i="1" smtClean="0">
                                        <a:solidFill>
                                          <a:schemeClr val="tx1"/>
                                        </a:solidFill>
                                        <a:effectLst/>
                                        <a:latin typeface="Cambria Math" panose="02040503050406030204" pitchFamily="18" charset="0"/>
                                      </a:rPr>
                                      <m:t>𝑖</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r>
                                      <a:rPr lang="en-US" sz="1800" b="0" i="1" smtClean="0">
                                        <a:solidFill>
                                          <a:schemeClr val="tx1"/>
                                        </a:solidFill>
                                        <a:effectLst/>
                                        <a:latin typeface="Cambria Math" panose="02040503050406030204" pitchFamily="18" charset="0"/>
                                      </a:rPr>
                                      <m:t>𝑑</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e>
                                </m:nary>
                              </m:oMath>
                            </m:oMathPara>
                          </a14:m>
                          <a:endParaRPr lang="en-US" sz="1800" b="0" dirty="0">
                            <a:solidFill>
                              <a:schemeClr val="tx1"/>
                            </a:solidFill>
                            <a:effectLst/>
                          </a:endParaRPr>
                        </a:p>
                        <a:p>
                          <a:pPr marL="0" marR="0" algn="r" rtl="1">
                            <a:lnSpc>
                              <a:spcPct val="10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r>
                            <a:rPr lang="en-US" sz="1800" b="0">
                              <a:solidFill>
                                <a:schemeClr val="tx1"/>
                              </a:solidFill>
                              <a:effectLst/>
                            </a:rPr>
                            <a:t> </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08900527"/>
                      </a:ext>
                    </a:extLst>
                  </a:tr>
                  <a:tr h="934085">
                    <a:tc>
                      <a:txBody>
                        <a:bodyPr/>
                        <a:lstStyle/>
                        <a:p>
                          <a:pPr marL="0" marR="0">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smtClean="0">
                                    <a:solidFill>
                                      <a:schemeClr val="tx1"/>
                                    </a:solidFill>
                                    <a:effectLst/>
                                    <a:latin typeface="Cambria Math" panose="02040503050406030204" pitchFamily="18" charset="0"/>
                                  </a:rPr>
                                  <m:t>   =</m:t>
                                </m:r>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1</m:t>
                                    </m:r>
                                  </m:num>
                                  <m:den>
                                    <m:r>
                                      <a:rPr lang="en-US" sz="1800" b="0" i="1" smtClean="0">
                                        <a:solidFill>
                                          <a:schemeClr val="tx1"/>
                                        </a:solidFill>
                                        <a:effectLst/>
                                        <a:latin typeface="Cambria Math" panose="02040503050406030204" pitchFamily="18" charset="0"/>
                                      </a:rPr>
                                      <m:t>2</m:t>
                                    </m:r>
                                    <m:r>
                                      <a:rPr lang="en-US" sz="1800" b="0" i="1" smtClean="0">
                                        <a:solidFill>
                                          <a:schemeClr val="tx1"/>
                                        </a:solidFill>
                                        <a:effectLst/>
                                        <a:latin typeface="Cambria Math" panose="02040503050406030204" pitchFamily="18" charset="0"/>
                                      </a:rPr>
                                      <m:t>𝜋</m:t>
                                    </m:r>
                                  </m:den>
                                </m:f>
                                <m:nary>
                                  <m:naryPr>
                                    <m:limLoc m:val="undOvr"/>
                                    <m:ctrlPr>
                                      <a:rPr lang="en-US" sz="1800" b="0" i="1">
                                        <a:solidFill>
                                          <a:schemeClr val="tx1"/>
                                        </a:solidFill>
                                        <a:effectLst/>
                                        <a:latin typeface="Cambria Math" panose="02040503050406030204" pitchFamily="18" charset="0"/>
                                      </a:rPr>
                                    </m:ctrlPr>
                                  </m:naryPr>
                                  <m:sub>
                                    <m:r>
                                      <a:rPr lang="en-US" sz="1800" b="0" i="1" smtClean="0">
                                        <a:solidFill>
                                          <a:schemeClr val="tx1"/>
                                        </a:solidFill>
                                        <a:effectLst/>
                                        <a:latin typeface="Cambria Math" panose="02040503050406030204" pitchFamily="18" charset="0"/>
                                      </a:rPr>
                                      <m:t>0</m:t>
                                    </m:r>
                                  </m:sub>
                                  <m:sup>
                                    <m:r>
                                      <a:rPr lang="en-US" sz="1800" b="0" i="1" smtClean="0">
                                        <a:solidFill>
                                          <a:schemeClr val="tx1"/>
                                        </a:solidFill>
                                        <a:effectLst/>
                                        <a:latin typeface="Cambria Math" panose="02040503050406030204" pitchFamily="18" charset="0"/>
                                      </a:rPr>
                                      <m:t>3</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50</m:t>
                                    </m:r>
                                  </m:sup>
                                  <m:e>
                                    <m:d>
                                      <m:dPr>
                                        <m:begChr m:val="["/>
                                        <m:endChr m:val="]"/>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100</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𝑠𝑖𝑛</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e>
                                    </m:d>
                                    <m:d>
                                      <m:dPr>
                                        <m:begChr m:val="["/>
                                        <m:endChr m:val="]"/>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0</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936</m:t>
                                        </m:r>
                                        <m:r>
                                          <a:rPr lang="en-US" sz="1800" b="0" smtClean="0">
                                            <a:solidFill>
                                              <a:schemeClr val="tx1"/>
                                            </a:solidFill>
                                            <a:effectLst/>
                                            <a:latin typeface="Cambria Math" panose="02040503050406030204" pitchFamily="18" charset="0"/>
                                          </a:rPr>
                                          <m:t> </m:t>
                                        </m:r>
                                        <m:r>
                                          <a:rPr lang="en-US" sz="1800" b="0" i="1" smtClean="0">
                                            <a:solidFill>
                                              <a:schemeClr val="tx1"/>
                                            </a:solidFill>
                                            <a:effectLst/>
                                            <a:latin typeface="Cambria Math" panose="02040503050406030204" pitchFamily="18" charset="0"/>
                                          </a:rPr>
                                          <m:t>𝑠𝑖𝑛</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0</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361</m:t>
                                            </m:r>
                                          </m:e>
                                        </m:d>
                                        <m:r>
                                          <m:rPr>
                                            <m:nor/>
                                          </m:rPr>
                                          <a:rPr lang="en-US" sz="1800" b="0">
                                            <a:solidFill>
                                              <a:schemeClr val="tx1"/>
                                            </a:solidFill>
                                            <a:effectLst/>
                                          </a:rPr>
                                          <m:t> +</m:t>
                                        </m:r>
                                        <m:r>
                                          <a:rPr lang="en-US" sz="1800" b="0" i="1" smtClean="0">
                                            <a:solidFill>
                                              <a:schemeClr val="tx1"/>
                                            </a:solidFill>
                                            <a:effectLst/>
                                            <a:latin typeface="Cambria Math" panose="02040503050406030204" pitchFamily="18" charset="0"/>
                                          </a:rPr>
                                          <m:t>0</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331</m:t>
                                        </m:r>
                                        <m:r>
                                          <a:rPr lang="en-US" sz="1800" b="0" smtClean="0">
                                            <a:solidFill>
                                              <a:schemeClr val="tx1"/>
                                            </a:solidFill>
                                            <a:effectLst/>
                                            <a:latin typeface="Cambria Math" panose="02040503050406030204" pitchFamily="18" charset="0"/>
                                          </a:rPr>
                                          <m:t> </m:t>
                                        </m:r>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𝑒</m:t>
                                            </m:r>
                                          </m:e>
                                          <m:sup>
                                            <m:f>
                                              <m:fPr>
                                                <m:type m:val="lin"/>
                                                <m:ctrlPr>
                                                  <a:rPr lang="en-US" sz="1800" b="0" i="1">
                                                    <a:solidFill>
                                                      <a:schemeClr val="tx1"/>
                                                    </a:solidFill>
                                                    <a:effectLst/>
                                                    <a:latin typeface="Cambria Math" panose="02040503050406030204" pitchFamily="18" charset="0"/>
                                                  </a:rPr>
                                                </m:ctrlPr>
                                              </m:fPr>
                                              <m:num>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num>
                                              <m:den>
                                                <m:r>
                                                  <a:rPr lang="en-US" sz="1800" b="0" i="1" smtClean="0">
                                                    <a:solidFill>
                                                      <a:schemeClr val="tx1"/>
                                                    </a:solidFill>
                                                    <a:effectLst/>
                                                    <a:latin typeface="Cambria Math" panose="02040503050406030204" pitchFamily="18" charset="0"/>
                                                  </a:rPr>
                                                  <m:t>0</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377</m:t>
                                                </m:r>
                                              </m:den>
                                            </m:f>
                                          </m:sup>
                                        </m:sSup>
                                      </m:e>
                                    </m:d>
                                    <m:r>
                                      <a:rPr lang="en-US" sz="1800" b="0" i="1" smtClean="0">
                                        <a:solidFill>
                                          <a:schemeClr val="tx1"/>
                                        </a:solidFill>
                                        <a:effectLst/>
                                        <a:latin typeface="Cambria Math" panose="02040503050406030204" pitchFamily="18" charset="0"/>
                                      </a:rPr>
                                      <m:t>𝑑</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𝜔</m:t>
                                        </m:r>
                                        <m:r>
                                          <a:rPr lang="en-US" sz="1800" b="0" i="1" smtClean="0">
                                            <a:solidFill>
                                              <a:schemeClr val="tx1"/>
                                            </a:solidFill>
                                            <a:effectLst/>
                                            <a:latin typeface="Cambria Math" panose="02040503050406030204" pitchFamily="18" charset="0"/>
                                          </a:rPr>
                                          <m:t>𝑡</m:t>
                                        </m:r>
                                      </m:e>
                                    </m:d>
                                  </m:e>
                                </m:nary>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22</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4</m:t>
                                </m:r>
                                <m:r>
                                  <a:rPr lang="en-US" sz="1800" b="0" smtClean="0">
                                    <a:solidFill>
                                      <a:schemeClr val="tx1"/>
                                    </a:solidFill>
                                    <a:effectLst/>
                                    <a:latin typeface="Cambria Math" panose="02040503050406030204" pitchFamily="18" charset="0"/>
                                  </a:rPr>
                                  <m:t> </m:t>
                                </m:r>
                                <m:r>
                                  <m:rPr>
                                    <m:nor/>
                                  </m:rPr>
                                  <a:rPr lang="en-US" sz="1800" b="0">
                                    <a:solidFill>
                                      <a:schemeClr val="tx1"/>
                                    </a:solidFill>
                                    <a:effectLst/>
                                    <a:latin typeface="Cambria Math" panose="02040503050406030204" pitchFamily="18" charset="0"/>
                                    <a:ea typeface="Cambria Math" panose="02040503050406030204" pitchFamily="18" charset="0"/>
                                  </a:rPr>
                                  <m:t>W</m:t>
                                </m:r>
                              </m:oMath>
                            </m:oMathPara>
                          </a14:m>
                          <a:endParaRPr lang="en-US" sz="1800" b="0" dirty="0">
                            <a:solidFill>
                              <a:schemeClr val="tx1"/>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a:txBody>
                        <a:bodyPr/>
                        <a:lstStyle/>
                        <a:p>
                          <a:pPr marL="0" marR="0" algn="r" rtl="1">
                            <a:lnSpc>
                              <a:spcPct val="10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135357353"/>
                      </a:ext>
                    </a:extLst>
                  </a:tr>
                </a:tbl>
              </a:graphicData>
            </a:graphic>
          </p:graphicFrame>
        </mc:Choice>
        <mc:Fallback xmlns="">
          <p:graphicFrame>
            <p:nvGraphicFramePr>
              <p:cNvPr id="17" name="Table 16">
                <a:extLst>
                  <a:ext uri="{FF2B5EF4-FFF2-40B4-BE49-F238E27FC236}">
                    <a16:creationId xmlns:a16="http://schemas.microsoft.com/office/drawing/2014/main" xmlns="" xmlns:a14="http://schemas.microsoft.com/office/drawing/2010/main" id="{E9872906-8CFC-4815-AB37-E33433D39077}"/>
                  </a:ext>
                </a:extLst>
              </p:cNvPr>
              <p:cNvGraphicFramePr>
                <a:graphicFrameLocks noGrp="1"/>
              </p:cNvGraphicFramePr>
              <p:nvPr>
                <p:extLst>
                  <p:ext uri="{D42A27DB-BD31-4B8C-83A1-F6EECF244321}">
                    <p14:modId xmlns:p14="http://schemas.microsoft.com/office/powerpoint/2010/main" val="3183936586"/>
                  </p:ext>
                </p:extLst>
              </p:nvPr>
            </p:nvGraphicFramePr>
            <p:xfrm>
              <a:off x="32551" y="2987515"/>
              <a:ext cx="8991600" cy="2035112"/>
            </p:xfrm>
            <a:graphic>
              <a:graphicData uri="http://schemas.openxmlformats.org/drawingml/2006/table">
                <a:tbl>
                  <a:tblPr firstRow="1" firstCol="1" bandRow="1">
                    <a:tableStyleId>{5C22544A-7EE6-4342-B048-85BDC9FD1C3A}</a:tableStyleId>
                  </a:tblPr>
                  <a:tblGrid>
                    <a:gridCol w="8829040">
                      <a:extLst>
                        <a:ext uri="{9D8B030D-6E8A-4147-A177-3AD203B41FA5}">
                          <a16:colId xmlns:a16="http://schemas.microsoft.com/office/drawing/2014/main" xmlns="" xmlns:a14="http://schemas.microsoft.com/office/drawing/2010/main" val="782234071"/>
                        </a:ext>
                      </a:extLst>
                    </a:gridCol>
                    <a:gridCol w="162560">
                      <a:extLst>
                        <a:ext uri="{9D8B030D-6E8A-4147-A177-3AD203B41FA5}">
                          <a16:colId xmlns:a16="http://schemas.microsoft.com/office/drawing/2014/main" xmlns="" xmlns:a14="http://schemas.microsoft.com/office/drawing/2010/main" val="1673417204"/>
                        </a:ext>
                      </a:extLst>
                    </a:gridCol>
                  </a:tblGrid>
                  <a:tr h="1101027">
                    <a:tc>
                      <a:txBody>
                        <a:bodyPr/>
                        <a:lstStyle/>
                        <a:p>
                          <a:endParaRPr lang="en-US"/>
                        </a:p>
                      </a:txBody>
                      <a:tcPr marL="68580" marR="68580" marT="0" marB="0" anchor="ctr">
                        <a:blipFill rotWithShape="0">
                          <a:blip r:embed="rId5"/>
                          <a:stretch>
                            <a:fillRect l="-69" t="-552" r="-2139" b="-86188"/>
                          </a:stretch>
                        </a:blipFill>
                      </a:tcPr>
                    </a:tc>
                    <a:tc>
                      <a:txBody>
                        <a:bodyPr/>
                        <a:lstStyle/>
                        <a:p>
                          <a:pPr marL="0" marR="0" algn="r" rtl="1">
                            <a:lnSpc>
                              <a:spcPct val="100000"/>
                            </a:lnSpc>
                            <a:spcBef>
                              <a:spcPts val="0"/>
                            </a:spcBef>
                            <a:spcAft>
                              <a:spcPts val="0"/>
                            </a:spcAft>
                          </a:pPr>
                          <a:r>
                            <a:rPr lang="en-US" sz="1800" b="0">
                              <a:solidFill>
                                <a:schemeClr val="tx1"/>
                              </a:solidFill>
                              <a:effectLst/>
                            </a:rPr>
                            <a:t> </a:t>
                          </a:r>
                          <a:endParaRPr lang="en-US" sz="1800" b="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xmlns:a14="http://schemas.microsoft.com/office/drawing/2010/main" val="3908900527"/>
                      </a:ext>
                    </a:extLst>
                  </a:tr>
                  <a:tr h="934085">
                    <a:tc>
                      <a:txBody>
                        <a:bodyPr/>
                        <a:lstStyle/>
                        <a:p>
                          <a:endParaRPr lang="en-US"/>
                        </a:p>
                      </a:txBody>
                      <a:tcPr marL="68580" marR="68580" marT="0" marB="0" anchor="ctr">
                        <a:blipFill rotWithShape="0">
                          <a:blip r:embed="rId5"/>
                          <a:stretch>
                            <a:fillRect l="-69" t="-118954" r="-2139" b="-1961"/>
                          </a:stretch>
                        </a:blipFill>
                      </a:tcPr>
                    </a:tc>
                    <a:tc>
                      <a:txBody>
                        <a:bodyPr/>
                        <a:lstStyle/>
                        <a:p>
                          <a:pPr marL="0" marR="0" algn="r" rtl="1">
                            <a:lnSpc>
                              <a:spcPct val="10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xmlns:a14="http://schemas.microsoft.com/office/drawing/2010/main" val="2135357353"/>
                      </a:ext>
                    </a:extLst>
                  </a:tr>
                </a:tbl>
              </a:graphicData>
            </a:graphic>
          </p:graphicFrame>
        </mc:Fallback>
      </mc:AlternateContent>
      <p:sp>
        <p:nvSpPr>
          <p:cNvPr id="19" name="TextBox 18">
            <a:extLst>
              <a:ext uri="{FF2B5EF4-FFF2-40B4-BE49-F238E27FC236}">
                <a16:creationId xmlns:a16="http://schemas.microsoft.com/office/drawing/2014/main" id="{223695FA-401D-4957-892E-0E9955DF35B9}"/>
              </a:ext>
            </a:extLst>
          </p:cNvPr>
          <p:cNvSpPr txBox="1"/>
          <p:nvPr/>
        </p:nvSpPr>
        <p:spPr>
          <a:xfrm>
            <a:off x="349928" y="5082487"/>
            <a:ext cx="8534400" cy="646331"/>
          </a:xfrm>
          <a:prstGeom prst="rect">
            <a:avLst/>
          </a:prstGeom>
          <a:noFill/>
        </p:spPr>
        <p:txBody>
          <a:bodyPr wrap="square">
            <a:spAutoFit/>
          </a:bodyPr>
          <a:lstStyle/>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ه) ضریب توان از تعریف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pf=</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P</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S</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به‌دست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می‌آید.</a:t>
            </a:r>
            <a:r>
              <a:rPr lang="en-US" sz="1800" i="1" dirty="0" smtClean="0">
                <a:effectLst/>
                <a:latin typeface="Times New Roman" panose="02020603050405020304" pitchFamily="18" charset="0"/>
                <a:ea typeface="Times New Roman" panose="02020603050405020304" pitchFamily="18" charset="0"/>
                <a:cs typeface="B Nazanin" panose="00000400000000000000" pitchFamily="2" charset="-78"/>
              </a:rPr>
              <a:t>P</a:t>
            </a:r>
            <a:r>
              <a:rPr lang="en-US" sz="1800" i="1" dirty="0" smtClean="0">
                <a:effectLst/>
                <a:latin typeface="B Lotus" panose="00000400000000000000" pitchFamily="2" charset="-78"/>
                <a:ea typeface="Times New Roman" panose="02020603050405020304" pitchFamily="18" charset="0"/>
                <a:cs typeface="B Nazanin" panose="00000400000000000000" pitchFamily="2" charset="-78"/>
              </a:rPr>
              <a:t> </a:t>
            </a:r>
            <a:r>
              <a:rPr lang="fa-IR" sz="1800" i="1" dirty="0" smtClean="0">
                <a:effectLst/>
                <a:latin typeface="B Lotus" panose="00000400000000000000" pitchFamily="2" charset="-78"/>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توانی است که توسط منبع تحویل داده می‌شود و باید با توان جذب‌شده توسط بار برابر باشد.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F464773-CDF0-442A-BB9E-7F29368A4C42}"/>
                  </a:ext>
                </a:extLst>
              </p:cNvPr>
              <p:cNvSpPr txBox="1"/>
              <p:nvPr/>
            </p:nvSpPr>
            <p:spPr>
              <a:xfrm>
                <a:off x="1143000" y="5450031"/>
                <a:ext cx="5562600" cy="7198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p</m:t>
                      </m:r>
                      <m:r>
                        <m:rPr>
                          <m:sty m:val="p"/>
                        </m:rPr>
                        <a:rPr lang="en-US" i="0">
                          <a:solidFill>
                            <a:schemeClr val="tx1"/>
                          </a:solidFill>
                          <a:latin typeface="Cambria Math" panose="02040503050406030204" pitchFamily="18" charset="0"/>
                        </a:rPr>
                        <m:t>f</m:t>
                      </m:r>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𝑃</m:t>
                          </m:r>
                        </m:num>
                        <m:den>
                          <m:r>
                            <a:rPr lang="en-US" i="1">
                              <a:solidFill>
                                <a:schemeClr val="tx1"/>
                              </a:solidFill>
                              <a:latin typeface="Cambria Math" panose="02040503050406030204" pitchFamily="18" charset="0"/>
                            </a:rPr>
                            <m:t>𝑆</m:t>
                          </m:r>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𝑃</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𝑠</m:t>
                              </m:r>
                              <m:r>
                                <a:rPr lang="en-US" i="0">
                                  <a:solidFill>
                                    <a:schemeClr val="tx1"/>
                                  </a:solidFill>
                                  <a:latin typeface="Cambria Math" panose="02040503050406030204" pitchFamily="18" charset="0"/>
                                </a:rPr>
                                <m:t>,</m:t>
                              </m:r>
                              <m:r>
                                <m:rPr>
                                  <m:sty m:val="p"/>
                                </m:rPr>
                                <a:rPr lang="en-US" i="0">
                                  <a:solidFill>
                                    <a:schemeClr val="tx1"/>
                                  </a:solidFill>
                                  <a:latin typeface="Cambria Math" panose="02040503050406030204" pitchFamily="18" charset="0"/>
                                </a:rPr>
                                <m:t>rms</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𝐼</m:t>
                              </m:r>
                            </m:e>
                            <m:sub>
                              <m:r>
                                <m:rPr>
                                  <m:sty m:val="p"/>
                                </m:rPr>
                                <a:rPr lang="en-US" i="0">
                                  <a:solidFill>
                                    <a:schemeClr val="tx1"/>
                                  </a:solidFill>
                                  <a:latin typeface="Cambria Math" panose="02040503050406030204" pitchFamily="18" charset="0"/>
                                </a:rPr>
                                <m:t>rms</m:t>
                              </m:r>
                            </m:sub>
                          </m:sSub>
                        </m:den>
                      </m:f>
                      <m:r>
                        <a:rPr lang="en-US" i="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22</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4</m:t>
                          </m:r>
                        </m:num>
                        <m:den>
                          <m:d>
                            <m:dPr>
                              <m:ctrlPr>
                                <a:rPr lang="en-US" i="1">
                                  <a:solidFill>
                                    <a:schemeClr val="tx1"/>
                                  </a:solidFill>
                                  <a:latin typeface="Cambria Math" panose="02040503050406030204" pitchFamily="18" charset="0"/>
                                </a:rPr>
                              </m:ctrlPr>
                            </m:dPr>
                            <m:e>
                              <m:f>
                                <m:fPr>
                                  <m:type m:val="lin"/>
                                  <m:ctrlPr>
                                    <a:rPr lang="en-US" i="1">
                                      <a:solidFill>
                                        <a:schemeClr val="tx1"/>
                                      </a:solidFill>
                                      <a:latin typeface="Cambria Math" panose="02040503050406030204" pitchFamily="18" charset="0"/>
                                    </a:rPr>
                                  </m:ctrlPr>
                                </m:fPr>
                                <m:num>
                                  <m:r>
                                    <a:rPr lang="en-US" i="0">
                                      <a:solidFill>
                                        <a:schemeClr val="tx1"/>
                                      </a:solidFill>
                                      <a:latin typeface="Cambria Math" panose="02040503050406030204" pitchFamily="18" charset="0"/>
                                    </a:rPr>
                                    <m:t>100</m:t>
                                  </m:r>
                                </m:num>
                                <m:den>
                                  <m:rad>
                                    <m:radPr>
                                      <m:degHide m:val="on"/>
                                      <m:ctrlPr>
                                        <a:rPr lang="en-US" i="1">
                                          <a:solidFill>
                                            <a:schemeClr val="tx1"/>
                                          </a:solidFill>
                                          <a:latin typeface="Cambria Math" panose="02040503050406030204" pitchFamily="18" charset="0"/>
                                        </a:rPr>
                                      </m:ctrlPr>
                                    </m:radPr>
                                    <m:deg/>
                                    <m:e>
                                      <m:r>
                                        <a:rPr lang="en-US" i="0">
                                          <a:solidFill>
                                            <a:schemeClr val="tx1"/>
                                          </a:solidFill>
                                          <a:latin typeface="Cambria Math" panose="02040503050406030204" pitchFamily="18" charset="0"/>
                                        </a:rPr>
                                        <m:t>2</m:t>
                                      </m:r>
                                    </m:e>
                                  </m:rad>
                                </m:den>
                              </m:f>
                            </m:e>
                          </m:d>
                          <m:d>
                            <m:dPr>
                              <m:ctrlPr>
                                <a:rPr lang="en-US" i="1">
                                  <a:solidFill>
                                    <a:schemeClr val="tx1"/>
                                  </a:solidFill>
                                  <a:latin typeface="Cambria Math" panose="02040503050406030204" pitchFamily="18" charset="0"/>
                                </a:rPr>
                              </m:ctrlPr>
                            </m:dPr>
                            <m:e>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474</m:t>
                              </m:r>
                            </m:e>
                          </m:d>
                        </m:den>
                      </m:f>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0</m:t>
                      </m:r>
                      <m:r>
                        <a:rPr lang="en-US" i="0">
                          <a:solidFill>
                            <a:schemeClr val="tx1"/>
                          </a:solidFill>
                          <a:latin typeface="Cambria Math" panose="02040503050406030204" pitchFamily="18" charset="0"/>
                        </a:rPr>
                        <m:t>.</m:t>
                      </m:r>
                      <m:r>
                        <a:rPr lang="en-US" i="0">
                          <a:solidFill>
                            <a:schemeClr val="tx1"/>
                          </a:solidFill>
                          <a:latin typeface="Cambria Math" panose="02040503050406030204" pitchFamily="18" charset="0"/>
                        </a:rPr>
                        <m:t>67</m:t>
                      </m:r>
                    </m:oMath>
                  </m:oMathPara>
                </a14:m>
                <a:endParaRPr lang="en-US" dirty="0">
                  <a:solidFill>
                    <a:schemeClr val="tx1"/>
                  </a:solidFill>
                  <a:cs typeface="B Nazanin" panose="00000400000000000000" pitchFamily="2" charset="-78"/>
                </a:endParaRPr>
              </a:p>
            </p:txBody>
          </p:sp>
        </mc:Choice>
        <mc:Fallback xmlns="">
          <p:sp>
            <p:nvSpPr>
              <p:cNvPr id="21" name="TextBox 20">
                <a:extLst>
                  <a:ext uri="{FF2B5EF4-FFF2-40B4-BE49-F238E27FC236}">
                    <a16:creationId xmlns:a16="http://schemas.microsoft.com/office/drawing/2014/main" id="{FF464773-CDF0-442A-BB9E-7F29368A4C42}"/>
                  </a:ext>
                </a:extLst>
              </p:cNvPr>
              <p:cNvSpPr txBox="1">
                <a:spLocks noRot="1" noChangeAspect="1" noMove="1" noResize="1" noEditPoints="1" noAdjustHandles="1" noChangeArrowheads="1" noChangeShapeType="1" noTextEdit="1"/>
              </p:cNvSpPr>
              <p:nvPr/>
            </p:nvSpPr>
            <p:spPr>
              <a:xfrm>
                <a:off x="1143000" y="5450031"/>
                <a:ext cx="5562600" cy="719877"/>
              </a:xfrm>
              <a:prstGeom prst="rect">
                <a:avLst/>
              </a:prstGeom>
              <a:blipFill>
                <a:blip r:embed="rId6"/>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86D6A80-6A9D-43F1-B363-2F451BDDFF5D}"/>
              </a:ext>
            </a:extLst>
          </p:cNvPr>
          <p:cNvSpPr txBox="1"/>
          <p:nvPr/>
        </p:nvSpPr>
        <p:spPr>
          <a:xfrm>
            <a:off x="4343400" y="6113694"/>
            <a:ext cx="4572000" cy="369332"/>
          </a:xfrm>
          <a:prstGeom prst="rect">
            <a:avLst/>
          </a:prstGeom>
          <a:noFill/>
        </p:spPr>
        <p:txBody>
          <a:bodyPr wrap="square">
            <a:spAutoFit/>
          </a:bodyPr>
          <a:lstStyle/>
          <a:p>
            <a:pPr algn="r" rtl="1"/>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توجه شود که ضریب توان با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cos(</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نیست.</a:t>
            </a:r>
            <a:endParaRPr lang="en-US" dirty="0">
              <a:cs typeface="B Nazanin" panose="00000400000000000000" pitchFamily="2" charset="-78"/>
            </a:endParaRPr>
          </a:p>
        </p:txBody>
      </p:sp>
      <p:sp>
        <p:nvSpPr>
          <p:cNvPr id="3" name="Slide Number Placeholder 2">
            <a:extLst>
              <a:ext uri="{FF2B5EF4-FFF2-40B4-BE49-F238E27FC236}">
                <a16:creationId xmlns:a16="http://schemas.microsoft.com/office/drawing/2014/main" id="{3E2D37C5-E737-45D2-8312-8B0883D425C2}"/>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3530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3" name="Rectangle 2"/>
          <p:cNvSpPr/>
          <p:nvPr/>
        </p:nvSpPr>
        <p:spPr>
          <a:xfrm>
            <a:off x="304800" y="533400"/>
            <a:ext cx="8686800" cy="2862322"/>
          </a:xfrm>
          <a:prstGeom prst="rect">
            <a:avLst/>
          </a:prstGeom>
        </p:spPr>
        <p:txBody>
          <a:bodyPr wrap="square">
            <a:spAutoFit/>
          </a:bodyPr>
          <a:lstStyle/>
          <a:p>
            <a:pPr indent="234315" algn="just"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مدار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3-1-الف </a:t>
            </a:r>
            <a:r>
              <a:rPr lang="fa-IR" dirty="0">
                <a:latin typeface="Times New Roman" panose="02020603050405020304" pitchFamily="18" charset="0"/>
                <a:ea typeface="Times New Roman" panose="02020603050405020304" pitchFamily="18" charset="0"/>
                <a:cs typeface="B Nazanin" panose="00000400000000000000" pitchFamily="2" charset="-78"/>
              </a:rPr>
              <a:t>با استفاده از </a:t>
            </a:r>
            <a:r>
              <a:rPr lang="en-US" dirty="0">
                <a:latin typeface="Times New Roman" panose="02020603050405020304" pitchFamily="18" charset="0"/>
                <a:ea typeface="Times New Roman" panose="02020603050405020304" pitchFamily="18" charset="0"/>
                <a:cs typeface="B Nazanin" panose="00000400000000000000" pitchFamily="2" charset="-78"/>
              </a:rPr>
              <a:t>VSIN</a:t>
            </a:r>
            <a:r>
              <a:rPr lang="fa-IR" dirty="0">
                <a:latin typeface="Times New Roman" panose="02020603050405020304" pitchFamily="18" charset="0"/>
                <a:ea typeface="Times New Roman" panose="02020603050405020304" pitchFamily="18" charset="0"/>
                <a:cs typeface="B Nazanin" panose="00000400000000000000" pitchFamily="2" charset="-78"/>
              </a:rPr>
              <a:t> برای منبع ولتاژ، و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برای دیود ایجاد می‌شود. در تنظیم‌های شبیه‌سازی، </a:t>
            </a:r>
            <a:r>
              <a:rPr lang="en-US" dirty="0">
                <a:latin typeface="Times New Roman" panose="02020603050405020304" pitchFamily="18" charset="0"/>
                <a:ea typeface="Times New Roman" panose="02020603050405020304" pitchFamily="18" charset="0"/>
                <a:cs typeface="B Nazanin" panose="00000400000000000000" pitchFamily="2" charset="-78"/>
              </a:rPr>
              <a:t> Time Domain(Transient)</a:t>
            </a:r>
            <a:r>
              <a:rPr lang="fa-IR" dirty="0">
                <a:latin typeface="Times New Roman" panose="02020603050405020304" pitchFamily="18" charset="0"/>
                <a:ea typeface="Times New Roman" panose="02020603050405020304" pitchFamily="18" charset="0"/>
                <a:cs typeface="B Nazanin" panose="00000400000000000000" pitchFamily="2" charset="-78"/>
              </a:rPr>
              <a:t>را برای نوع تحلیل انتخاب کرده و </a:t>
            </a:r>
            <a:r>
              <a:rPr lang="en-US" dirty="0">
                <a:latin typeface="Times New Roman" panose="02020603050405020304" pitchFamily="18" charset="0"/>
                <a:ea typeface="Times New Roman" panose="02020603050405020304" pitchFamily="18" charset="0"/>
                <a:cs typeface="B Nazanin" panose="00000400000000000000" pitchFamily="2" charset="-78"/>
              </a:rPr>
              <a:t>Run Time</a:t>
            </a:r>
            <a:r>
              <a:rPr lang="fa-IR" dirty="0">
                <a:latin typeface="Times New Roman" panose="02020603050405020304" pitchFamily="18" charset="0"/>
                <a:ea typeface="Times New Roman" panose="02020603050405020304" pitchFamily="18" charset="0"/>
                <a:cs typeface="B Nazanin" panose="00000400000000000000" pitchFamily="2" charset="-78"/>
              </a:rPr>
              <a:t> را روی </a:t>
            </a:r>
            <a:r>
              <a:rPr lang="en-US" dirty="0" err="1" smtClean="0">
                <a:latin typeface="Times New Roman" panose="02020603050405020304" pitchFamily="18" charset="0"/>
                <a:ea typeface="Times New Roman" panose="02020603050405020304" pitchFamily="18" charset="0"/>
                <a:cs typeface="B Nazanin" panose="00000400000000000000" pitchFamily="2" charset="-78"/>
              </a:rPr>
              <a:t>ms</a:t>
            </a:r>
            <a:r>
              <a:rPr lang="fa-IR" dirty="0" smtClean="0">
                <a:latin typeface="Times New Roman" panose="02020603050405020304" pitchFamily="18" charset="0"/>
                <a:ea typeface="Times New Roman" panose="02020603050405020304" pitchFamily="18" charset="0"/>
                <a:cs typeface="B Nazanin" panose="00000400000000000000" pitchFamily="2" charset="-78"/>
              </a:rPr>
              <a:t>16/67 برای </a:t>
            </a:r>
            <a:r>
              <a:rPr lang="fa-IR" dirty="0">
                <a:latin typeface="Times New Roman" panose="02020603050405020304" pitchFamily="18" charset="0"/>
                <a:ea typeface="Times New Roman" panose="02020603050405020304" pitchFamily="18" charset="0"/>
                <a:cs typeface="B Nazanin" panose="00000400000000000000" pitchFamily="2" charset="-78"/>
              </a:rPr>
              <a:t>یک دوره تناوب از منبع تنظیم کنید. </a:t>
            </a:r>
            <a:r>
              <a:rPr lang="en-US" dirty="0">
                <a:latin typeface="Times New Roman" panose="02020603050405020304" pitchFamily="18" charset="0"/>
                <a:ea typeface="Times New Roman" panose="02020603050405020304" pitchFamily="18" charset="0"/>
                <a:cs typeface="B Nazanin" panose="00000400000000000000" pitchFamily="2" charset="-78"/>
              </a:rPr>
              <a:t>Maximum Step Size</a:t>
            </a:r>
            <a:r>
              <a:rPr lang="fa-IR" dirty="0">
                <a:latin typeface="Times New Roman" panose="02020603050405020304" pitchFamily="18" charset="0"/>
                <a:ea typeface="Times New Roman" panose="02020603050405020304" pitchFamily="18" charset="0"/>
                <a:cs typeface="B Nazanin" panose="00000400000000000000" pitchFamily="2" charset="-78"/>
              </a:rPr>
              <a:t> را روی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dirty="0">
                <a:latin typeface="Times New Roman" panose="02020603050405020304" pitchFamily="18" charset="0"/>
                <a:ea typeface="Times New Roman" panose="02020603050405020304" pitchFamily="18" charset="0"/>
                <a:cs typeface="B Nazanin" panose="00000400000000000000" pitchFamily="2" charset="-78"/>
              </a:rPr>
              <a:t>s</a:t>
            </a:r>
            <a:r>
              <a:rPr lang="fa-IR" dirty="0">
                <a:latin typeface="Times New Roman" panose="02020603050405020304" pitchFamily="18" charset="0"/>
                <a:ea typeface="Times New Roman" panose="02020603050405020304" pitchFamily="18" charset="0"/>
                <a:cs typeface="B Nazanin" panose="00000400000000000000" pitchFamily="2" charset="-78"/>
              </a:rPr>
              <a:t>10 قرار دهید تا تعداد مناسبی نمونه از شکل‌موج‌ها برداشته شود. یک تحلیل گذرا با زمان اجرای </a:t>
            </a:r>
            <a:r>
              <a:rPr lang="en-US" dirty="0" err="1" smtClean="0">
                <a:latin typeface="Times New Roman" panose="02020603050405020304" pitchFamily="18" charset="0"/>
                <a:ea typeface="Times New Roman" panose="02020603050405020304" pitchFamily="18" charset="0"/>
                <a:cs typeface="B Nazanin" panose="00000400000000000000" pitchFamily="2" charset="-78"/>
              </a:rPr>
              <a:t>ms</a:t>
            </a:r>
            <a:r>
              <a:rPr lang="fa-IR" dirty="0" smtClean="0">
                <a:latin typeface="Times New Roman" panose="02020603050405020304" pitchFamily="18" charset="0"/>
                <a:ea typeface="Times New Roman" panose="02020603050405020304" pitchFamily="18" charset="0"/>
                <a:cs typeface="B Nazanin" panose="00000400000000000000" pitchFamily="2" charset="-78"/>
              </a:rPr>
              <a:t>16/67 </a:t>
            </a:r>
            <a:r>
              <a:rPr lang="fa-IR" dirty="0">
                <a:latin typeface="Times New Roman" panose="02020603050405020304" pitchFamily="18" charset="0"/>
                <a:ea typeface="Times New Roman" panose="02020603050405020304" pitchFamily="18" charset="0"/>
                <a:cs typeface="B Nazanin" panose="00000400000000000000" pitchFamily="2" charset="-78"/>
              </a:rPr>
              <a:t>(یک دوره تناوب برای فرکانس </a:t>
            </a:r>
            <a:r>
              <a:rPr lang="en-US" dirty="0">
                <a:latin typeface="Times New Roman" panose="02020603050405020304" pitchFamily="18" charset="0"/>
                <a:ea typeface="Times New Roman" panose="02020603050405020304" pitchFamily="18" charset="0"/>
                <a:cs typeface="B Nazanin" panose="00000400000000000000" pitchFamily="2" charset="-78"/>
              </a:rPr>
              <a:t>Hz</a:t>
            </a:r>
            <a:r>
              <a:rPr lang="fa-IR" dirty="0">
                <a:latin typeface="Times New Roman" panose="02020603050405020304" pitchFamily="18" charset="0"/>
                <a:ea typeface="Times New Roman" panose="02020603050405020304" pitchFamily="18" charset="0"/>
                <a:cs typeface="B Nazanin" panose="00000400000000000000" pitchFamily="2" charset="-78"/>
              </a:rPr>
              <a:t>60) و بیشینه اندازه گام شبیه‌سازی برابر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en-US" dirty="0">
                <a:latin typeface="Times New Roman" panose="02020603050405020304" pitchFamily="18" charset="0"/>
                <a:ea typeface="Times New Roman" panose="02020603050405020304" pitchFamily="18" charset="0"/>
                <a:cs typeface="B Nazanin" panose="00000400000000000000" pitchFamily="2" charset="-78"/>
              </a:rPr>
              <a:t>s</a:t>
            </a:r>
            <a:r>
              <a:rPr lang="fa-IR" dirty="0">
                <a:latin typeface="Times New Roman" panose="02020603050405020304" pitchFamily="18" charset="0"/>
                <a:ea typeface="Times New Roman" panose="02020603050405020304" pitchFamily="18" charset="0"/>
                <a:cs typeface="B Nazanin" panose="00000400000000000000" pitchFamily="2" charset="-78"/>
              </a:rPr>
              <a:t>10 برای تنظیمات شبیه‌سازی استفاده شده است. اگر برای مقایسه نتایج شبیه‌سازی با نتایج تحلیلی به مدل یک دیود تقریباً ایده‌آل نیاز دارید، مدل </a:t>
            </a:r>
            <a:r>
              <a:rPr lang="en-US"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را ویرایش کرده و معیار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0/001</a:t>
            </a:r>
            <a:r>
              <a:rPr lang="en-US" dirty="0" smtClean="0">
                <a:latin typeface="Times New Roman" panose="02020603050405020304" pitchFamily="18" charset="0"/>
                <a:ea typeface="Times New Roman" panose="02020603050405020304" pitchFamily="18" charset="0"/>
                <a:cs typeface="B Nazanin" panose="00000400000000000000" pitchFamily="2" charset="-78"/>
              </a:rPr>
              <a:t>n</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 را قرار دهید تا افت ولتاژ دیود در بایاس مستقیم تقریباً صفر شود. به‌صورت مشابه، برای دست­یابی به نتایج نزدیک‌تر به یک مدار یکسوساز واقعی، می‌توان از مدل یک دیود قدرت استفاده کرد. در بسیاری از مدارها، وقتی که مدل‌های مختلف دیود مورد استفاده قرار می‌گیرد، ولتاژها و جریان‌ها چندان تحت تأثیر قرار نمی‌گیرند. بنابراین در تحلیل‌های ابتدایی، برای سادگی، بهتر است که از مدل دیود </a:t>
            </a:r>
            <a:r>
              <a:rPr lang="en-US" dirty="0" err="1">
                <a:latin typeface="Times New Roman" panose="02020603050405020304" pitchFamily="18" charset="0"/>
                <a:ea typeface="Times New Roman" panose="02020603050405020304" pitchFamily="18" charset="0"/>
                <a:cs typeface="B Nazanin" panose="00000400000000000000" pitchFamily="2" charset="-78"/>
              </a:rPr>
              <a:t>Dbreak</a:t>
            </a:r>
            <a:r>
              <a:rPr lang="fa-IR" dirty="0">
                <a:latin typeface="Times New Roman" panose="02020603050405020304" pitchFamily="18" charset="0"/>
                <a:ea typeface="Times New Roman" panose="02020603050405020304" pitchFamily="18" charset="0"/>
                <a:cs typeface="B Nazanin" panose="00000400000000000000" pitchFamily="2" charset="-78"/>
              </a:rPr>
              <a:t> استفاده کرد.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7" name="TextBox 6">
            <a:extLst>
              <a:ext uri="{FF2B5EF4-FFF2-40B4-BE49-F238E27FC236}">
                <a16:creationId xmlns:a16="http://schemas.microsoft.com/office/drawing/2014/main" id="{A7F94BBE-FE75-4496-AC64-4CD6A3ACE265}"/>
              </a:ext>
            </a:extLst>
          </p:cNvPr>
          <p:cNvSpPr txBox="1"/>
          <p:nvPr/>
        </p:nvSpPr>
        <p:spPr>
          <a:xfrm>
            <a:off x="6324600" y="164068"/>
            <a:ext cx="2719526"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تحلیل با </a:t>
            </a:r>
            <a:r>
              <a:rPr lang="en-US" sz="1800" b="1" dirty="0" err="1"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PSpice</a:t>
            </a:r>
            <a:endParaRPr lang="en-US"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381000" y="3429000"/>
            <a:ext cx="8610600" cy="2585323"/>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هنگامی‌که تحلیل گذار انجام شد و صفحه </a:t>
            </a:r>
            <a:r>
              <a:rPr lang="en-US" dirty="0">
                <a:latin typeface="Times New Roman" panose="02020603050405020304" pitchFamily="18" charset="0"/>
                <a:ea typeface="Times New Roman" panose="02020603050405020304" pitchFamily="18" charset="0"/>
                <a:cs typeface="B Nazanin" panose="00000400000000000000" pitchFamily="2" charset="-78"/>
              </a:rPr>
              <a:t>Probe </a:t>
            </a:r>
            <a:r>
              <a:rPr lang="fa-IR" dirty="0">
                <a:latin typeface="Times New Roman" panose="02020603050405020304" pitchFamily="18" charset="0"/>
                <a:ea typeface="Times New Roman" panose="02020603050405020304" pitchFamily="18" charset="0"/>
                <a:cs typeface="B Nazanin" panose="00000400000000000000" pitchFamily="2" charset="-78"/>
              </a:rPr>
              <a:t> نمایش داده شد، با وارد کردن عبارت </a:t>
            </a:r>
            <a:r>
              <a:rPr lang="en-US" dirty="0">
                <a:latin typeface="Times New Roman" panose="02020603050405020304" pitchFamily="18" charset="0"/>
                <a:ea typeface="Times New Roman" panose="02020603050405020304" pitchFamily="18" charset="0"/>
                <a:cs typeface="B Nazanin" panose="00000400000000000000" pitchFamily="2" charset="-78"/>
              </a:rPr>
              <a:t>I(R1)</a:t>
            </a:r>
            <a:r>
              <a:rPr lang="fa-IR" dirty="0">
                <a:latin typeface="Times New Roman" panose="02020603050405020304" pitchFamily="18" charset="0"/>
                <a:ea typeface="Times New Roman" panose="02020603050405020304" pitchFamily="18" charset="0"/>
                <a:cs typeface="B Nazanin" panose="00000400000000000000" pitchFamily="2" charset="-78"/>
              </a:rPr>
              <a:t>، شکل‌موج جریان را نمایش دهید. یک راه برای نمایش زاویه به­جای زمان بر روی محور </a:t>
            </a:r>
            <a:r>
              <a:rPr lang="en-US" dirty="0">
                <a:latin typeface="Times New Roman" panose="02020603050405020304" pitchFamily="18" charset="0"/>
                <a:ea typeface="Times New Roman" panose="02020603050405020304" pitchFamily="18" charset="0"/>
                <a:cs typeface="B Nazanin" panose="00000400000000000000" pitchFamily="2" charset="-78"/>
              </a:rPr>
              <a:t>x</a:t>
            </a:r>
            <a:r>
              <a:rPr lang="fa-IR" dirty="0">
                <a:latin typeface="Times New Roman" panose="02020603050405020304" pitchFamily="18" charset="0"/>
                <a:ea typeface="Times New Roman" panose="02020603050405020304" pitchFamily="18" charset="0"/>
                <a:cs typeface="B Nazanin" panose="00000400000000000000" pitchFamily="2" charset="-78"/>
              </a:rPr>
              <a:t>، استفاده از گزینه </a:t>
            </a:r>
            <a:r>
              <a:rPr lang="en-US" dirty="0">
                <a:latin typeface="Times New Roman" panose="02020603050405020304" pitchFamily="18" charset="0"/>
                <a:ea typeface="Times New Roman" panose="02020603050405020304" pitchFamily="18" charset="0"/>
                <a:cs typeface="B Nazanin" panose="00000400000000000000" pitchFamily="2" charset="-78"/>
              </a:rPr>
              <a:t>x-variable</a:t>
            </a:r>
            <a:r>
              <a:rPr lang="fa-IR" dirty="0">
                <a:latin typeface="Times New Roman" panose="02020603050405020304" pitchFamily="18" charset="0"/>
                <a:ea typeface="Times New Roman" panose="02020603050405020304" pitchFamily="18" charset="0"/>
                <a:cs typeface="B Nazanin" panose="00000400000000000000" pitchFamily="2" charset="-78"/>
              </a:rPr>
              <a:t>، که در منوی </a:t>
            </a:r>
            <a:r>
              <a:rPr lang="en-US" dirty="0">
                <a:latin typeface="Times New Roman" panose="02020603050405020304" pitchFamily="18" charset="0"/>
                <a:ea typeface="Times New Roman" panose="02020603050405020304" pitchFamily="18" charset="0"/>
                <a:cs typeface="B Nazanin" panose="00000400000000000000" pitchFamily="2" charset="-78"/>
              </a:rPr>
              <a:t>x-axis</a:t>
            </a:r>
            <a:r>
              <a:rPr lang="fa-IR" dirty="0">
                <a:latin typeface="Times New Roman" panose="02020603050405020304" pitchFamily="18" charset="0"/>
                <a:ea typeface="Times New Roman" panose="02020603050405020304" pitchFamily="18" charset="0"/>
                <a:cs typeface="B Nazanin" panose="00000400000000000000" pitchFamily="2" charset="-78"/>
              </a:rPr>
              <a:t> وجود دارد، وارد کردن عبارت </a:t>
            </a:r>
            <a:r>
              <a:rPr lang="en-US" sz="1600" dirty="0">
                <a:latin typeface="Times New Roman" panose="02020603050405020304" pitchFamily="18" charset="0"/>
                <a:ea typeface="Times New Roman" panose="02020603050405020304" pitchFamily="18" charset="0"/>
                <a:cs typeface="B Nazanin" panose="00000400000000000000" pitchFamily="2" charset="-78"/>
              </a:rPr>
              <a:t>TIME*60*360</a:t>
            </a:r>
            <a:r>
              <a:rPr lang="fa-IR" dirty="0">
                <a:latin typeface="Times New Roman" panose="02020603050405020304" pitchFamily="18" charset="0"/>
                <a:ea typeface="Times New Roman" panose="02020603050405020304" pitchFamily="18" charset="0"/>
                <a:cs typeface="B Nazanin" panose="00000400000000000000" pitchFamily="2" charset="-78"/>
              </a:rPr>
              <a:t> می‌باشد. ضریب 60، محور را به دوره تناوب تبدیل می‌کند (</a:t>
            </a:r>
            <a:r>
              <a:rPr lang="en-US" dirty="0">
                <a:latin typeface="Times New Roman" panose="02020603050405020304" pitchFamily="18" charset="0"/>
                <a:ea typeface="Times New Roman" panose="02020603050405020304" pitchFamily="18" charset="0"/>
                <a:cs typeface="B Nazanin" panose="00000400000000000000" pitchFamily="2" charset="-78"/>
              </a:rPr>
              <a:t>Hz</a:t>
            </a:r>
            <a:r>
              <a:rPr lang="fa-IR" dirty="0">
                <a:latin typeface="Times New Roman" panose="02020603050405020304" pitchFamily="18" charset="0"/>
                <a:ea typeface="Times New Roman" panose="02020603050405020304" pitchFamily="18" charset="0"/>
                <a:cs typeface="B Nazanin" panose="00000400000000000000" pitchFamily="2" charset="-78"/>
              </a:rPr>
              <a:t>60</a:t>
            </a:r>
            <a:r>
              <a:rPr lang="en-US" dirty="0">
                <a:latin typeface="Times New Roman" panose="02020603050405020304" pitchFamily="18" charset="0"/>
                <a:ea typeface="Times New Roman" panose="02020603050405020304" pitchFamily="18" charset="0"/>
                <a:cs typeface="B Nazanin" panose="00000400000000000000" pitchFamily="2" charset="-78"/>
              </a:rPr>
              <a:t>f =</a:t>
            </a:r>
            <a:r>
              <a:rPr lang="fa-IR" dirty="0">
                <a:latin typeface="Times New Roman" panose="02020603050405020304" pitchFamily="18" charset="0"/>
                <a:ea typeface="Times New Roman" panose="02020603050405020304" pitchFamily="18" charset="0"/>
                <a:cs typeface="B Nazanin" panose="00000400000000000000" pitchFamily="2" charset="-78"/>
              </a:rPr>
              <a:t>) و ضریب 360، محور را به درجه تبدیل می‌کند. وارد کردن </a:t>
            </a:r>
            <a:r>
              <a:rPr lang="en-US" dirty="0">
                <a:latin typeface="Times New Roman" panose="02020603050405020304" pitchFamily="18" charset="0"/>
                <a:ea typeface="Times New Roman" panose="02020603050405020304" pitchFamily="18" charset="0"/>
                <a:cs typeface="B Nazanin" panose="00000400000000000000" pitchFamily="2" charset="-78"/>
              </a:rPr>
              <a:t>TIME*60*2*3.14</a:t>
            </a:r>
            <a:r>
              <a:rPr lang="fa-IR" dirty="0">
                <a:latin typeface="Times New Roman" panose="02020603050405020304" pitchFamily="18" charset="0"/>
                <a:ea typeface="Times New Roman" panose="02020603050405020304" pitchFamily="18" charset="0"/>
                <a:cs typeface="B Nazanin" panose="00000400000000000000" pitchFamily="2" charset="-78"/>
              </a:rPr>
              <a:t> محور </a:t>
            </a:r>
            <a:r>
              <a:rPr lang="en-US" dirty="0">
                <a:latin typeface="Times New Roman" panose="02020603050405020304" pitchFamily="18" charset="0"/>
                <a:ea typeface="Times New Roman" panose="02020603050405020304" pitchFamily="18" charset="0"/>
                <a:cs typeface="B Nazanin" panose="00000400000000000000" pitchFamily="2" charset="-78"/>
              </a:rPr>
              <a:t>x</a:t>
            </a:r>
            <a:r>
              <a:rPr lang="fa-IR" dirty="0">
                <a:latin typeface="Times New Roman" panose="02020603050405020304" pitchFamily="18" charset="0"/>
                <a:ea typeface="Times New Roman" panose="02020603050405020304" pitchFamily="18" charset="0"/>
                <a:cs typeface="B Nazanin" panose="00000400000000000000" pitchFamily="2" charset="-78"/>
              </a:rPr>
              <a:t> را برحسب رادیان تبدیل می‌کند. نتایج در 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3-2-الف </a:t>
            </a:r>
            <a:r>
              <a:rPr lang="fa-IR" dirty="0">
                <a:latin typeface="Times New Roman" panose="02020603050405020304" pitchFamily="18" charset="0"/>
                <a:ea typeface="Times New Roman" panose="02020603050405020304" pitchFamily="18" charset="0"/>
                <a:cs typeface="B Nazanin" panose="00000400000000000000" pitchFamily="2" charset="-78"/>
              </a:rPr>
              <a:t>نشان داده شده است. با استفاده از اشاره­گر، زاویه خاموشی β، برابر با </a:t>
            </a:r>
            <a:r>
              <a:rPr lang="en-US" dirty="0">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a:t>
            </a:r>
            <a:r>
              <a:rPr lang="fa-IR" dirty="0">
                <a:latin typeface="Times New Roman" panose="02020603050405020304" pitchFamily="18" charset="0"/>
                <a:ea typeface="Times New Roman" panose="02020603050405020304" pitchFamily="18" charset="0"/>
                <a:cs typeface="B Nazanin" panose="00000400000000000000" pitchFamily="2" charset="-78"/>
              </a:rPr>
              <a:t>200 به‌دست آمده است. </a:t>
            </a:r>
            <a:r>
              <a:rPr lang="en-US" dirty="0" smtClean="0">
                <a:latin typeface="Times New Roman" panose="02020603050405020304" pitchFamily="18" charset="0"/>
                <a:ea typeface="Times New Roman" panose="02020603050405020304" pitchFamily="18" charset="0"/>
                <a:cs typeface="B Nazanin" panose="00000400000000000000" pitchFamily="2" charset="-78"/>
              </a:rPr>
              <a:t>Probe</a:t>
            </a:r>
            <a:r>
              <a:rPr lang="fa-IR"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قادر است که به‌صورت عددی،</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مقدار مؤثر شکل‌موج</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را تعیین</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کند.</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sz="5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براي </a:t>
            </a:r>
            <a:r>
              <a:rPr lang="fa-IR" dirty="0">
                <a:latin typeface="Times New Roman" panose="02020603050405020304" pitchFamily="18" charset="0"/>
                <a:ea typeface="Times New Roman" panose="02020603050405020304" pitchFamily="18" charset="0"/>
                <a:cs typeface="B Nazanin" panose="00000400000000000000" pitchFamily="2" charset="-78"/>
              </a:rPr>
              <a:t>این</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منظور،</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در</a:t>
            </a:r>
            <a:r>
              <a:rPr lang="fa-IR" sz="500" dirty="0">
                <a:latin typeface="Times New Roman" panose="02020603050405020304" pitchFamily="18"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عبارت </a:t>
            </a:r>
            <a:r>
              <a:rPr lang="en-US" dirty="0">
                <a:latin typeface="Times New Roman" panose="02020603050405020304" pitchFamily="18" charset="0"/>
                <a:ea typeface="Times New Roman" panose="02020603050405020304" pitchFamily="18" charset="0"/>
                <a:cs typeface="B Nazanin" panose="00000400000000000000" pitchFamily="2" charset="-78"/>
              </a:rPr>
              <a:t>RMS(I(R1))</a:t>
            </a:r>
            <a:r>
              <a:rPr lang="fa-IR" dirty="0">
                <a:latin typeface="Times New Roman" panose="02020603050405020304" pitchFamily="18" charset="0"/>
                <a:ea typeface="Times New Roman" panose="02020603050405020304" pitchFamily="18" charset="0"/>
                <a:cs typeface="B Nazanin" panose="00000400000000000000" pitchFamily="2" charset="-78"/>
              </a:rPr>
              <a:t> را وارد کنید، تا مقدار مؤثر جریان مقاومت به‌دست آید. </a:t>
            </a:r>
            <a:r>
              <a:rPr lang="en-US" dirty="0">
                <a:latin typeface="Times New Roman" panose="02020603050405020304" pitchFamily="18" charset="0"/>
                <a:ea typeface="Times New Roman" panose="02020603050405020304" pitchFamily="18" charset="0"/>
                <a:cs typeface="B Nazanin" panose="00000400000000000000" pitchFamily="2" charset="-78"/>
              </a:rPr>
              <a:t>Probe</a:t>
            </a:r>
            <a:r>
              <a:rPr lang="fa-IR" dirty="0">
                <a:latin typeface="Times New Roman" panose="02020603050405020304" pitchFamily="18" charset="0"/>
                <a:ea typeface="Times New Roman" panose="02020603050405020304" pitchFamily="18" charset="0"/>
                <a:cs typeface="B Nazanin" panose="00000400000000000000" pitchFamily="2" charset="-78"/>
              </a:rPr>
              <a:t> یک مقدار درحال تغییر از مقدار انتگرال­گیری ذکرشده در معادله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مقدار مؤثر را </a:t>
            </a:r>
            <a:r>
              <a:rPr lang="fa-IR" dirty="0">
                <a:latin typeface="Times New Roman" panose="02020603050405020304" pitchFamily="18" charset="0"/>
                <a:ea typeface="Times New Roman" panose="02020603050405020304" pitchFamily="18" charset="0"/>
                <a:cs typeface="B Nazanin" panose="00000400000000000000" pitchFamily="2" charset="-78"/>
              </a:rPr>
              <a:t>نشان می­دهد. بنابراین یک مقدار دقیق، پس از پایان یک یا چند دوره کامل از شکل­موج به­دست خوهد آمد.</a:t>
            </a:r>
            <a:endParaRPr lang="en-US"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35413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a:extLst>
              <a:ext uri="{FF2B5EF4-FFF2-40B4-BE49-F238E27FC236}">
                <a16:creationId xmlns:a16="http://schemas.microsoft.com/office/drawing/2014/main" id="{EDBDA2A7-AC9C-449C-8A0E-343289CD8927}"/>
              </a:ext>
            </a:extLst>
          </p:cNvPr>
          <p:cNvSpPr txBox="1"/>
          <p:nvPr/>
        </p:nvSpPr>
        <p:spPr>
          <a:xfrm>
            <a:off x="2133600" y="6488668"/>
            <a:ext cx="4572000" cy="369332"/>
          </a:xfrm>
          <a:prstGeom prst="rect">
            <a:avLst/>
          </a:prstGeom>
          <a:noFill/>
        </p:spPr>
        <p:txBody>
          <a:bodyPr wrap="square">
            <a:spAutoFit/>
          </a:bodyPr>
          <a:lstStyle/>
          <a:p>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383722" y="1447800"/>
            <a:ext cx="4643755" cy="3063557"/>
          </a:xfrm>
          <a:prstGeom prst="rect">
            <a:avLst/>
          </a:prstGeom>
        </p:spPr>
      </p:pic>
      <p:sp>
        <p:nvSpPr>
          <p:cNvPr id="5" name="Rectangle 4"/>
          <p:cNvSpPr/>
          <p:nvPr/>
        </p:nvSpPr>
        <p:spPr>
          <a:xfrm>
            <a:off x="304800" y="283350"/>
            <a:ext cx="8686800" cy="923330"/>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شکل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3-2-ب </a:t>
            </a:r>
            <a:r>
              <a:rPr lang="fa-IR" dirty="0">
                <a:latin typeface="Times New Roman" panose="02020603050405020304" pitchFamily="18" charset="0"/>
                <a:ea typeface="Times New Roman" panose="02020603050405020304" pitchFamily="18" charset="0"/>
                <a:cs typeface="B Nazanin" panose="00000400000000000000" pitchFamily="2" charset="-78"/>
              </a:rPr>
              <a:t>نحوه به‌دست آوردن جریان مؤثر را نشان می‌دهد. جریان مؤثر تقریباً برابر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با</a:t>
            </a:r>
            <a:r>
              <a:rPr lang="en-US" dirty="0" smtClean="0">
                <a:latin typeface="Times New Roman" panose="02020603050405020304" pitchFamily="18" charset="0"/>
                <a:ea typeface="Times New Roman" panose="02020603050405020304" pitchFamily="18" charset="0"/>
                <a:cs typeface="B Nazanin" panose="00000400000000000000" pitchFamily="2" charset="-78"/>
              </a:rPr>
              <a:t>mA </a:t>
            </a:r>
            <a:r>
              <a:rPr lang="fa-IR" dirty="0">
                <a:latin typeface="Times New Roman" panose="02020603050405020304" pitchFamily="18" charset="0"/>
                <a:ea typeface="Times New Roman" panose="02020603050405020304" pitchFamily="18" charset="0"/>
                <a:cs typeface="B Nazanin" panose="00000400000000000000" pitchFamily="2" charset="-78"/>
              </a:rPr>
              <a:t>468 به‌دست آمده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است. دلیل تفاوت جزئی با مقادیر تحلیل در ایده آل بودن مدل دیود در حل تحلیلی است. مقدار </a:t>
            </a:r>
            <a:r>
              <a:rPr lang="fa-IR" dirty="0">
                <a:latin typeface="Times New Roman" panose="02020603050405020304" pitchFamily="18" charset="0"/>
                <a:ea typeface="Times New Roman" panose="02020603050405020304" pitchFamily="18" charset="0"/>
                <a:cs typeface="B Nazanin" panose="00000400000000000000" pitchFamily="2" charset="-78"/>
              </a:rPr>
              <a:t>متوسط جریان با وارد کردن </a:t>
            </a:r>
            <a:r>
              <a:rPr lang="ar-SA" dirty="0">
                <a:latin typeface="Times New Roman" panose="02020603050405020304" pitchFamily="18" charset="0"/>
                <a:ea typeface="Times New Roman" panose="02020603050405020304" pitchFamily="18" charset="0"/>
                <a:cs typeface="B Nazanin" panose="00000400000000000000" pitchFamily="2" charset="-78"/>
              </a:rPr>
              <a:t>((</a:t>
            </a:r>
            <a:r>
              <a:rPr lang="en-US" dirty="0">
                <a:latin typeface="Times New Roman" panose="02020603050405020304" pitchFamily="18" charset="0"/>
                <a:ea typeface="Times New Roman" panose="02020603050405020304" pitchFamily="18" charset="0"/>
                <a:cs typeface="B Nazanin" panose="00000400000000000000" pitchFamily="2" charset="-78"/>
              </a:rPr>
              <a:t>R1</a:t>
            </a:r>
            <a:r>
              <a:rPr lang="ar-SA" dirty="0">
                <a:latin typeface="Times New Roman" panose="02020603050405020304" pitchFamily="18" charset="0"/>
                <a:ea typeface="Times New Roman" panose="02020603050405020304" pitchFamily="18" charset="0"/>
                <a:cs typeface="B Nazanin" panose="00000400000000000000" pitchFamily="2" charset="-78"/>
              </a:rPr>
              <a:t>)</a:t>
            </a:r>
            <a:r>
              <a:rPr lang="en-US" dirty="0">
                <a:latin typeface="Times New Roman" panose="02020603050405020304" pitchFamily="18" charset="0"/>
                <a:ea typeface="Times New Roman" panose="02020603050405020304" pitchFamily="18" charset="0"/>
                <a:cs typeface="B Nazanin" panose="00000400000000000000" pitchFamily="2" charset="-78"/>
              </a:rPr>
              <a:t>I</a:t>
            </a:r>
            <a:r>
              <a:rPr lang="ar-SA" dirty="0">
                <a:latin typeface="Times New Roman" panose="02020603050405020304" pitchFamily="18" charset="0"/>
                <a:ea typeface="Times New Roman" panose="02020603050405020304" pitchFamily="18" charset="0"/>
                <a:cs typeface="B Nazanin" panose="00000400000000000000" pitchFamily="2" charset="-78"/>
              </a:rPr>
              <a:t>)</a:t>
            </a:r>
            <a:r>
              <a:rPr lang="en-US" dirty="0">
                <a:latin typeface="Times New Roman" panose="02020603050405020304" pitchFamily="18" charset="0"/>
                <a:ea typeface="Times New Roman" panose="02020603050405020304" pitchFamily="18" charset="0"/>
                <a:cs typeface="B Nazanin" panose="00000400000000000000" pitchFamily="2" charset="-78"/>
              </a:rPr>
              <a:t>AVG</a:t>
            </a:r>
            <a:r>
              <a:rPr lang="fa-IR" dirty="0">
                <a:latin typeface="Times New Roman" panose="02020603050405020304" pitchFamily="18" charset="0"/>
                <a:ea typeface="Times New Roman" panose="02020603050405020304" pitchFamily="18" charset="0"/>
                <a:cs typeface="B Nazanin" panose="00000400000000000000" pitchFamily="2" charset="-78"/>
              </a:rPr>
              <a:t>، برابر با </a:t>
            </a:r>
            <a:r>
              <a:rPr lang="en-US" dirty="0">
                <a:latin typeface="Times New Roman" panose="02020603050405020304" pitchFamily="18" charset="0"/>
                <a:ea typeface="Times New Roman" panose="02020603050405020304" pitchFamily="18" charset="0"/>
                <a:cs typeface="B Nazanin" panose="00000400000000000000" pitchFamily="2" charset="-78"/>
              </a:rPr>
              <a:t>mA</a:t>
            </a:r>
            <a:r>
              <a:rPr lang="fa-IR" dirty="0">
                <a:latin typeface="Times New Roman" panose="02020603050405020304" pitchFamily="18" charset="0"/>
                <a:ea typeface="Times New Roman" panose="02020603050405020304" pitchFamily="18" charset="0"/>
                <a:cs typeface="B Nazanin" panose="00000400000000000000" pitchFamily="2" charset="-78"/>
              </a:rPr>
              <a:t>304</a:t>
            </a:r>
            <a:r>
              <a:rPr lang="en-US" i="1" dirty="0">
                <a:latin typeface="Times New Roman" panose="02020603050405020304" pitchFamily="18" charset="0"/>
                <a:ea typeface="Times New Roman" panose="02020603050405020304" pitchFamily="18" charset="0"/>
                <a:cs typeface="B Nazanin" panose="00000400000000000000" pitchFamily="2" charset="-78"/>
              </a:rPr>
              <a:t>I</a:t>
            </a:r>
            <a:r>
              <a:rPr lang="en-US" i="1" baseline="-25000" dirty="0">
                <a:latin typeface="Times New Roman" panose="02020603050405020304" pitchFamily="18" charset="0"/>
                <a:ea typeface="Times New Roman" panose="02020603050405020304" pitchFamily="18" charset="0"/>
                <a:cs typeface="B Nazanin" panose="00000400000000000000" pitchFamily="2" charset="-78"/>
              </a:rPr>
              <a:t>o</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به‌دست </a:t>
            </a:r>
            <a:r>
              <a:rPr lang="fa-IR" dirty="0">
                <a:latin typeface="Times New Roman" panose="02020603050405020304" pitchFamily="18" charset="0"/>
                <a:ea typeface="Times New Roman" panose="02020603050405020304" pitchFamily="18" charset="0"/>
                <a:cs typeface="B Nazanin" panose="00000400000000000000" pitchFamily="2" charset="-78"/>
              </a:rPr>
              <a:t>می‌آید. </a:t>
            </a:r>
            <a:endParaRPr lang="en-US" dirty="0">
              <a:latin typeface="Times New Roman" panose="02020603050405020304" pitchFamily="18" charset="0"/>
              <a:cs typeface="B Nazanin" panose="00000400000000000000" pitchFamily="2" charset="-78"/>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20333" y="3581400"/>
            <a:ext cx="4680267" cy="2947987"/>
          </a:xfrm>
          <a:prstGeom prst="rect">
            <a:avLst/>
          </a:prstGeom>
        </p:spPr>
      </p:pic>
      <p:sp>
        <p:nvSpPr>
          <p:cNvPr id="10" name="Rectangle 9"/>
          <p:cNvSpPr/>
          <p:nvPr/>
        </p:nvSpPr>
        <p:spPr>
          <a:xfrm>
            <a:off x="4571999" y="4941491"/>
            <a:ext cx="4466363" cy="1077218"/>
          </a:xfrm>
          <a:prstGeom prst="rect">
            <a:avLst/>
          </a:prstGeom>
        </p:spPr>
        <p:txBody>
          <a:bodyPr wrap="square">
            <a:spAutoFit/>
          </a:bodyPr>
          <a:lstStyle/>
          <a:p>
            <a:pPr algn="ctr" rtl="1"/>
            <a:r>
              <a:rPr lang="fa-IR" sz="1600" b="1" dirty="0" smtClean="0">
                <a:solidFill>
                  <a:srgbClr val="0000FF"/>
                </a:solidFill>
                <a:latin typeface="Times New Roman" panose="02020603050405020304" pitchFamily="18" charset="0"/>
                <a:cs typeface="B Nazanin" panose="00000400000000000000" pitchFamily="2" charset="-78"/>
              </a:rPr>
              <a:t>شکل3-2- </a:t>
            </a:r>
            <a:r>
              <a:rPr lang="fa-IR" sz="1600" b="1" dirty="0">
                <a:solidFill>
                  <a:srgbClr val="0000FF"/>
                </a:solidFill>
                <a:latin typeface="Times New Roman" panose="02020603050405020304" pitchFamily="18" charset="0"/>
                <a:cs typeface="B Nazanin" panose="00000400000000000000" pitchFamily="2" charset="-78"/>
              </a:rPr>
              <a:t>الف) تعیین زاویه خاموشی β در </a:t>
            </a:r>
            <a:r>
              <a:rPr lang="en-US" sz="1600" b="1" dirty="0">
                <a:solidFill>
                  <a:srgbClr val="0000FF"/>
                </a:solidFill>
                <a:latin typeface="Times New Roman" panose="02020603050405020304" pitchFamily="18" charset="0"/>
                <a:cs typeface="B Nazanin" panose="00000400000000000000" pitchFamily="2" charset="-78"/>
              </a:rPr>
              <a:t>Probe</a:t>
            </a:r>
            <a:r>
              <a:rPr lang="fa-IR" sz="1600" b="1" dirty="0">
                <a:solidFill>
                  <a:srgbClr val="0000FF"/>
                </a:solidFill>
                <a:latin typeface="Times New Roman" panose="02020603050405020304" pitchFamily="18" charset="0"/>
                <a:cs typeface="B Nazanin" panose="00000400000000000000" pitchFamily="2" charset="-78"/>
              </a:rPr>
              <a:t>. محور زمان با استفاده از انتخاب </a:t>
            </a:r>
            <a:r>
              <a:rPr lang="en-US" sz="1600" b="1" dirty="0">
                <a:solidFill>
                  <a:srgbClr val="0000FF"/>
                </a:solidFill>
                <a:latin typeface="Times New Roman" panose="02020603050405020304" pitchFamily="18" charset="0"/>
                <a:cs typeface="B Nazanin" panose="00000400000000000000" pitchFamily="2" charset="-78"/>
              </a:rPr>
              <a:t>x-variable</a:t>
            </a:r>
            <a:r>
              <a:rPr lang="fa-IR" sz="1600" b="1" dirty="0">
                <a:solidFill>
                  <a:srgbClr val="0000FF"/>
                </a:solidFill>
                <a:latin typeface="Times New Roman" panose="02020603050405020304" pitchFamily="18" charset="0"/>
                <a:cs typeface="B Nazanin" panose="00000400000000000000" pitchFamily="2" charset="-78"/>
              </a:rPr>
              <a:t> و وارد کردن </a:t>
            </a:r>
            <a:r>
              <a:rPr lang="en-US" sz="1600" b="1" dirty="0" smtClean="0">
                <a:solidFill>
                  <a:srgbClr val="0000FF"/>
                </a:solidFill>
                <a:latin typeface="Times New Roman" panose="02020603050405020304" pitchFamily="18" charset="0"/>
                <a:cs typeface="B Nazanin" panose="00000400000000000000" pitchFamily="2" charset="-78"/>
              </a:rPr>
              <a:t>Time*60*360</a:t>
            </a:r>
            <a:r>
              <a:rPr lang="fa-IR" sz="1600" b="1" dirty="0" smtClean="0">
                <a:solidFill>
                  <a:srgbClr val="0000FF"/>
                </a:solidFill>
                <a:latin typeface="Times New Roman" panose="02020603050405020304" pitchFamily="18" charset="0"/>
                <a:cs typeface="B Nazanin" panose="00000400000000000000" pitchFamily="2" charset="-78"/>
              </a:rPr>
              <a:t> </a:t>
            </a:r>
            <a:r>
              <a:rPr lang="fa-IR" sz="1600" b="1" dirty="0">
                <a:solidFill>
                  <a:srgbClr val="0000FF"/>
                </a:solidFill>
                <a:latin typeface="Times New Roman" panose="02020603050405020304" pitchFamily="18" charset="0"/>
                <a:cs typeface="B Nazanin" panose="00000400000000000000" pitchFamily="2" charset="-78"/>
              </a:rPr>
              <a:t>به محور زاویه تبدیل شده است. ب) تعیین مقدار مؤثر جریان در </a:t>
            </a:r>
            <a:r>
              <a:rPr lang="en-US" sz="1600" b="1" dirty="0" smtClean="0">
                <a:solidFill>
                  <a:srgbClr val="0000FF"/>
                </a:solidFill>
                <a:latin typeface="Times New Roman" panose="02020603050405020304" pitchFamily="18" charset="0"/>
                <a:cs typeface="B Nazanin" panose="00000400000000000000" pitchFamily="2" charset="-78"/>
              </a:rPr>
              <a:t>Probe</a:t>
            </a:r>
            <a:r>
              <a:rPr lang="fa-IR" sz="1600" b="1" dirty="0" smtClean="0">
                <a:solidFill>
                  <a:srgbClr val="0000FF"/>
                </a:solidFill>
                <a:latin typeface="Times New Roman" panose="02020603050405020304" pitchFamily="18" charset="0"/>
                <a:cs typeface="B Nazanin" panose="00000400000000000000" pitchFamily="2" charset="-78"/>
              </a:rPr>
              <a:t>.</a:t>
            </a:r>
            <a:endParaRPr lang="en-US" sz="1600" b="1" dirty="0">
              <a:solidFill>
                <a:srgbClr val="0000FF"/>
              </a:solidFill>
              <a:effectLst/>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0412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3" name="Rectangle 2"/>
          <p:cNvSpPr/>
          <p:nvPr/>
        </p:nvSpPr>
        <p:spPr>
          <a:xfrm>
            <a:off x="304800" y="304800"/>
            <a:ext cx="8686800" cy="1200329"/>
          </a:xfrm>
          <a:prstGeom prst="rect">
            <a:avLst/>
          </a:prstGeom>
        </p:spPr>
        <p:txBody>
          <a:bodyPr wrap="square">
            <a:spAutoFit/>
          </a:bodyPr>
          <a:lstStyle/>
          <a:p>
            <a:pPr marL="285750" indent="-285750" algn="just" rtl="1">
              <a:spcAft>
                <a:spcPts val="0"/>
              </a:spcAft>
              <a:buFont typeface="Wingdings" panose="05000000000000000000" pitchFamily="2" charset="2"/>
              <a:buChar char="q"/>
            </a:pPr>
            <a:r>
              <a:rPr lang="en-US" b="1"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b="1" dirty="0">
                <a:latin typeface="Times New Roman" panose="02020603050405020304" pitchFamily="18" charset="0"/>
                <a:ea typeface="Times New Roman" panose="02020603050405020304" pitchFamily="18" charset="0"/>
                <a:cs typeface="B Nazanin" panose="00000400000000000000" pitchFamily="2" charset="-78"/>
              </a:rPr>
              <a:t> </a:t>
            </a:r>
            <a:r>
              <a:rPr lang="fa-IR" b="1" dirty="0">
                <a:latin typeface="Times New Roman" panose="02020603050405020304" pitchFamily="18" charset="0"/>
                <a:ea typeface="Times New Roman" panose="02020603050405020304" pitchFamily="18" charset="0"/>
                <a:cs typeface="B Nazanin" panose="00000400000000000000" pitchFamily="2" charset="-78"/>
              </a:rPr>
              <a:t> برای طراحی نیز مناسب می‌باشد. برای مثال، ممکن است هدف، طراحی یک مدار یکسوساز نیم‌موج برای ایجاد یک جریان متوسط مشخص در یک بار </a:t>
            </a:r>
            <a:r>
              <a:rPr lang="en-US" b="1" i="1" dirty="0">
                <a:latin typeface="Times New Roman" panose="02020603050405020304" pitchFamily="18" charset="0"/>
                <a:ea typeface="Times New Roman" panose="02020603050405020304" pitchFamily="18" charset="0"/>
                <a:cs typeface="B Nazanin" panose="00000400000000000000" pitchFamily="2" charset="-78"/>
              </a:rPr>
              <a:t>RL</a:t>
            </a:r>
            <a:r>
              <a:rPr lang="fa-IR" b="1" dirty="0">
                <a:latin typeface="Times New Roman" panose="02020603050405020304" pitchFamily="18" charset="0"/>
                <a:ea typeface="Times New Roman" panose="02020603050405020304" pitchFamily="18" charset="0"/>
                <a:cs typeface="B Nazanin" panose="00000400000000000000" pitchFamily="2" charset="-78"/>
              </a:rPr>
              <a:t> با مقدار مناسبی از </a:t>
            </a:r>
            <a:r>
              <a:rPr lang="en-US" b="1" i="1" dirty="0">
                <a:latin typeface="Times New Roman" panose="02020603050405020304" pitchFamily="18" charset="0"/>
                <a:ea typeface="Times New Roman" panose="02020603050405020304" pitchFamily="18" charset="0"/>
                <a:cs typeface="B Nazanin" panose="00000400000000000000" pitchFamily="2" charset="-78"/>
              </a:rPr>
              <a:t>L</a:t>
            </a:r>
            <a:r>
              <a:rPr lang="fa-IR" b="1" dirty="0">
                <a:latin typeface="Times New Roman" panose="02020603050405020304" pitchFamily="18" charset="0"/>
                <a:ea typeface="Times New Roman" panose="02020603050405020304" pitchFamily="18" charset="0"/>
                <a:cs typeface="B Nazanin" panose="00000400000000000000" pitchFamily="2" charset="-78"/>
              </a:rPr>
              <a:t> باشد. از آنجا که هیچ راه‌حل مستقیمی وجود ندارد باید از روش آزمون و خطای تکراری استفاده کرد. یک تحلیل با </a:t>
            </a:r>
            <a:r>
              <a:rPr lang="en-US" b="1" dirty="0" err="1">
                <a:latin typeface="Times New Roman" panose="02020603050405020304" pitchFamily="18" charset="0"/>
                <a:ea typeface="Times New Roman" panose="02020603050405020304" pitchFamily="18" charset="0"/>
                <a:cs typeface="B Nazanin" panose="00000400000000000000" pitchFamily="2" charset="-78"/>
              </a:rPr>
              <a:t>PSpice</a:t>
            </a:r>
            <a:r>
              <a:rPr lang="en-US" b="1" dirty="0">
                <a:latin typeface="Times New Roman" panose="02020603050405020304" pitchFamily="18" charset="0"/>
                <a:ea typeface="Times New Roman" panose="02020603050405020304" pitchFamily="18" charset="0"/>
                <a:cs typeface="B Nazanin" panose="00000400000000000000" pitchFamily="2" charset="-78"/>
              </a:rPr>
              <a:t> </a:t>
            </a:r>
            <a:r>
              <a:rPr lang="fa-IR" b="1" dirty="0">
                <a:latin typeface="Times New Roman" panose="02020603050405020304" pitchFamily="18" charset="0"/>
                <a:ea typeface="Times New Roman" panose="02020603050405020304" pitchFamily="18" charset="0"/>
                <a:cs typeface="B Nazanin" panose="00000400000000000000" pitchFamily="2" charset="-78"/>
              </a:rPr>
              <a:t> که جاروب  پارامتری را شامل شود برای امتحان چندین مقدار </a:t>
            </a:r>
            <a:r>
              <a:rPr lang="en-US" b="1" i="1" dirty="0">
                <a:latin typeface="Times New Roman" panose="02020603050405020304" pitchFamily="18" charset="0"/>
                <a:ea typeface="Times New Roman" panose="02020603050405020304" pitchFamily="18" charset="0"/>
                <a:cs typeface="B Nazanin" panose="00000400000000000000" pitchFamily="2" charset="-78"/>
              </a:rPr>
              <a:t>L </a:t>
            </a:r>
            <a:r>
              <a:rPr lang="fa-IR" b="1" i="1"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مورد </a:t>
            </a:r>
            <a:r>
              <a:rPr lang="fa-IR" b="1" dirty="0">
                <a:latin typeface="Times New Roman" panose="02020603050405020304" pitchFamily="18" charset="0"/>
                <a:ea typeface="Times New Roman" panose="02020603050405020304" pitchFamily="18" charset="0"/>
                <a:cs typeface="B Nazanin" panose="00000400000000000000" pitchFamily="2" charset="-78"/>
              </a:rPr>
              <a:t>استفاده قرار می‌گیرد. </a:t>
            </a:r>
            <a:endParaRPr lang="en-US" b="1"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304800" y="1526647"/>
            <a:ext cx="8686800" cy="895630"/>
          </a:xfrm>
          <a:prstGeom prst="rect">
            <a:avLst/>
          </a:prstGeom>
        </p:spPr>
        <p:txBody>
          <a:bodyPr wrap="square">
            <a:spAutoFit/>
          </a:bodyPr>
          <a:lstStyle/>
          <a:p>
            <a:pPr marL="285750" indent="-285750" algn="just" rtl="1">
              <a:lnSpc>
                <a:spcPct val="90000"/>
              </a:lnSpc>
              <a:spcAft>
                <a:spcPts val="0"/>
              </a:spcAft>
              <a:buFont typeface="Wingdings" panose="05000000000000000000" pitchFamily="2" charset="2"/>
              <a:buChar char="q"/>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3-2- طراحی </a:t>
            </a: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یکسوساز نیم‌موج با استفاده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از</a:t>
            </a:r>
            <a:r>
              <a:rPr lang="en-US" b="1" dirty="0" err="1"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PSpice</a:t>
            </a:r>
            <a:r>
              <a:rPr lang="en-US"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endPar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مداری </a:t>
            </a:r>
            <a:r>
              <a:rPr lang="fa-IR" dirty="0">
                <a:latin typeface="Times New Roman" panose="02020603050405020304" pitchFamily="18" charset="0"/>
                <a:ea typeface="Times New Roman" panose="02020603050405020304" pitchFamily="18" charset="0"/>
                <a:cs typeface="B Nazanin" panose="00000400000000000000" pitchFamily="2" charset="-78"/>
              </a:rPr>
              <a:t>طراحی کنید که یک جریان متوسط </a:t>
            </a:r>
            <a:r>
              <a:rPr lang="en-US" dirty="0">
                <a:latin typeface="Times New Roman" panose="02020603050405020304" pitchFamily="18" charset="0"/>
                <a:ea typeface="Times New Roman" panose="02020603050405020304" pitchFamily="18" charset="0"/>
                <a:cs typeface="B Nazanin" panose="00000400000000000000" pitchFamily="2" charset="-78"/>
              </a:rPr>
              <a:t>A</a:t>
            </a:r>
            <a:r>
              <a:rPr lang="fa-IR" dirty="0">
                <a:latin typeface="Times New Roman" panose="02020603050405020304" pitchFamily="18" charset="0"/>
                <a:ea typeface="Times New Roman" panose="02020603050405020304" pitchFamily="18" charset="0"/>
                <a:cs typeface="B Nazanin" panose="00000400000000000000" pitchFamily="2" charset="-78"/>
              </a:rPr>
              <a:t>2 را در یک مقاومت </a:t>
            </a:r>
            <a:r>
              <a:rPr lang="en-US" dirty="0">
                <a:latin typeface="Times New Roman" panose="02020603050405020304" pitchFamily="18" charset="0"/>
                <a:ea typeface="Times New Roman" panose="02020603050405020304" pitchFamily="18" charset="0"/>
                <a:cs typeface="B Nazanin" panose="00000400000000000000" pitchFamily="2" charset="-78"/>
              </a:rPr>
              <a:t>Ω</a:t>
            </a:r>
            <a:r>
              <a:rPr lang="fa-IR" dirty="0">
                <a:latin typeface="Times New Roman" panose="02020603050405020304" pitchFamily="18" charset="0"/>
                <a:ea typeface="Times New Roman" panose="02020603050405020304" pitchFamily="18" charset="0"/>
                <a:cs typeface="B Nazanin" panose="00000400000000000000" pitchFamily="2" charset="-78"/>
              </a:rPr>
              <a:t>10 ایجاد نماید. منبع ولتاژ دارای </a:t>
            </a:r>
            <a:r>
              <a:rPr lang="en-US" dirty="0">
                <a:latin typeface="Times New Roman" panose="02020603050405020304" pitchFamily="18" charset="0"/>
                <a:ea typeface="Times New Roman" panose="02020603050405020304" pitchFamily="18" charset="0"/>
                <a:cs typeface="B Nazanin" panose="00000400000000000000" pitchFamily="2" charset="-78"/>
              </a:rPr>
              <a:t>V</a:t>
            </a:r>
            <a:r>
              <a:rPr lang="fa-IR" dirty="0">
                <a:latin typeface="Times New Roman" panose="02020603050405020304" pitchFamily="18" charset="0"/>
                <a:ea typeface="Times New Roman" panose="02020603050405020304" pitchFamily="18" charset="0"/>
                <a:cs typeface="B Nazanin" panose="00000400000000000000" pitchFamily="2" charset="-78"/>
              </a:rPr>
              <a:t>120 مؤثر با فرکانس </a:t>
            </a:r>
            <a:r>
              <a:rPr lang="en-US" dirty="0">
                <a:latin typeface="Times New Roman" panose="02020603050405020304" pitchFamily="18" charset="0"/>
                <a:ea typeface="Times New Roman" panose="02020603050405020304" pitchFamily="18" charset="0"/>
                <a:cs typeface="B Nazanin" panose="00000400000000000000" pitchFamily="2" charset="-78"/>
              </a:rPr>
              <a:t>Hz</a:t>
            </a:r>
            <a:r>
              <a:rPr lang="fa-IR" dirty="0">
                <a:latin typeface="Times New Roman" panose="02020603050405020304" pitchFamily="18" charset="0"/>
                <a:ea typeface="Times New Roman" panose="02020603050405020304" pitchFamily="18" charset="0"/>
                <a:cs typeface="B Nazanin" panose="00000400000000000000" pitchFamily="2" charset="-78"/>
              </a:rPr>
              <a:t>60 است.</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1" name="TextBox 10">
            <a:extLst>
              <a:ext uri="{FF2B5EF4-FFF2-40B4-BE49-F238E27FC236}">
                <a16:creationId xmlns:a16="http://schemas.microsoft.com/office/drawing/2014/main" id="{A7F94BBE-FE75-4496-AC64-4CD6A3ACE265}"/>
              </a:ext>
            </a:extLst>
          </p:cNvPr>
          <p:cNvSpPr txBox="1"/>
          <p:nvPr/>
        </p:nvSpPr>
        <p:spPr>
          <a:xfrm>
            <a:off x="8001000" y="2373868"/>
            <a:ext cx="1043126" cy="369332"/>
          </a:xfrm>
          <a:prstGeom prst="rect">
            <a:avLst/>
          </a:prstGeom>
          <a:noFill/>
        </p:spPr>
        <p:txBody>
          <a:bodyPr wrap="square">
            <a:spAutoFit/>
          </a:bodyPr>
          <a:lstStyle/>
          <a:p>
            <a:pPr marL="0" marR="0" algn="just" rtl="1">
              <a:spcBef>
                <a:spcPts val="0"/>
              </a:spcBef>
              <a:spcAft>
                <a:spcPts val="0"/>
              </a:spcAft>
            </a:pPr>
            <a:r>
              <a:rPr lang="en-US" sz="1800" b="1" dirty="0">
                <a:solidFill>
                  <a:srgbClr val="FF0000"/>
                </a:solidFill>
                <a:effectLst/>
                <a:latin typeface="B Naza'"/>
                <a:ea typeface="Times New Roman" panose="02020603050405020304" pitchFamily="18" charset="0"/>
                <a:cs typeface="B Nazanin" panose="00000400000000000000" pitchFamily="2" charset="-78"/>
              </a:rPr>
              <a:t>■ </a:t>
            </a:r>
            <a:r>
              <a:rPr lang="fa-IR" sz="1800" b="1" dirty="0">
                <a:solidFill>
                  <a:srgbClr val="FF0000"/>
                </a:solidFill>
                <a:effectLst/>
                <a:latin typeface="B Naza'"/>
                <a:ea typeface="Times New Roman" panose="02020603050405020304" pitchFamily="18" charset="0"/>
                <a:cs typeface="B Nazanin" panose="00000400000000000000" pitchFamily="2" charset="-78"/>
              </a:rPr>
              <a:t> </a:t>
            </a:r>
            <a:r>
              <a:rPr lang="ar-SA" sz="1800" b="1" dirty="0">
                <a:solidFill>
                  <a:srgbClr val="FF0000"/>
                </a:solidFill>
                <a:effectLst/>
                <a:latin typeface="B Naza'"/>
                <a:ea typeface="Times New Roman" panose="02020603050405020304" pitchFamily="18" charset="0"/>
                <a:cs typeface="B Nazanin" panose="00000400000000000000" pitchFamily="2" charset="-78"/>
              </a:rPr>
              <a:t>حل</a:t>
            </a:r>
            <a:endParaRPr lang="en-US" sz="1600" dirty="0">
              <a:solidFill>
                <a:srgbClr val="FF0000"/>
              </a:solidFill>
              <a:effectLst/>
              <a:latin typeface="B Naza'"/>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7" name="Rectangle 6"/>
              <p:cNvSpPr/>
              <p:nvPr/>
            </p:nvSpPr>
            <p:spPr>
              <a:xfrm>
                <a:off x="304800" y="2743200"/>
                <a:ext cx="8610600" cy="2889317"/>
              </a:xfrm>
              <a:prstGeom prst="rect">
                <a:avLst/>
              </a:prstGeom>
            </p:spPr>
            <p:txBody>
              <a:bodyPr wrap="square">
                <a:spAutoFit/>
              </a:bodyPr>
              <a:lstStyle/>
              <a:p>
                <a:pPr algn="just" rtl="1"/>
                <a:r>
                  <a:rPr lang="fa-IR" dirty="0">
                    <a:latin typeface="Times New Roman" panose="02020603050405020304" pitchFamily="18" charset="0"/>
                    <a:cs typeface="B Nazanin" panose="00000400000000000000" pitchFamily="2" charset="-78"/>
                  </a:rPr>
                  <a:t>یک یکسوساز نیم‌موج، مداری است که برای این کاربرد می‌تواند مورد استفاده قرار گیرد. اگر یک یکسوساز نیم‌موج ساده با یک بار </a:t>
                </a:r>
                <a:r>
                  <a:rPr lang="en-US" dirty="0">
                    <a:latin typeface="Times New Roman" panose="02020603050405020304" pitchFamily="18" charset="0"/>
                    <a:cs typeface="B Nazanin" panose="00000400000000000000" pitchFamily="2" charset="-78"/>
                  </a:rPr>
                  <a:t>Ω</a:t>
                </a:r>
                <a:r>
                  <a:rPr lang="fa-IR" dirty="0">
                    <a:latin typeface="Times New Roman" panose="02020603050405020304" pitchFamily="18" charset="0"/>
                    <a:cs typeface="B Nazanin" panose="00000400000000000000" pitchFamily="2" charset="-78"/>
                  </a:rPr>
                  <a:t>10 مورد استفاده قرار گیرد، مقدار متوسط برابر </a:t>
                </a:r>
                <a:r>
                  <a:rPr lang="fa-IR" dirty="0" smtClean="0">
                    <a:latin typeface="Times New Roman" panose="02020603050405020304" pitchFamily="18" charset="0"/>
                    <a:cs typeface="B Nazanin" panose="00000400000000000000" pitchFamily="2" charset="-78"/>
                  </a:rPr>
                  <a:t>با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120</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m:t>
                    </m:r>
                    <m:r>
                      <m:rPr>
                        <m:sty m:val="p"/>
                      </m:rPr>
                      <a:rPr lang="en-US">
                        <a:latin typeface="Cambria Math" panose="02040503050406030204" pitchFamily="18" charset="0"/>
                      </a:rPr>
                      <m:t>π</m:t>
                    </m:r>
                  </m:oMath>
                </a14:m>
                <a:r>
                  <a:rPr lang="en-US" dirty="0">
                    <a:latin typeface="Times New Roman" panose="02020603050405020304" pitchFamily="18" charset="0"/>
                    <a:cs typeface="B Nazanin" panose="00000400000000000000" pitchFamily="2" charset="-78"/>
                  </a:rPr>
                  <a:t>)</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10</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m:t>
                    </m:r>
                    <m:r>
                      <m:rPr>
                        <m:sty m:val="p"/>
                      </m:rPr>
                      <a:rPr lang="en-US">
                        <a:latin typeface="Cambria Math" panose="02040503050406030204" pitchFamily="18" charset="0"/>
                      </a:rPr>
                      <m:t>A</m:t>
                    </m:r>
                  </m:oMath>
                </a14:m>
                <a:r>
                  <a:rPr lang="fa-IR" dirty="0">
                    <a:latin typeface="Times New Roman" panose="02020603050405020304" pitchFamily="18" charset="0"/>
                    <a:cs typeface="B Nazanin" panose="00000400000000000000" pitchFamily="2" charset="-78"/>
                  </a:rPr>
                  <a:t> خواهد بود. راهی برای کاهش مقدار متوسط به </a:t>
                </a:r>
                <a:r>
                  <a:rPr lang="en-US" dirty="0">
                    <a:latin typeface="Times New Roman" panose="02020603050405020304" pitchFamily="18" charset="0"/>
                    <a:cs typeface="B Nazanin" panose="00000400000000000000" pitchFamily="2" charset="-78"/>
                  </a:rPr>
                  <a:t>A</a:t>
                </a:r>
                <a:r>
                  <a:rPr lang="fa-IR" dirty="0">
                    <a:latin typeface="Times New Roman" panose="02020603050405020304" pitchFamily="18" charset="0"/>
                    <a:cs typeface="B Nazanin" panose="00000400000000000000" pitchFamily="2" charset="-78"/>
                  </a:rPr>
                  <a:t>2 باید یافت. می‌توان یک مقاومت را به‌صورت سری با بار قرار داد اما مقاومت توان را جذب می‌کند. اضافه کردن یک القاگر سری، بدون ایجاد تلفات، جریان را کاهش خواهد داد. بنابراین یک القاگر انتخاب می‌شود. </a:t>
                </a:r>
                <a:r>
                  <a:rPr lang="fa-IR" dirty="0" smtClean="0">
                    <a:latin typeface="Times New Roman" panose="02020603050405020304" pitchFamily="18" charset="0"/>
                    <a:cs typeface="B Nazanin" panose="00000400000000000000" pitchFamily="2" charset="-78"/>
                  </a:rPr>
                  <a:t>راه‌حل </a:t>
                </a:r>
                <a:r>
                  <a:rPr lang="fa-IR" dirty="0">
                    <a:latin typeface="Times New Roman" panose="02020603050405020304" pitchFamily="18" charset="0"/>
                    <a:cs typeface="B Nazanin" panose="00000400000000000000" pitchFamily="2" charset="-78"/>
                  </a:rPr>
                  <a:t>مستقیمی برای </a:t>
                </a:r>
                <a:r>
                  <a:rPr lang="en-US" i="1" dirty="0">
                    <a:latin typeface="Times New Roman" panose="02020603050405020304" pitchFamily="18" charset="0"/>
                    <a:cs typeface="B Nazanin" panose="00000400000000000000" pitchFamily="2" charset="-78"/>
                  </a:rPr>
                  <a:t>L</a:t>
                </a:r>
                <a:r>
                  <a:rPr lang="fa-IR" dirty="0">
                    <a:latin typeface="Times New Roman" panose="02020603050405020304" pitchFamily="18" charset="0"/>
                    <a:cs typeface="B Nazanin" panose="00000400000000000000" pitchFamily="2" charset="-78"/>
                  </a:rPr>
                  <a:t> وجود ندارد. یک راه‌حل مبتنی بر آزمون و خطا در </a:t>
                </a:r>
                <a:r>
                  <a:rPr lang="en-US" dirty="0" err="1">
                    <a:latin typeface="Times New Roman" panose="02020603050405020304" pitchFamily="18" charset="0"/>
                    <a:cs typeface="B Nazanin" panose="00000400000000000000" pitchFamily="2" charset="-78"/>
                  </a:rPr>
                  <a:t>PSpice</a:t>
                </a:r>
                <a:r>
                  <a:rPr lang="fa-IR" dirty="0">
                    <a:latin typeface="Times New Roman" panose="02020603050405020304" pitchFamily="18" charset="0"/>
                    <a:cs typeface="B Nazanin" panose="00000400000000000000" pitchFamily="2" charset="-78"/>
                  </a:rPr>
                  <a:t>، با استفاده از دستور </a:t>
                </a:r>
                <a:r>
                  <a:rPr lang="en-US" dirty="0">
                    <a:latin typeface="Times New Roman" panose="02020603050405020304" pitchFamily="18" charset="0"/>
                    <a:cs typeface="B Nazanin" panose="00000400000000000000" pitchFamily="2" charset="-78"/>
                  </a:rPr>
                  <a:t>PARAM</a:t>
                </a:r>
                <a:r>
                  <a:rPr lang="fa-IR" dirty="0">
                    <a:latin typeface="Times New Roman" panose="02020603050405020304" pitchFamily="18" charset="0"/>
                    <a:cs typeface="B Nazanin" panose="00000400000000000000" pitchFamily="2" charset="-78"/>
                  </a:rPr>
                  <a:t>، یک جاروب پارامتری انجام داده و تحلیل را برای یک سری از مقادیر </a:t>
                </a:r>
                <a:r>
                  <a:rPr lang="en-US" i="1" dirty="0">
                    <a:latin typeface="Times New Roman" panose="02020603050405020304" pitchFamily="18" charset="0"/>
                    <a:cs typeface="B Nazanin" panose="00000400000000000000" pitchFamily="2" charset="-78"/>
                  </a:rPr>
                  <a:t>L</a:t>
                </a:r>
                <a:r>
                  <a:rPr lang="fa-IR" dirty="0">
                    <a:latin typeface="Times New Roman" panose="02020603050405020304" pitchFamily="18" charset="0"/>
                    <a:cs typeface="B Nazanin" panose="00000400000000000000" pitchFamily="2" charset="-78"/>
                  </a:rPr>
                  <a:t> تکرار می‌کند. مدار </a:t>
                </a:r>
                <a:r>
                  <a:rPr lang="en-US" dirty="0" err="1">
                    <a:latin typeface="Times New Roman" panose="02020603050405020304" pitchFamily="18" charset="0"/>
                    <a:cs typeface="B Nazanin" panose="00000400000000000000" pitchFamily="2" charset="-78"/>
                  </a:rPr>
                  <a:t>PSpice</a:t>
                </a:r>
                <a:r>
                  <a:rPr lang="en-US" dirty="0">
                    <a:latin typeface="Times New Roman" panose="02020603050405020304" pitchFamily="18" charset="0"/>
                    <a:cs typeface="B Nazanin" panose="00000400000000000000" pitchFamily="2" charset="-78"/>
                  </a:rPr>
                  <a:t> </a:t>
                </a:r>
                <a:r>
                  <a:rPr lang="fa-IR" dirty="0">
                    <a:latin typeface="Times New Roman" panose="02020603050405020304" pitchFamily="18" charset="0"/>
                    <a:cs typeface="B Nazanin" panose="00000400000000000000" pitchFamily="2" charset="-78"/>
                  </a:rPr>
                  <a:t> و پنجره تنظیم‌های شبیه‌سازی، در شکل 3-4 نشان داده شده است. مقدار متوسط جریان در مقاومت با ورود عبارت</a:t>
                </a:r>
                <a:r>
                  <a:rPr lang="ar-SA" dirty="0">
                    <a:latin typeface="Times New Roman" panose="02020603050405020304" pitchFamily="18" charset="0"/>
                    <a:cs typeface="B Nazanin" panose="00000400000000000000" pitchFamily="2" charset="-78"/>
                  </a:rPr>
                  <a:t> ((</a:t>
                </a:r>
                <a:r>
                  <a:rPr lang="en-US" dirty="0">
                    <a:latin typeface="Times New Roman" panose="02020603050405020304" pitchFamily="18" charset="0"/>
                    <a:cs typeface="B Nazanin" panose="00000400000000000000" pitchFamily="2" charset="-78"/>
                  </a:rPr>
                  <a:t>R1</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I</a:t>
                </a:r>
                <a:r>
                  <a:rPr lang="ar-SA" dirty="0">
                    <a:latin typeface="Times New Roman" panose="02020603050405020304" pitchFamily="18" charset="0"/>
                    <a:cs typeface="B Nazanin" panose="00000400000000000000" pitchFamily="2" charset="-78"/>
                  </a:rPr>
                  <a:t>)</a:t>
                </a:r>
                <a:r>
                  <a:rPr lang="en-US" dirty="0">
                    <a:latin typeface="Times New Roman" panose="02020603050405020304" pitchFamily="18" charset="0"/>
                    <a:cs typeface="B Nazanin" panose="00000400000000000000" pitchFamily="2" charset="-78"/>
                  </a:rPr>
                  <a:t>AVG</a:t>
                </a:r>
                <a:r>
                  <a:rPr lang="fa-IR" dirty="0">
                    <a:latin typeface="Times New Roman" panose="02020603050405020304" pitchFamily="18" charset="0"/>
                    <a:cs typeface="B Nazanin" panose="00000400000000000000" pitchFamily="2" charset="-78"/>
                  </a:rPr>
                  <a:t> در </a:t>
                </a:r>
                <a:r>
                  <a:rPr lang="en-US" dirty="0">
                    <a:latin typeface="Times New Roman" panose="02020603050405020304" pitchFamily="18" charset="0"/>
                    <a:cs typeface="B Nazanin" panose="00000400000000000000" pitchFamily="2" charset="-78"/>
                  </a:rPr>
                  <a:t>Probe</a:t>
                </a:r>
                <a:r>
                  <a:rPr lang="fa-IR" dirty="0">
                    <a:latin typeface="Times New Roman" panose="02020603050405020304" pitchFamily="18" charset="0"/>
                    <a:cs typeface="B Nazanin" panose="00000400000000000000" pitchFamily="2" charset="-78"/>
                  </a:rPr>
                  <a:t>، دسته‌ای از منحنی ها را برای مقادیر مختلف ضریب خودالقایی در شکل 3-4-ج نتیجه خواهد داد. سومین مقدار ضریب خودالقایی در جاروب (</a:t>
                </a:r>
                <a:r>
                  <a:rPr lang="en-US" dirty="0" smtClean="0">
                    <a:latin typeface="Times New Roman" panose="02020603050405020304" pitchFamily="18" charset="0"/>
                    <a:cs typeface="B Nazanin" panose="00000400000000000000" pitchFamily="2" charset="-78"/>
                  </a:rPr>
                  <a:t>H</a:t>
                </a:r>
                <a:r>
                  <a:rPr lang="fa-IR" dirty="0" smtClean="0">
                    <a:latin typeface="Times New Roman" panose="02020603050405020304" pitchFamily="18" charset="0"/>
                    <a:cs typeface="B Nazanin" panose="00000400000000000000" pitchFamily="2" charset="-78"/>
                  </a:rPr>
                  <a:t>0/15)، </a:t>
                </a:r>
                <a:r>
                  <a:rPr lang="fa-IR" dirty="0">
                    <a:latin typeface="Times New Roman" panose="02020603050405020304" pitchFamily="18" charset="0"/>
                    <a:cs typeface="B Nazanin" panose="00000400000000000000" pitchFamily="2" charset="-78"/>
                  </a:rPr>
                  <a:t>جریان </a:t>
                </a:r>
                <a:r>
                  <a:rPr lang="en-US" dirty="0" smtClean="0">
                    <a:latin typeface="Times New Roman" panose="02020603050405020304" pitchFamily="18" charset="0"/>
                    <a:cs typeface="B Nazanin" panose="00000400000000000000" pitchFamily="2" charset="-78"/>
                  </a:rPr>
                  <a:t>A</a:t>
                </a:r>
                <a:r>
                  <a:rPr lang="fa-IR" dirty="0" smtClean="0">
                    <a:latin typeface="Times New Roman" panose="02020603050405020304" pitchFamily="18" charset="0"/>
                    <a:cs typeface="B Nazanin" panose="00000400000000000000" pitchFamily="2" charset="-78"/>
                  </a:rPr>
                  <a:t>2/0118 </a:t>
                </a:r>
                <a:r>
                  <a:rPr lang="fa-IR" dirty="0">
                    <a:latin typeface="Times New Roman" panose="02020603050405020304" pitchFamily="18" charset="0"/>
                    <a:cs typeface="B Nazanin" panose="00000400000000000000" pitchFamily="2" charset="-78"/>
                  </a:rPr>
                  <a:t>را نتیجه می‌دهد که خیلی به هدف طراحی نزدیک است. اگر دقت بیشتری مورد نیاز باشد، می‌توان شبیه‌سازی دیگری را با محدود کردن بازه </a:t>
                </a:r>
                <a:r>
                  <a:rPr lang="en-US" i="1" dirty="0">
                    <a:latin typeface="Times New Roman" panose="02020603050405020304" pitchFamily="18" charset="0"/>
                    <a:cs typeface="B Nazanin" panose="00000400000000000000" pitchFamily="2" charset="-78"/>
                  </a:rPr>
                  <a:t>L</a:t>
                </a:r>
                <a:r>
                  <a:rPr lang="fa-IR" dirty="0">
                    <a:latin typeface="Times New Roman" panose="02020603050405020304" pitchFamily="18" charset="0"/>
                    <a:cs typeface="B Nazanin" panose="00000400000000000000" pitchFamily="2" charset="-78"/>
                  </a:rPr>
                  <a:t> اجرا کرد. </a:t>
                </a:r>
                <a:endParaRPr lang="en-US" dirty="0">
                  <a:latin typeface="Times New Roman" panose="02020603050405020304" pitchFamily="18" charset="0"/>
                  <a:cs typeface="B Nazani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304800" y="2743200"/>
                <a:ext cx="8610600" cy="2889317"/>
              </a:xfrm>
              <a:prstGeom prst="rect">
                <a:avLst/>
              </a:prstGeom>
              <a:blipFill>
                <a:blip r:embed="rId2"/>
                <a:stretch>
                  <a:fillRect l="-1203" t="-844" r="-566" b="-2954"/>
                </a:stretch>
              </a:blipFill>
            </p:spPr>
            <p:txBody>
              <a:bodyPr/>
              <a:lstStyle/>
              <a:p>
                <a:r>
                  <a:rPr lang="en-US">
                    <a:noFill/>
                  </a:rPr>
                  <a:t> </a:t>
                </a:r>
              </a:p>
            </p:txBody>
          </p:sp>
        </mc:Fallback>
      </mc:AlternateContent>
    </p:spTree>
    <p:extLst>
      <p:ext uri="{BB962C8B-B14F-4D97-AF65-F5344CB8AC3E}">
        <p14:creationId xmlns:p14="http://schemas.microsoft.com/office/powerpoint/2010/main" val="239979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8E9C8-23CF-46A2-982C-C59640A1F47E}"/>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a:extLst>
              <a:ext uri="{FF2B5EF4-FFF2-40B4-BE49-F238E27FC236}">
                <a16:creationId xmlns:a16="http://schemas.microsoft.com/office/drawing/2014/main" id="{EDBDA2A7-AC9C-449C-8A0E-343289CD8927}"/>
              </a:ext>
            </a:extLst>
          </p:cNvPr>
          <p:cNvSpPr txBox="1"/>
          <p:nvPr/>
        </p:nvSpPr>
        <p:spPr>
          <a:xfrm>
            <a:off x="2133600" y="6488668"/>
            <a:ext cx="4572000" cy="369332"/>
          </a:xfrm>
          <a:prstGeom prst="rect">
            <a:avLst/>
          </a:prstGeom>
          <a:noFill/>
        </p:spPr>
        <p:txBody>
          <a:bodyPr wrap="square">
            <a:spAutoFit/>
          </a:bodyPr>
          <a:lstStyle/>
          <a:p>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dirty="0">
              <a:solidFill>
                <a:srgbClr val="FF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2400" y="0"/>
            <a:ext cx="4654867" cy="201834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343400" y="1295400"/>
            <a:ext cx="4953000" cy="350520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00" y="3124200"/>
            <a:ext cx="4541520" cy="2857064"/>
          </a:xfrm>
          <a:prstGeom prst="rect">
            <a:avLst/>
          </a:prstGeom>
        </p:spPr>
      </p:pic>
      <p:sp>
        <p:nvSpPr>
          <p:cNvPr id="3" name="Rectangle 2"/>
          <p:cNvSpPr/>
          <p:nvPr/>
        </p:nvSpPr>
        <p:spPr>
          <a:xfrm>
            <a:off x="304800" y="5975889"/>
            <a:ext cx="8077200" cy="584775"/>
          </a:xfrm>
          <a:prstGeom prst="rect">
            <a:avLst/>
          </a:prstGeom>
        </p:spPr>
        <p:txBody>
          <a:bodyPr wrap="square">
            <a:spAutoFit/>
          </a:bodyPr>
          <a:lstStyle/>
          <a:p>
            <a:pPr marL="457200" algn="ctr" rtl="1">
              <a:spcAft>
                <a:spcPts val="0"/>
              </a:spcAft>
            </a:pP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شکل 3-4-  الف) مدار </a:t>
            </a:r>
            <a:r>
              <a:rPr lang="en-US" sz="1600" b="1" dirty="0" err="1">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PSpice</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برای مثال </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3-2، </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 تنظیم‌های لازم برای یک جاروب پارامتری در پنجره تنظیم‌های شبیه‌سازی ایجاد می‌شود، ج) مقدار </a:t>
            </a:r>
            <a:r>
              <a:rPr lang="en-US"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H</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0/15</a:t>
            </a:r>
            <a:r>
              <a:rPr lang="en-US"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L</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برای جریان متوسط تقریباً برابر با </a:t>
            </a:r>
            <a:r>
              <a:rPr lang="en-US"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a:t>
            </a:r>
            <a:r>
              <a:rPr lang="fa-IR" sz="1600" b="1"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2.</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165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5AB721-344E-47EC-8293-B3A7C13569C3}"/>
              </a:ext>
            </a:extLst>
          </p:cNvPr>
          <p:cNvSpPr txBox="1"/>
          <p:nvPr/>
        </p:nvSpPr>
        <p:spPr>
          <a:xfrm>
            <a:off x="152400" y="615375"/>
            <a:ext cx="8839200" cy="1477328"/>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یک دیود هرزگرد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را می‌توان به موازات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RL</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نصب کرد. رفتار این مدار تا حدی متفاوت از یکسوساز نیم‌موج ساده می‌باشد. نکته کلیدی برای تحلیل این مدار، تعیین زمان هدایت هر دیود می‌باشد. اولاً مشاهده می‌شود که </a:t>
            </a:r>
            <a:r>
              <a:rPr lang="fa-IR"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هر دو دیود نمی‌توانند به‌صورت هم‌زمان بایاس مستقیم باشند.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اعمال قانون ولتاژ کیرشهف در مسیری که شامل منبع و دو دیود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است،</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لازم می‌دارد که یکی از دیودها در بایاس معکوس باشد. هنگامی‌که منبع مثبت است، دیود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روشن است و دیود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زمانی روشن است که منبع منفی می‌شود.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6" name="Picture 5">
            <a:extLst>
              <a:ext uri="{FF2B5EF4-FFF2-40B4-BE49-F238E27FC236}">
                <a16:creationId xmlns:a16="http://schemas.microsoft.com/office/drawing/2014/main" id="{64B6F236-E999-4DF5-A5A6-7FD0B60538A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263" y="1986975"/>
            <a:ext cx="3995737" cy="3371850"/>
          </a:xfrm>
          <a:prstGeom prst="rect">
            <a:avLst/>
          </a:prstGeom>
        </p:spPr>
      </p:pic>
      <p:sp>
        <p:nvSpPr>
          <p:cNvPr id="8" name="TextBox 7">
            <a:extLst>
              <a:ext uri="{FF2B5EF4-FFF2-40B4-BE49-F238E27FC236}">
                <a16:creationId xmlns:a16="http://schemas.microsoft.com/office/drawing/2014/main" id="{E8C2FD81-1FBF-4DBF-9191-9C50F9CAC69A}"/>
              </a:ext>
            </a:extLst>
          </p:cNvPr>
          <p:cNvSpPr txBox="1"/>
          <p:nvPr/>
        </p:nvSpPr>
        <p:spPr>
          <a:xfrm>
            <a:off x="152400" y="5358825"/>
            <a:ext cx="4648200" cy="584775"/>
          </a:xfrm>
          <a:prstGeom prst="rect">
            <a:avLst/>
          </a:prstGeom>
          <a:noFill/>
        </p:spPr>
        <p:txBody>
          <a:bodyPr wrap="square">
            <a:spAutoFit/>
          </a:bodyPr>
          <a:lstStyle/>
          <a:p>
            <a:pPr marL="0" marR="0" algn="ctr" rtl="1">
              <a:spcBef>
                <a:spcPts val="0"/>
              </a:spcBef>
              <a:spcAft>
                <a:spcPts val="0"/>
              </a:spcAft>
            </a:pP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شکل3-5- الف) یکسوساز نیم‌موج با دیود هرزگرد، ب) مدار معادل برای </a:t>
            </a:r>
            <a:r>
              <a:rPr lang="en-US" sz="1600" b="1" i="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v</a:t>
            </a:r>
            <a:r>
              <a:rPr lang="en-US" sz="1600" b="1" i="1" baseline="-250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s</a:t>
            </a:r>
            <a:r>
              <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&gt;0</a:t>
            </a:r>
            <a:r>
              <a:rPr lang="fa-IR"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ج) مدار معادل برای</a:t>
            </a:r>
            <a:r>
              <a:rPr lang="en-US" sz="1600" b="1" i="1" dirty="0" err="1"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v</a:t>
            </a:r>
            <a:r>
              <a:rPr lang="en-US" sz="1600" b="1" i="1" baseline="-25000" dirty="0" err="1"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s</a:t>
            </a:r>
            <a:r>
              <a:rPr lang="en-US"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&lt;0</a:t>
            </a:r>
            <a:r>
              <a:rPr lang="fa-IR" sz="1600" b="1"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TextBox 9">
            <a:extLst>
              <a:ext uri="{FF2B5EF4-FFF2-40B4-BE49-F238E27FC236}">
                <a16:creationId xmlns:a16="http://schemas.microsoft.com/office/drawing/2014/main" id="{23246916-EF2F-406D-86A9-21DCED4EEBC3}"/>
              </a:ext>
            </a:extLst>
          </p:cNvPr>
          <p:cNvSpPr txBox="1"/>
          <p:nvPr/>
        </p:nvSpPr>
        <p:spPr>
          <a:xfrm>
            <a:off x="4343400" y="2139375"/>
            <a:ext cx="4603072" cy="3139321"/>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q"/>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برای یک منبع ولتاژ مثبت: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روشن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خاموش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ولتاژ دو سر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RL</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برابر با منبع است.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برای یک منبع ولتاژ منفی:</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خاموش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D</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روشن است.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spcBef>
                <a:spcPts val="0"/>
              </a:spcBef>
              <a:spcAft>
                <a:spcPts val="0"/>
              </a:spcAft>
              <a:buFont typeface="Wingdings" panose="05000000000000000000" pitchFamily="2" charset="2"/>
              <a:buChar char="ü"/>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ولتاژ دو سر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RL</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صفر است.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از آنجا ‌که ولتاژ دو سر بار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RL</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هنگامی‌که منبع مثبت است، برابر ولتاژ منبع بوده و هنگامی‌که منبع منفی می‌باشد، برابر با صفر است، ولتاژ بار یکسوشده نیم‌موج خواهد بود.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id="{1A17245A-7CF9-4542-942E-70202878DA1B}"/>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2" name="Rectangle 1"/>
          <p:cNvSpPr/>
          <p:nvPr/>
        </p:nvSpPr>
        <p:spPr>
          <a:xfrm>
            <a:off x="2514600" y="183149"/>
            <a:ext cx="6451466" cy="369332"/>
          </a:xfrm>
          <a:prstGeom prst="rect">
            <a:avLst/>
          </a:prstGeom>
        </p:spPr>
        <p:txBody>
          <a:bodyPr wrap="square">
            <a:spAutoFit/>
          </a:bodyPr>
          <a:lstStyle/>
          <a:p>
            <a:pPr algn="r" rtl="1"/>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3-2- یکسوساز </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نیم موج دیودی با دیود هرزگرد (ایجاد جریان </a:t>
            </a:r>
            <a:r>
              <a:rPr lang="en-US"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DC</a:t>
            </a:r>
            <a:r>
              <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rPr>
              <a:t>)</a:t>
            </a:r>
          </a:p>
        </p:txBody>
      </p:sp>
    </p:spTree>
    <p:extLst>
      <p:ext uri="{BB962C8B-B14F-4D97-AF65-F5344CB8AC3E}">
        <p14:creationId xmlns:p14="http://schemas.microsoft.com/office/powerpoint/2010/main" val="3800590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13222</TotalTime>
  <Words>6399</Words>
  <Application>Microsoft Office PowerPoint</Application>
  <PresentationFormat>On-screen Show (4:3)</PresentationFormat>
  <Paragraphs>346</Paragraphs>
  <Slides>28</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B Lotus</vt:lpstr>
      <vt:lpstr>B Naa</vt:lpstr>
      <vt:lpstr>B Naza'</vt:lpstr>
      <vt:lpstr>B Nazanin</vt:lpstr>
      <vt:lpstr>B Titr</vt:lpstr>
      <vt:lpstr>Calibri</vt:lpstr>
      <vt:lpstr>Cambria</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875</cp:revision>
  <dcterms:created xsi:type="dcterms:W3CDTF">2006-08-16T00:00:00Z</dcterms:created>
  <dcterms:modified xsi:type="dcterms:W3CDTF">2023-05-13T07:45:17Z</dcterms:modified>
</cp:coreProperties>
</file>