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87" r:id="rId3"/>
    <p:sldId id="320" r:id="rId4"/>
    <p:sldId id="321" r:id="rId5"/>
    <p:sldId id="323" r:id="rId6"/>
    <p:sldId id="340" r:id="rId7"/>
    <p:sldId id="341" r:id="rId8"/>
    <p:sldId id="308" r:id="rId9"/>
    <p:sldId id="324" r:id="rId10"/>
    <p:sldId id="325" r:id="rId11"/>
    <p:sldId id="327" r:id="rId12"/>
    <p:sldId id="328" r:id="rId13"/>
    <p:sldId id="309" r:id="rId14"/>
    <p:sldId id="330" r:id="rId15"/>
    <p:sldId id="331" r:id="rId16"/>
    <p:sldId id="310" r:id="rId17"/>
    <p:sldId id="332" r:id="rId18"/>
    <p:sldId id="333" r:id="rId19"/>
    <p:sldId id="311" r:id="rId20"/>
    <p:sldId id="338" r:id="rId21"/>
    <p:sldId id="339" r:id="rId22"/>
    <p:sldId id="334" r:id="rId23"/>
    <p:sldId id="313" r:id="rId24"/>
    <p:sldId id="335" r:id="rId25"/>
    <p:sldId id="314" r:id="rId26"/>
    <p:sldId id="336" r:id="rId27"/>
    <p:sldId id="337" r:id="rId28"/>
    <p:sldId id="315" r:id="rId29"/>
    <p:sldId id="316" r:id="rId30"/>
    <p:sldId id="317" r:id="rId31"/>
    <p:sldId id="318" r:id="rId32"/>
    <p:sldId id="31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2" autoAdjust="0"/>
    <p:restoredTop sz="94660" autoAdjust="0"/>
  </p:normalViewPr>
  <p:slideViewPr>
    <p:cSldViewPr>
      <p:cViewPr varScale="1">
        <p:scale>
          <a:sx n="88" d="100"/>
          <a:sy n="88" d="100"/>
        </p:scale>
        <p:origin x="1181" y="72"/>
      </p:cViewPr>
      <p:guideLst>
        <p:guide orient="horz" pos="2160"/>
        <p:guide pos="2880"/>
      </p:guideLst>
    </p:cSldViewPr>
  </p:slideViewPr>
  <p:outlineViewPr>
    <p:cViewPr>
      <p:scale>
        <a:sx n="33" d="100"/>
        <a:sy n="33" d="100"/>
      </p:scale>
      <p:origin x="0" y="60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1922B61-EBD9-4626-BB51-AFBEBC5B06EF}" type="datetimeFigureOut">
              <a:rPr lang="fa-IR" smtClean="0"/>
              <a:t>29/10/1444</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7D1C5BCC-63CE-47CC-B461-13C28839C9A7}" type="slidenum">
              <a:rPr lang="fa-IR" smtClean="0"/>
              <a:t>‹#›</a:t>
            </a:fld>
            <a:endParaRPr lang="fa-IR"/>
          </a:p>
        </p:txBody>
      </p:sp>
    </p:spTree>
    <p:extLst>
      <p:ext uri="{BB962C8B-B14F-4D97-AF65-F5344CB8AC3E}">
        <p14:creationId xmlns:p14="http://schemas.microsoft.com/office/powerpoint/2010/main" val="132343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EEDB7BC-27A3-48B6-9E4A-0314713BA765}" type="datetimeFigureOut">
              <a:rPr lang="fa-IR" smtClean="0"/>
              <a:t>29/10/1444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465D2B-48C5-4B00-B4CD-1AB384E9135D}" type="slidenum">
              <a:rPr lang="fa-IR" smtClean="0"/>
              <a:t>‹#›</a:t>
            </a:fld>
            <a:endParaRPr lang="fa-IR"/>
          </a:p>
        </p:txBody>
      </p:sp>
    </p:spTree>
    <p:extLst>
      <p:ext uri="{BB962C8B-B14F-4D97-AF65-F5344CB8AC3E}">
        <p14:creationId xmlns:p14="http://schemas.microsoft.com/office/powerpoint/2010/main" val="347750579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11</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12</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13</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14</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15</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16</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17</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18</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19</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20</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21</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22</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23</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24</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25</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26</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27</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28</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29</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30</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31</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32</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6</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7</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8</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9</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10</a:t>
            </a:fld>
            <a:endParaRPr lang="fa-IR"/>
          </a:p>
        </p:txBody>
      </p:sp>
    </p:spTree>
    <p:extLst>
      <p:ext uri="{BB962C8B-B14F-4D97-AF65-F5344CB8AC3E}">
        <p14:creationId xmlns:p14="http://schemas.microsoft.com/office/powerpoint/2010/main" val="129680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85C981-F1D6-4D4E-AED4-04B2F75152F6}" type="datetime1">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09DD23-1EE2-401D-B22B-F9A96697861B}" type="datetime1">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C9A3BD-E522-4D84-9463-F1EADA5CA693}" type="datetime1">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E479BC-AC3D-4FCF-BB65-FA6D8F374B2D}" type="datetime1">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508FAC-FC6D-4C94-BC9E-3A4F83319A89}" type="datetime1">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D35F72-6ABA-4299-946B-2D7DA83C1733}" type="datetime1">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268923-317B-49EA-A1BF-74DED6DC183C}" type="datetime1">
              <a:rPr lang="en-US" smtClean="0"/>
              <a:t>5/19/2023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53EB29-519D-4660-8C8C-87C7D67DEB56}" type="datetime1">
              <a:rPr lang="en-US" smtClean="0"/>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498CF-BBB1-4CE8-8804-1B4ED039B9C6}" type="datetime1">
              <a:rPr lang="en-US" smtClean="0"/>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1C780-9713-4230-84AF-7B3FE4FD88EC}" type="datetime1">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33DAB7-055B-4844-80BA-F2C22698CFB4}" type="datetime1">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99B61-49AB-4060-9BE2-18A411905A34}" type="datetime1">
              <a:rPr lang="en-US" smtClean="0"/>
              <a:t>5/19/2023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1</a:t>
            </a:fld>
            <a:endParaRPr lang="en-US"/>
          </a:p>
        </p:txBody>
      </p:sp>
      <p:sp>
        <p:nvSpPr>
          <p:cNvPr id="9" name="TextBox 8"/>
          <p:cNvSpPr txBox="1"/>
          <p:nvPr/>
        </p:nvSpPr>
        <p:spPr>
          <a:xfrm>
            <a:off x="381000" y="685800"/>
            <a:ext cx="8229600" cy="2585323"/>
          </a:xfrm>
          <a:prstGeom prst="rect">
            <a:avLst/>
          </a:prstGeom>
          <a:noFill/>
        </p:spPr>
        <p:txBody>
          <a:bodyPr wrap="square" rtlCol="1">
            <a:spAutoFit/>
          </a:bodyPr>
          <a:lstStyle/>
          <a:p>
            <a:pPr algn="ctr">
              <a:lnSpc>
                <a:spcPct val="150000"/>
              </a:lnSpc>
            </a:pPr>
            <a:r>
              <a:rPr lang="en-US" sz="3600" b="1" dirty="0" smtClean="0">
                <a:solidFill>
                  <a:srgbClr val="FF0000"/>
                </a:solidFill>
                <a:cs typeface="Times New Roman" pitchFamily="18" charset="0"/>
              </a:rPr>
              <a:t>Chapter 3:</a:t>
            </a:r>
          </a:p>
          <a:p>
            <a:pPr algn="ctr">
              <a:lnSpc>
                <a:spcPct val="150000"/>
              </a:lnSpc>
            </a:pPr>
            <a:r>
              <a:rPr lang="en-US" sz="3600" b="1" dirty="0" smtClean="0">
                <a:solidFill>
                  <a:srgbClr val="0000FF"/>
                </a:solidFill>
                <a:cs typeface="Times New Roman" pitchFamily="18" charset="0"/>
              </a:rPr>
              <a:t>Applied Electric Motors (EMs) and Their Drivers </a:t>
            </a:r>
            <a:r>
              <a:rPr lang="en-US" sz="3600" b="1" dirty="0">
                <a:solidFill>
                  <a:srgbClr val="0000FF"/>
                </a:solidFill>
                <a:cs typeface="Times New Roman" pitchFamily="18" charset="0"/>
              </a:rPr>
              <a:t>as the </a:t>
            </a:r>
            <a:r>
              <a:rPr lang="en-US" sz="3600" b="1" dirty="0" smtClean="0">
                <a:solidFill>
                  <a:srgbClr val="0000FF"/>
                </a:solidFill>
                <a:cs typeface="Times New Roman" pitchFamily="18" charset="0"/>
              </a:rPr>
              <a:t>Propulsion System in EVs</a:t>
            </a:r>
          </a:p>
        </p:txBody>
      </p:sp>
      <p:pic>
        <p:nvPicPr>
          <p:cNvPr id="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856" t="10850" b="8452"/>
          <a:stretch/>
        </p:blipFill>
        <p:spPr bwMode="auto">
          <a:xfrm>
            <a:off x="1600200" y="3124200"/>
            <a:ext cx="5652998"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046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5" name="Rectangle 4"/>
          <p:cNvSpPr/>
          <p:nvPr/>
        </p:nvSpPr>
        <p:spPr>
          <a:xfrm>
            <a:off x="5257800" y="5943600"/>
            <a:ext cx="4114800" cy="584775"/>
          </a:xfrm>
          <a:prstGeom prst="rect">
            <a:avLst/>
          </a:prstGeom>
        </p:spPr>
        <p:txBody>
          <a:bodyPr wrap="square">
            <a:spAutoFit/>
          </a:bodyPr>
          <a:lstStyle/>
          <a:p>
            <a:pPr algn="ctr"/>
            <a:r>
              <a:rPr lang="en-US" sz="1600" b="1" dirty="0" smtClean="0">
                <a:solidFill>
                  <a:srgbClr val="0000FF"/>
                </a:solidFill>
              </a:rPr>
              <a:t>Fig. 9. </a:t>
            </a:r>
            <a:r>
              <a:rPr lang="en-US" sz="1600" b="1" dirty="0">
                <a:solidFill>
                  <a:srgbClr val="0000FF"/>
                </a:solidFill>
              </a:rPr>
              <a:t>General block diagram of a vector control system for an </a:t>
            </a:r>
            <a:r>
              <a:rPr lang="en-US" sz="1600" b="1" dirty="0" smtClean="0">
                <a:solidFill>
                  <a:srgbClr val="0000FF"/>
                </a:solidFill>
              </a:rPr>
              <a:t>IM.</a:t>
            </a:r>
            <a:endParaRPr lang="fa-IR" sz="1600" b="1" dirty="0">
              <a:solidFill>
                <a:srgbClr val="0000FF"/>
              </a:solidFill>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60"/>
          <a:stretch/>
        </p:blipFill>
        <p:spPr bwMode="auto">
          <a:xfrm>
            <a:off x="5183669" y="2057400"/>
            <a:ext cx="3807931"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19075" y="228600"/>
            <a:ext cx="8439150" cy="2031325"/>
          </a:xfrm>
          <a:prstGeom prst="rect">
            <a:avLst/>
          </a:prstGeom>
        </p:spPr>
        <p:txBody>
          <a:bodyPr wrap="square">
            <a:spAutoFit/>
          </a:bodyPr>
          <a:lstStyle/>
          <a:p>
            <a:pPr marL="285750" indent="-285750" algn="just">
              <a:buFont typeface="Wingdings" pitchFamily="2" charset="2"/>
              <a:buChar char="q"/>
            </a:pPr>
            <a:r>
              <a:rPr lang="en-US" b="1" dirty="0"/>
              <a:t>Vector control </a:t>
            </a:r>
            <a:r>
              <a:rPr lang="en-US" dirty="0"/>
              <a:t>is useful to make IM drives capable of meeting the needs of EV systems.</a:t>
            </a:r>
          </a:p>
          <a:p>
            <a:pPr marL="285750" indent="-285750" algn="just">
              <a:buFont typeface="Wingdings" pitchFamily="2" charset="2"/>
              <a:buChar char="q"/>
            </a:pPr>
            <a:r>
              <a:rPr lang="en-US" b="1" dirty="0"/>
              <a:t>Field Orientation Control (FOC) </a:t>
            </a:r>
            <a:r>
              <a:rPr lang="en-US" dirty="0"/>
              <a:t>can make an IM act like a separately excited DC motor by decoupling its </a:t>
            </a:r>
            <a:r>
              <a:rPr lang="en-US" b="1" dirty="0"/>
              <a:t>field control </a:t>
            </a:r>
            <a:r>
              <a:rPr lang="en-US" dirty="0"/>
              <a:t>and </a:t>
            </a:r>
            <a:r>
              <a:rPr lang="en-US" b="1" dirty="0"/>
              <a:t>torque control</a:t>
            </a:r>
            <a:r>
              <a:rPr lang="en-US" dirty="0"/>
              <a:t> (can achieve a range three to five times the base speed with an IM that is properly designed). However, these EV and HEV motors using FOC still suffer from </a:t>
            </a:r>
            <a:r>
              <a:rPr lang="en-US" b="1" dirty="0"/>
              <a:t>low efficiency at light loads </a:t>
            </a:r>
            <a:r>
              <a:rPr lang="en-US" dirty="0"/>
              <a:t>and </a:t>
            </a:r>
            <a:r>
              <a:rPr lang="en-US" b="1" dirty="0"/>
              <a:t>limited constant-power operating range</a:t>
            </a:r>
            <a:r>
              <a:rPr lang="en-US" dirty="0" smtClean="0"/>
              <a:t>.</a:t>
            </a:r>
            <a:endParaRPr lang="fa-IR" dirty="0"/>
          </a:p>
        </p:txBody>
      </p:sp>
      <p:sp>
        <p:nvSpPr>
          <p:cNvPr id="7" name="Rectangle 6"/>
          <p:cNvSpPr/>
          <p:nvPr/>
        </p:nvSpPr>
        <p:spPr>
          <a:xfrm>
            <a:off x="244475" y="2286000"/>
            <a:ext cx="4775200" cy="1477328"/>
          </a:xfrm>
          <a:prstGeom prst="rect">
            <a:avLst/>
          </a:prstGeom>
        </p:spPr>
        <p:txBody>
          <a:bodyPr wrap="square">
            <a:spAutoFit/>
          </a:bodyPr>
          <a:lstStyle/>
          <a:p>
            <a:pPr marL="285750" indent="-285750" algn="just">
              <a:buFont typeface="Wingdings" pitchFamily="2" charset="2"/>
              <a:buChar char="q"/>
            </a:pPr>
            <a:r>
              <a:rPr lang="en-US" b="1" dirty="0"/>
              <a:t>Flux weakening </a:t>
            </a:r>
            <a:r>
              <a:rPr lang="en-US" dirty="0"/>
              <a:t>can </a:t>
            </a:r>
            <a:r>
              <a:rPr lang="en-US" b="1" dirty="0"/>
              <a:t>extend the speed range </a:t>
            </a:r>
            <a:r>
              <a:rPr lang="en-US" dirty="0"/>
              <a:t>over the base speed while keeping the power constant.</a:t>
            </a:r>
          </a:p>
          <a:p>
            <a:pPr marL="285750" indent="-285750" algn="just">
              <a:buFont typeface="Wingdings" pitchFamily="2" charset="2"/>
              <a:buChar char="q"/>
            </a:pPr>
            <a:r>
              <a:rPr lang="en-US" dirty="0"/>
              <a:t>Three phase, four pole IM with copper rotors are seen to be employed in current EVs.</a:t>
            </a:r>
            <a:endParaRPr lang="fa-IR" b="1" dirty="0">
              <a:solidFill>
                <a:srgbClr val="0000FF"/>
              </a:solidFill>
            </a:endParaRP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630" y="3810000"/>
            <a:ext cx="369757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76201" y="6273225"/>
            <a:ext cx="5486401" cy="584775"/>
          </a:xfrm>
          <a:prstGeom prst="rect">
            <a:avLst/>
          </a:prstGeom>
        </p:spPr>
        <p:txBody>
          <a:bodyPr wrap="square">
            <a:spAutoFit/>
          </a:bodyPr>
          <a:lstStyle/>
          <a:p>
            <a:pPr algn="ctr"/>
            <a:r>
              <a:rPr lang="en-US" sz="1600" b="1" dirty="0" smtClean="0">
                <a:solidFill>
                  <a:srgbClr val="0000FF"/>
                </a:solidFill>
              </a:rPr>
              <a:t>Fig. 8. An IM </a:t>
            </a:r>
            <a:r>
              <a:rPr lang="en-US" sz="1600" b="1" dirty="0">
                <a:solidFill>
                  <a:srgbClr val="0000FF"/>
                </a:solidFill>
              </a:rPr>
              <a:t>drive characteristics. Maximum torque is maintained till base speed, and then decreases </a:t>
            </a:r>
            <a:r>
              <a:rPr lang="en-US" sz="1600" b="1" dirty="0" smtClean="0">
                <a:solidFill>
                  <a:srgbClr val="0000FF"/>
                </a:solidFill>
              </a:rPr>
              <a:t>exponentially.</a:t>
            </a:r>
            <a:endParaRPr lang="fa-IR" sz="1600" b="1" dirty="0">
              <a:solidFill>
                <a:srgbClr val="0000FF"/>
              </a:solidFill>
            </a:endParaRPr>
          </a:p>
        </p:txBody>
      </p:sp>
    </p:spTree>
    <p:extLst>
      <p:ext uri="{BB962C8B-B14F-4D97-AF65-F5344CB8AC3E}">
        <p14:creationId xmlns:p14="http://schemas.microsoft.com/office/powerpoint/2010/main" val="252872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6479"/>
            <a:ext cx="656395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3200400"/>
            <a:ext cx="8153400" cy="338554"/>
          </a:xfrm>
          <a:prstGeom prst="rect">
            <a:avLst/>
          </a:prstGeom>
        </p:spPr>
        <p:txBody>
          <a:bodyPr wrap="square">
            <a:spAutoFit/>
          </a:bodyPr>
          <a:lstStyle/>
          <a:p>
            <a:pPr algn="ctr"/>
            <a:r>
              <a:rPr lang="en-US" sz="1600" b="1" dirty="0" smtClean="0">
                <a:solidFill>
                  <a:srgbClr val="0000FF"/>
                </a:solidFill>
              </a:rPr>
              <a:t>Fig. 10. Vector </a:t>
            </a:r>
            <a:r>
              <a:rPr lang="en-US" sz="1600" b="1" dirty="0">
                <a:solidFill>
                  <a:srgbClr val="0000FF"/>
                </a:solidFill>
              </a:rPr>
              <a:t>control system for an </a:t>
            </a:r>
            <a:r>
              <a:rPr lang="en-US" sz="1600" b="1" dirty="0" smtClean="0">
                <a:solidFill>
                  <a:srgbClr val="0000FF"/>
                </a:solidFill>
              </a:rPr>
              <a:t>IM with </a:t>
            </a:r>
            <a:r>
              <a:rPr lang="en-US" sz="1600" b="1" dirty="0">
                <a:solidFill>
                  <a:srgbClr val="0000FF"/>
                </a:solidFill>
              </a:rPr>
              <a:t>direct rotor flux orientation.</a:t>
            </a:r>
            <a:endParaRPr lang="fa-IR" sz="1600" b="1" dirty="0">
              <a:solidFill>
                <a:srgbClr val="0000FF"/>
              </a:solidFill>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061" y="3810000"/>
            <a:ext cx="7166447" cy="231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452788" y="6172200"/>
            <a:ext cx="7929212" cy="338554"/>
          </a:xfrm>
          <a:prstGeom prst="rect">
            <a:avLst/>
          </a:prstGeom>
        </p:spPr>
        <p:txBody>
          <a:bodyPr wrap="square">
            <a:spAutoFit/>
          </a:bodyPr>
          <a:lstStyle/>
          <a:p>
            <a:pPr algn="ctr"/>
            <a:r>
              <a:rPr lang="en-US" sz="1600" b="1" dirty="0" smtClean="0">
                <a:solidFill>
                  <a:srgbClr val="0000FF"/>
                </a:solidFill>
              </a:rPr>
              <a:t>Fig. 11. </a:t>
            </a:r>
            <a:r>
              <a:rPr lang="en-US" sz="1600" b="1" dirty="0">
                <a:solidFill>
                  <a:srgbClr val="0000FF"/>
                </a:solidFill>
              </a:rPr>
              <a:t>Vector control system for an </a:t>
            </a:r>
            <a:r>
              <a:rPr lang="en-US" sz="1600" b="1" dirty="0" smtClean="0">
                <a:solidFill>
                  <a:srgbClr val="0000FF"/>
                </a:solidFill>
              </a:rPr>
              <a:t>IM with </a:t>
            </a:r>
            <a:r>
              <a:rPr lang="en-US" sz="1600" b="1" dirty="0">
                <a:solidFill>
                  <a:srgbClr val="0000FF"/>
                </a:solidFill>
              </a:rPr>
              <a:t>indirect rotor flux orientation</a:t>
            </a:r>
            <a:r>
              <a:rPr lang="en-US" sz="1600" b="1" dirty="0" smtClean="0">
                <a:solidFill>
                  <a:srgbClr val="0000FF"/>
                </a:solidFill>
              </a:rPr>
              <a:t>.</a:t>
            </a:r>
            <a:endParaRPr lang="fa-IR" sz="1600" b="1" dirty="0">
              <a:solidFill>
                <a:srgbClr val="0000FF"/>
              </a:solidFill>
            </a:endParaRPr>
          </a:p>
        </p:txBody>
      </p:sp>
    </p:spTree>
    <p:extLst>
      <p:ext uri="{BB962C8B-B14F-4D97-AF65-F5344CB8AC3E}">
        <p14:creationId xmlns:p14="http://schemas.microsoft.com/office/powerpoint/2010/main" val="2584453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5" name="Rectangle 4"/>
          <p:cNvSpPr/>
          <p:nvPr/>
        </p:nvSpPr>
        <p:spPr>
          <a:xfrm>
            <a:off x="209550" y="6400800"/>
            <a:ext cx="8458200" cy="338554"/>
          </a:xfrm>
          <a:prstGeom prst="rect">
            <a:avLst/>
          </a:prstGeom>
        </p:spPr>
        <p:txBody>
          <a:bodyPr wrap="square">
            <a:spAutoFit/>
          </a:bodyPr>
          <a:lstStyle/>
          <a:p>
            <a:pPr algn="ctr"/>
            <a:r>
              <a:rPr lang="en-US" sz="1600" b="1" dirty="0" smtClean="0">
                <a:solidFill>
                  <a:srgbClr val="0000FF"/>
                </a:solidFill>
              </a:rPr>
              <a:t>Fig. 13. </a:t>
            </a:r>
            <a:r>
              <a:rPr lang="en-US" sz="1600" b="1" dirty="0">
                <a:solidFill>
                  <a:srgbClr val="0000FF"/>
                </a:solidFill>
              </a:rPr>
              <a:t>Vector control system for an induction motor with indirect rotor flux orientation</a:t>
            </a:r>
            <a:r>
              <a:rPr lang="en-US" sz="1600" b="1" dirty="0" smtClean="0">
                <a:solidFill>
                  <a:srgbClr val="0000FF"/>
                </a:solidFill>
              </a:rPr>
              <a:t>.</a:t>
            </a:r>
            <a:endParaRPr lang="fa-IR" sz="1600" b="1" dirty="0">
              <a:solidFill>
                <a:srgbClr val="0000FF"/>
              </a:solidFill>
            </a:endParaRPr>
          </a:p>
        </p:txBody>
      </p:sp>
      <p:sp>
        <p:nvSpPr>
          <p:cNvPr id="3" name="Rectangle 2"/>
          <p:cNvSpPr/>
          <p:nvPr/>
        </p:nvSpPr>
        <p:spPr>
          <a:xfrm>
            <a:off x="381000" y="3166646"/>
            <a:ext cx="8077200" cy="338554"/>
          </a:xfrm>
          <a:prstGeom prst="rect">
            <a:avLst/>
          </a:prstGeom>
        </p:spPr>
        <p:txBody>
          <a:bodyPr wrap="square">
            <a:spAutoFit/>
          </a:bodyPr>
          <a:lstStyle/>
          <a:p>
            <a:pPr algn="ctr"/>
            <a:r>
              <a:rPr lang="en-US" sz="1600" b="1" dirty="0" smtClean="0">
                <a:solidFill>
                  <a:srgbClr val="0000FF"/>
                </a:solidFill>
              </a:rPr>
              <a:t>Fig. 12. Vector </a:t>
            </a:r>
            <a:r>
              <a:rPr lang="en-US" sz="1600" b="1" dirty="0">
                <a:solidFill>
                  <a:srgbClr val="0000FF"/>
                </a:solidFill>
              </a:rPr>
              <a:t>control system for an </a:t>
            </a:r>
            <a:r>
              <a:rPr lang="en-US" sz="1600" b="1" dirty="0" smtClean="0">
                <a:solidFill>
                  <a:srgbClr val="0000FF"/>
                </a:solidFill>
              </a:rPr>
              <a:t>IM with </a:t>
            </a:r>
            <a:r>
              <a:rPr lang="en-US" sz="1600" b="1" dirty="0">
                <a:solidFill>
                  <a:srgbClr val="0000FF"/>
                </a:solidFill>
              </a:rPr>
              <a:t>direct rotor flux orientation.</a:t>
            </a:r>
            <a:endParaRPr lang="fa-IR" sz="1600" b="1" dirty="0">
              <a:solidFill>
                <a:srgbClr val="0000FF"/>
              </a:solidFill>
            </a:endParaRP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61" b="-1"/>
          <a:stretch/>
        </p:blipFill>
        <p:spPr bwMode="auto">
          <a:xfrm>
            <a:off x="1143000" y="351598"/>
            <a:ext cx="6305666" cy="290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829" y="3597000"/>
            <a:ext cx="5809371"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873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
        <p:nvSpPr>
          <p:cNvPr id="3" name="Rectangle 2"/>
          <p:cNvSpPr/>
          <p:nvPr/>
        </p:nvSpPr>
        <p:spPr>
          <a:xfrm>
            <a:off x="152400" y="186276"/>
            <a:ext cx="8577943" cy="3970318"/>
          </a:xfrm>
          <a:prstGeom prst="rect">
            <a:avLst/>
          </a:prstGeom>
        </p:spPr>
        <p:txBody>
          <a:bodyPr wrap="square">
            <a:spAutoFit/>
          </a:bodyPr>
          <a:lstStyle/>
          <a:p>
            <a:pPr algn="just"/>
            <a:r>
              <a:rPr lang="en-US" sz="2000" b="1" dirty="0" smtClean="0">
                <a:solidFill>
                  <a:srgbClr val="00B050"/>
                </a:solidFill>
              </a:rPr>
              <a:t>3.4. Permanent Magnet Brushless DC motor (BLDC)</a:t>
            </a:r>
          </a:p>
          <a:p>
            <a:pPr marL="285750" indent="-285750" algn="just">
              <a:buFont typeface="Wingdings" pitchFamily="2" charset="2"/>
              <a:buChar char="q"/>
            </a:pPr>
            <a:r>
              <a:rPr lang="en-US" dirty="0"/>
              <a:t>The </a:t>
            </a:r>
            <a:r>
              <a:rPr lang="en-US" b="1" dirty="0"/>
              <a:t>rotor</a:t>
            </a:r>
            <a:r>
              <a:rPr lang="en-US" dirty="0"/>
              <a:t> of </a:t>
            </a:r>
            <a:r>
              <a:rPr lang="en-US" dirty="0" smtClean="0"/>
              <a:t>BLDC motor is </a:t>
            </a:r>
            <a:r>
              <a:rPr lang="en-US" dirty="0"/>
              <a:t>made of </a:t>
            </a:r>
            <a:r>
              <a:rPr lang="en-US" b="1" dirty="0"/>
              <a:t>PM</a:t>
            </a:r>
            <a:r>
              <a:rPr lang="en-US" dirty="0"/>
              <a:t> (</a:t>
            </a:r>
            <a:r>
              <a:rPr lang="en-US" b="1" dirty="0"/>
              <a:t>most commonly </a:t>
            </a:r>
            <a:r>
              <a:rPr lang="en-US" b="1" dirty="0" err="1" smtClean="0"/>
              <a:t>NdFeB</a:t>
            </a:r>
            <a:r>
              <a:rPr lang="en-US" dirty="0" smtClean="0"/>
              <a:t>), and </a:t>
            </a:r>
            <a:r>
              <a:rPr lang="en-US" dirty="0"/>
              <a:t>the </a:t>
            </a:r>
            <a:r>
              <a:rPr lang="en-US" b="1" dirty="0"/>
              <a:t>stator</a:t>
            </a:r>
            <a:r>
              <a:rPr lang="en-US" dirty="0"/>
              <a:t> is provided an </a:t>
            </a:r>
            <a:r>
              <a:rPr lang="en-US" b="1" dirty="0"/>
              <a:t>alternating current </a:t>
            </a:r>
            <a:r>
              <a:rPr lang="en-US" dirty="0"/>
              <a:t>(</a:t>
            </a:r>
            <a:r>
              <a:rPr lang="en-US" b="1" dirty="0"/>
              <a:t>AC</a:t>
            </a:r>
            <a:r>
              <a:rPr lang="en-US" dirty="0"/>
              <a:t>) supply from a </a:t>
            </a:r>
            <a:r>
              <a:rPr lang="en-US" b="1" dirty="0"/>
              <a:t>DC</a:t>
            </a:r>
            <a:r>
              <a:rPr lang="en-US" dirty="0"/>
              <a:t> source through an inverter. </a:t>
            </a:r>
            <a:endParaRPr lang="en-US" dirty="0" smtClean="0"/>
          </a:p>
          <a:p>
            <a:pPr marL="285750" indent="-285750" algn="just">
              <a:buFont typeface="Wingdings" pitchFamily="2" charset="2"/>
              <a:buChar char="ü"/>
            </a:pPr>
            <a:r>
              <a:rPr lang="en-US" dirty="0" smtClean="0"/>
              <a:t>By </a:t>
            </a:r>
            <a:r>
              <a:rPr lang="en-US" dirty="0"/>
              <a:t>virtually inverting the stator and rotor of PM DC motors (</a:t>
            </a:r>
            <a:r>
              <a:rPr lang="en-US" dirty="0" err="1"/>
              <a:t>commutator</a:t>
            </a:r>
            <a:r>
              <a:rPr lang="en-US" dirty="0"/>
              <a:t>), PM brushless DC (BLDC) motors are generated. It should be noted that the term “DC” may be misleading, since it does not refer to a DC current motor. Actually, these motors are fed by rectangular AC current and hence are also rectangular-fed PM brushless motors</a:t>
            </a:r>
            <a:r>
              <a:rPr lang="en-US" dirty="0" smtClean="0"/>
              <a:t>.</a:t>
            </a:r>
          </a:p>
          <a:p>
            <a:pPr algn="just"/>
            <a:endParaRPr lang="en-US" dirty="0" smtClean="0"/>
          </a:p>
          <a:p>
            <a:pPr marL="285750" indent="-285750" algn="just">
              <a:buFont typeface="Wingdings" pitchFamily="2" charset="2"/>
              <a:buChar char="q"/>
            </a:pPr>
            <a:r>
              <a:rPr lang="en-US" b="1" dirty="0"/>
              <a:t>There are three classes of PMs currently used for electric </a:t>
            </a:r>
            <a:r>
              <a:rPr lang="en-US" b="1" dirty="0" smtClean="0"/>
              <a:t>motors:</a:t>
            </a:r>
          </a:p>
          <a:p>
            <a:pPr marL="342900" indent="-342900" algn="just">
              <a:buFont typeface="+mj-lt"/>
              <a:buAutoNum type="alphaLcParenR"/>
            </a:pPr>
            <a:r>
              <a:rPr lang="es-ES" dirty="0" smtClean="0"/>
              <a:t>Alnicos </a:t>
            </a:r>
            <a:r>
              <a:rPr lang="es-ES" dirty="0"/>
              <a:t>(Al, Ni, Co, Fe</a:t>
            </a:r>
            <a:r>
              <a:rPr lang="es-ES" dirty="0" smtClean="0"/>
              <a:t>);</a:t>
            </a:r>
          </a:p>
          <a:p>
            <a:pPr marL="342900" indent="-342900" algn="just">
              <a:buFont typeface="+mj-lt"/>
              <a:buAutoNum type="alphaLcParenR"/>
            </a:pPr>
            <a:r>
              <a:rPr lang="en-US" dirty="0" smtClean="0"/>
              <a:t>Ceramics </a:t>
            </a:r>
            <a:r>
              <a:rPr lang="en-US" dirty="0"/>
              <a:t>(ferrites), for example, barium ferrite (</a:t>
            </a:r>
            <a:r>
              <a:rPr lang="en-US" dirty="0" err="1"/>
              <a:t>BaO</a:t>
            </a:r>
            <a:r>
              <a:rPr lang="en-US" dirty="0"/>
              <a:t> × 6Fe2O3) </a:t>
            </a:r>
            <a:r>
              <a:rPr lang="en-US" dirty="0" smtClean="0"/>
              <a:t>and strontium </a:t>
            </a:r>
            <a:r>
              <a:rPr lang="en-US" dirty="0"/>
              <a:t>ferrite (</a:t>
            </a:r>
            <a:r>
              <a:rPr lang="en-US" dirty="0" err="1"/>
              <a:t>SrO</a:t>
            </a:r>
            <a:r>
              <a:rPr lang="en-US" dirty="0"/>
              <a:t> × 6Fe2O3</a:t>
            </a:r>
            <a:r>
              <a:rPr lang="en-US" dirty="0" smtClean="0"/>
              <a:t>); </a:t>
            </a:r>
          </a:p>
          <a:p>
            <a:pPr marL="342900" indent="-342900" algn="just">
              <a:buFont typeface="+mj-lt"/>
              <a:buAutoNum type="alphaLcParenR"/>
            </a:pPr>
            <a:r>
              <a:rPr lang="en-US" dirty="0" smtClean="0"/>
              <a:t>Rare-earth </a:t>
            </a:r>
            <a:r>
              <a:rPr lang="en-US" dirty="0"/>
              <a:t>materials, that is, samarium–cobalt (</a:t>
            </a:r>
            <a:r>
              <a:rPr lang="en-US" dirty="0" err="1"/>
              <a:t>SmCo</a:t>
            </a:r>
            <a:r>
              <a:rPr lang="en-US" dirty="0"/>
              <a:t>), </a:t>
            </a:r>
            <a:r>
              <a:rPr lang="en-US" dirty="0" smtClean="0"/>
              <a:t>and neodymium–iron–boron </a:t>
            </a:r>
            <a:r>
              <a:rPr lang="en-US" dirty="0"/>
              <a:t>(</a:t>
            </a:r>
            <a:r>
              <a:rPr lang="en-US" dirty="0" err="1"/>
              <a:t>NdFeB</a:t>
            </a:r>
            <a:r>
              <a:rPr lang="en-US" dirty="0" smtClean="0"/>
              <a:t>).</a:t>
            </a:r>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4098" name="Picture 2" descr="Image result for PM BLDC motor for electric vehicle"/>
          <p:cNvPicPr>
            <a:picLocks noChangeAspect="1" noChangeArrowheads="1"/>
          </p:cNvPicPr>
          <p:nvPr/>
        </p:nvPicPr>
        <p:blipFill rotWithShape="1">
          <a:blip r:embed="rId3">
            <a:extLst>
              <a:ext uri="{28A0092B-C50C-407E-A947-70E740481C1C}">
                <a14:useLocalDpi xmlns:a14="http://schemas.microsoft.com/office/drawing/2010/main" val="0"/>
              </a:ext>
            </a:extLst>
          </a:blip>
          <a:srcRect r="16036"/>
          <a:stretch/>
        </p:blipFill>
        <p:spPr bwMode="auto">
          <a:xfrm>
            <a:off x="5110843" y="4317000"/>
            <a:ext cx="2090057" cy="216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62000" y="6443246"/>
            <a:ext cx="7086600" cy="338554"/>
          </a:xfrm>
          <a:prstGeom prst="rect">
            <a:avLst/>
          </a:prstGeom>
        </p:spPr>
        <p:txBody>
          <a:bodyPr wrap="square">
            <a:spAutoFit/>
          </a:bodyPr>
          <a:lstStyle/>
          <a:p>
            <a:pPr algn="ctr"/>
            <a:r>
              <a:rPr lang="en-US" sz="1600" b="1" dirty="0" smtClean="0">
                <a:solidFill>
                  <a:srgbClr val="0000FF"/>
                </a:solidFill>
              </a:rPr>
              <a:t>Fig</a:t>
            </a:r>
            <a:r>
              <a:rPr lang="en-US" sz="1600" b="1" dirty="0">
                <a:solidFill>
                  <a:srgbClr val="0000FF"/>
                </a:solidFill>
              </a:rPr>
              <a:t>. </a:t>
            </a:r>
            <a:r>
              <a:rPr lang="en-US" sz="1600" b="1" dirty="0" smtClean="0">
                <a:solidFill>
                  <a:srgbClr val="0000FF"/>
                </a:solidFill>
              </a:rPr>
              <a:t>14. A BLDC structure</a:t>
            </a:r>
            <a:r>
              <a:rPr lang="en-US" sz="1600" b="1" dirty="0">
                <a:solidFill>
                  <a:srgbClr val="0000FF"/>
                </a:solidFill>
              </a:rPr>
              <a:t>: Cross section(left), and </a:t>
            </a:r>
            <a:r>
              <a:rPr lang="en-US" sz="1600" b="1" dirty="0" smtClean="0">
                <a:solidFill>
                  <a:srgbClr val="0000FF"/>
                </a:solidFill>
              </a:rPr>
              <a:t>a real sample </a:t>
            </a:r>
            <a:r>
              <a:rPr lang="en-US" sz="1600" b="1" dirty="0">
                <a:solidFill>
                  <a:srgbClr val="0000FF"/>
                </a:solidFill>
              </a:rPr>
              <a:t>(right).</a:t>
            </a:r>
            <a:endParaRPr lang="fa-IR" sz="1600" b="1" dirty="0">
              <a:solidFill>
                <a:srgbClr val="0000FF"/>
              </a:solidFill>
            </a:endParaRPr>
          </a:p>
        </p:txBody>
      </p:sp>
      <p:pic>
        <p:nvPicPr>
          <p:cNvPr id="9" name="Picture 8" descr="The basics of BLDC motors – ElettroAmici"/>
          <p:cNvPicPr/>
          <p:nvPr/>
        </p:nvPicPr>
        <p:blipFill>
          <a:blip r:embed="rId4">
            <a:extLst>
              <a:ext uri="{28A0092B-C50C-407E-A947-70E740481C1C}">
                <a14:useLocalDpi xmlns:a14="http://schemas.microsoft.com/office/drawing/2010/main" val="0"/>
              </a:ext>
            </a:extLst>
          </a:blip>
          <a:srcRect/>
          <a:stretch>
            <a:fillRect/>
          </a:stretch>
        </p:blipFill>
        <p:spPr bwMode="auto">
          <a:xfrm>
            <a:off x="1923505" y="4057681"/>
            <a:ext cx="2552700" cy="2320440"/>
          </a:xfrm>
          <a:prstGeom prst="rect">
            <a:avLst/>
          </a:prstGeom>
          <a:noFill/>
          <a:ln>
            <a:noFill/>
          </a:ln>
        </p:spPr>
      </p:pic>
    </p:spTree>
    <p:extLst>
      <p:ext uri="{BB962C8B-B14F-4D97-AF65-F5344CB8AC3E}">
        <p14:creationId xmlns:p14="http://schemas.microsoft.com/office/powerpoint/2010/main" val="531949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
        <p:nvSpPr>
          <p:cNvPr id="3" name="Rectangle 2"/>
          <p:cNvSpPr/>
          <p:nvPr/>
        </p:nvSpPr>
        <p:spPr>
          <a:xfrm>
            <a:off x="197757" y="304800"/>
            <a:ext cx="8577943" cy="6186309"/>
          </a:xfrm>
          <a:prstGeom prst="rect">
            <a:avLst/>
          </a:prstGeom>
        </p:spPr>
        <p:txBody>
          <a:bodyPr wrap="square">
            <a:spAutoFit/>
          </a:bodyPr>
          <a:lstStyle/>
          <a:p>
            <a:pPr marL="285750" indent="-285750" algn="just">
              <a:buFont typeface="Wingdings" pitchFamily="2" charset="2"/>
              <a:buChar char="q"/>
            </a:pPr>
            <a:r>
              <a:rPr lang="en-US" b="1" dirty="0">
                <a:solidFill>
                  <a:srgbClr val="FF0000"/>
                </a:solidFill>
              </a:rPr>
              <a:t>BLDC merits comparing induction motors are: </a:t>
            </a:r>
          </a:p>
          <a:p>
            <a:pPr marL="285750" indent="-285750" algn="just">
              <a:buFont typeface="Wingdings" pitchFamily="2" charset="2"/>
              <a:buChar char="ü"/>
            </a:pPr>
            <a:r>
              <a:rPr lang="en-US" b="1" dirty="0"/>
              <a:t>high efficiency: </a:t>
            </a:r>
            <a:r>
              <a:rPr lang="en-US" dirty="0"/>
              <a:t>because of no rotor copper loss (there are no windings in the rotor and use of PMs for the excitation, which consume no power); The absence of mechanical </a:t>
            </a:r>
            <a:r>
              <a:rPr lang="en-US" dirty="0" err="1"/>
              <a:t>commutator</a:t>
            </a:r>
            <a:r>
              <a:rPr lang="en-US" dirty="0"/>
              <a:t> and brushes means low mechanical friction losses and therefore higher efficiency.</a:t>
            </a:r>
          </a:p>
          <a:p>
            <a:pPr marL="285750" indent="-285750" algn="just">
              <a:buFont typeface="Wingdings" pitchFamily="2" charset="2"/>
              <a:buChar char="ü"/>
            </a:pPr>
            <a:r>
              <a:rPr lang="en-US" b="1" dirty="0"/>
              <a:t>Light, smaller and compactness:</a:t>
            </a:r>
            <a:r>
              <a:rPr lang="en-US" dirty="0"/>
              <a:t> The recent introduction of high-energy density magnets (rare-earth magnets) has allowed achieving very high flux densities in the BLDC motor. This allows achieving accordingly high torques (more torque density and specific power), which in turns allows making the motor small and light. </a:t>
            </a:r>
            <a:endParaRPr lang="fa-IR" b="1" dirty="0">
              <a:solidFill>
                <a:srgbClr val="0000FF"/>
              </a:solidFill>
            </a:endParaRPr>
          </a:p>
          <a:p>
            <a:pPr marL="285750" indent="-285750" algn="just">
              <a:buFont typeface="Wingdings" pitchFamily="2" charset="2"/>
              <a:buChar char="ü"/>
            </a:pPr>
            <a:r>
              <a:rPr lang="en-US" b="1" dirty="0" smtClean="0"/>
              <a:t>Ease </a:t>
            </a:r>
            <a:r>
              <a:rPr lang="en-US" b="1" dirty="0"/>
              <a:t>of control: </a:t>
            </a:r>
            <a:r>
              <a:rPr lang="en-US" dirty="0"/>
              <a:t>can be controlled as easily as a DC motor because the control variables are easily accessible and constant throughout the operation of the motor. </a:t>
            </a:r>
          </a:p>
          <a:p>
            <a:pPr marL="285750" indent="-285750" algn="just">
              <a:buFont typeface="Wingdings" pitchFamily="2" charset="2"/>
              <a:buChar char="ü"/>
            </a:pPr>
            <a:r>
              <a:rPr lang="en-US" b="1" dirty="0"/>
              <a:t>Ease of  heat dissipating and cooling: </a:t>
            </a:r>
            <a:r>
              <a:rPr lang="en-US" dirty="0"/>
              <a:t>There is no current circulation in the rotor. Therefore, the rotor of a BLDC motor does not heat up. The only heat production is on the stator, which is easier to cool than the rotor because it is static and on the periphery of the motor. </a:t>
            </a:r>
          </a:p>
          <a:p>
            <a:pPr marL="285750" indent="-285750" algn="just">
              <a:buFont typeface="Wingdings" pitchFamily="2" charset="2"/>
              <a:buChar char="ü"/>
            </a:pPr>
            <a:r>
              <a:rPr lang="en-US" b="1" dirty="0"/>
              <a:t>Low maintenance, great longevity, and reliability: </a:t>
            </a:r>
            <a:r>
              <a:rPr lang="en-US" dirty="0"/>
              <a:t>The absence of brushes and mechanical </a:t>
            </a:r>
            <a:r>
              <a:rPr lang="en-US" dirty="0" err="1"/>
              <a:t>commutators</a:t>
            </a:r>
            <a:r>
              <a:rPr lang="en-US" dirty="0"/>
              <a:t> suppresses the need for associated regular maintenance and suppresses the risk of failure associated with these elements. The longevity is therefore only a function of the winding insulation, bearings, and magnet life-length. </a:t>
            </a:r>
          </a:p>
          <a:p>
            <a:pPr marL="285750" indent="-285750" algn="just">
              <a:buFont typeface="Wingdings" pitchFamily="2" charset="2"/>
              <a:buChar char="ü"/>
            </a:pPr>
            <a:r>
              <a:rPr lang="en-US" b="1" dirty="0"/>
              <a:t>Low noise emissions: </a:t>
            </a:r>
            <a:r>
              <a:rPr lang="en-US" dirty="0"/>
              <a:t>There is no noise associated with the commutation because it is electronic and not mechanical. The driving converter switching frequency is high enough so that the harmonics are not audible</a:t>
            </a:r>
            <a:r>
              <a:rPr lang="en-US" dirty="0" smtClean="0"/>
              <a:t>.</a:t>
            </a:r>
            <a:endParaRPr lang="fa-IR" b="1" dirty="0">
              <a:solidFill>
                <a:srgbClr val="0000FF"/>
              </a:solidFill>
            </a:endParaRPr>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Tree>
    <p:extLst>
      <p:ext uri="{BB962C8B-B14F-4D97-AF65-F5344CB8AC3E}">
        <p14:creationId xmlns:p14="http://schemas.microsoft.com/office/powerpoint/2010/main" val="4037752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
        <p:nvSpPr>
          <p:cNvPr id="3" name="Rectangle 2"/>
          <p:cNvSpPr/>
          <p:nvPr/>
        </p:nvSpPr>
        <p:spPr>
          <a:xfrm>
            <a:off x="228600" y="228600"/>
            <a:ext cx="8577943" cy="6186309"/>
          </a:xfrm>
          <a:prstGeom prst="rect">
            <a:avLst/>
          </a:prstGeom>
        </p:spPr>
        <p:txBody>
          <a:bodyPr wrap="square">
            <a:spAutoFit/>
          </a:bodyPr>
          <a:lstStyle/>
          <a:p>
            <a:pPr marL="285750" indent="-285750" algn="just">
              <a:buFont typeface="Wingdings" pitchFamily="2" charset="2"/>
              <a:buChar char="q"/>
            </a:pPr>
            <a:r>
              <a:rPr lang="en-US" b="1" dirty="0" smtClean="0">
                <a:solidFill>
                  <a:srgbClr val="FF0000"/>
                </a:solidFill>
              </a:rPr>
              <a:t>BLDC limitations </a:t>
            </a:r>
            <a:r>
              <a:rPr lang="en-US" b="1" dirty="0">
                <a:solidFill>
                  <a:srgbClr val="FF0000"/>
                </a:solidFill>
              </a:rPr>
              <a:t>comparing induction motors are: </a:t>
            </a:r>
          </a:p>
          <a:p>
            <a:pPr marL="285750" indent="-285750" algn="just">
              <a:buFont typeface="Wingdings" pitchFamily="2" charset="2"/>
              <a:buChar char="ü"/>
            </a:pPr>
            <a:r>
              <a:rPr lang="en-US" b="1" dirty="0" smtClean="0"/>
              <a:t>Limited constant </a:t>
            </a:r>
            <a:r>
              <a:rPr lang="en-US" b="1" dirty="0"/>
              <a:t>power range </a:t>
            </a:r>
            <a:r>
              <a:rPr lang="en-US" dirty="0" smtClean="0"/>
              <a:t>because of restrained field-weakening ability: A large constant </a:t>
            </a:r>
            <a:r>
              <a:rPr lang="en-US" dirty="0"/>
              <a:t>power range is crucial </a:t>
            </a:r>
            <a:r>
              <a:rPr lang="en-US" dirty="0" smtClean="0"/>
              <a:t>to achieving </a:t>
            </a:r>
            <a:r>
              <a:rPr lang="en-US" dirty="0"/>
              <a:t>high vehicle efficiencies. The PM BLDC motor is </a:t>
            </a:r>
            <a:r>
              <a:rPr lang="en-US" dirty="0" smtClean="0"/>
              <a:t>incapable of </a:t>
            </a:r>
            <a:r>
              <a:rPr lang="en-US" dirty="0"/>
              <a:t>achieving a maximum speed greater than twice the base speed</a:t>
            </a:r>
            <a:r>
              <a:rPr lang="en-US" dirty="0" smtClean="0"/>
              <a:t>. Indeed BLDC suffers from torque reduction vs. speed increasing because of </a:t>
            </a:r>
            <a:r>
              <a:rPr lang="en-US" dirty="0"/>
              <a:t>back EMF generated in the stator </a:t>
            </a:r>
            <a:r>
              <a:rPr lang="en-US" dirty="0" smtClean="0"/>
              <a:t>windings; </a:t>
            </a:r>
          </a:p>
          <a:p>
            <a:pPr marL="285750" indent="-285750" algn="just">
              <a:buFont typeface="Wingdings" pitchFamily="2" charset="2"/>
              <a:buChar char="ü"/>
            </a:pPr>
            <a:r>
              <a:rPr lang="en-US" b="1" dirty="0" smtClean="0"/>
              <a:t>High cost due to </a:t>
            </a:r>
            <a:r>
              <a:rPr lang="en-US" b="1" dirty="0"/>
              <a:t>use of </a:t>
            </a:r>
            <a:r>
              <a:rPr lang="en-US" b="1" dirty="0" smtClean="0"/>
              <a:t>PM: </a:t>
            </a:r>
            <a:r>
              <a:rPr lang="en-US" dirty="0"/>
              <a:t>Rare-earth magnets are much more expensive than </a:t>
            </a:r>
            <a:r>
              <a:rPr lang="en-US" dirty="0" smtClean="0"/>
              <a:t>other magnets </a:t>
            </a:r>
            <a:r>
              <a:rPr lang="en-US" dirty="0"/>
              <a:t>and result in an increased motor </a:t>
            </a:r>
            <a:r>
              <a:rPr lang="en-US" dirty="0" smtClean="0"/>
              <a:t>cost; </a:t>
            </a:r>
          </a:p>
          <a:p>
            <a:pPr marL="285750" indent="-285750" algn="just">
              <a:buFont typeface="Wingdings" pitchFamily="2" charset="2"/>
              <a:buChar char="ü"/>
            </a:pPr>
            <a:r>
              <a:rPr lang="en-US" b="1" dirty="0" smtClean="0"/>
              <a:t>relative low speed </a:t>
            </a:r>
            <a:r>
              <a:rPr lang="en-US" b="1" dirty="0"/>
              <a:t>ratio </a:t>
            </a:r>
            <a:r>
              <a:rPr lang="en-US" dirty="0" smtClean="0"/>
              <a:t>to meet the </a:t>
            </a:r>
            <a:r>
              <a:rPr lang="en-US" dirty="0"/>
              <a:t>needs </a:t>
            </a:r>
            <a:r>
              <a:rPr lang="en-US" dirty="0" smtClean="0"/>
              <a:t>of EV </a:t>
            </a:r>
            <a:r>
              <a:rPr lang="en-US" dirty="0"/>
              <a:t>use, specifically in off-roaders. </a:t>
            </a:r>
            <a:r>
              <a:rPr lang="en-US" dirty="0" smtClean="0"/>
              <a:t>The </a:t>
            </a:r>
            <a:r>
              <a:rPr lang="en-US" dirty="0"/>
              <a:t>surface-mounted PM motors cannot </a:t>
            </a:r>
            <a:r>
              <a:rPr lang="en-US" dirty="0" smtClean="0"/>
              <a:t>reach high </a:t>
            </a:r>
            <a:r>
              <a:rPr lang="en-US" dirty="0"/>
              <a:t>speeds because of the limited mechanical strength of </a:t>
            </a:r>
            <a:r>
              <a:rPr lang="en-US" dirty="0" smtClean="0"/>
              <a:t>the assembly </a:t>
            </a:r>
            <a:r>
              <a:rPr lang="en-US" dirty="0"/>
              <a:t>between the rotor yoke and the PMs.</a:t>
            </a:r>
            <a:endParaRPr lang="en-US" dirty="0" smtClean="0"/>
          </a:p>
          <a:p>
            <a:pPr marL="285750" indent="-285750" algn="just">
              <a:buFont typeface="Wingdings" pitchFamily="2" charset="2"/>
              <a:buChar char="ü"/>
            </a:pPr>
            <a:r>
              <a:rPr lang="en-US" b="1" dirty="0" smtClean="0"/>
              <a:t>Magnet </a:t>
            </a:r>
            <a:r>
              <a:rPr lang="en-US" b="1" dirty="0"/>
              <a:t>demagnetization: </a:t>
            </a:r>
            <a:r>
              <a:rPr lang="en-US" dirty="0"/>
              <a:t>Magnets can be demagnetized by </a:t>
            </a:r>
            <a:r>
              <a:rPr lang="en-US" dirty="0" smtClean="0"/>
              <a:t>large opposing </a:t>
            </a:r>
            <a:r>
              <a:rPr lang="en-US" dirty="0" err="1"/>
              <a:t>magnetomotive</a:t>
            </a:r>
            <a:r>
              <a:rPr lang="en-US" dirty="0"/>
              <a:t> forces and high temperatures. The </a:t>
            </a:r>
            <a:r>
              <a:rPr lang="en-US" dirty="0" smtClean="0"/>
              <a:t>critical demagnetization </a:t>
            </a:r>
            <a:r>
              <a:rPr lang="en-US" dirty="0"/>
              <a:t>force is different for each magnet material. </a:t>
            </a:r>
            <a:r>
              <a:rPr lang="en-US" dirty="0" smtClean="0"/>
              <a:t>Great care </a:t>
            </a:r>
            <a:r>
              <a:rPr lang="en-US" dirty="0"/>
              <a:t>must be brought to cooling the motor, especially if it is </a:t>
            </a:r>
            <a:r>
              <a:rPr lang="en-US" dirty="0" smtClean="0"/>
              <a:t>built compact. </a:t>
            </a:r>
          </a:p>
          <a:p>
            <a:pPr marL="285750" indent="-285750" algn="just">
              <a:buFont typeface="Wingdings" pitchFamily="2" charset="2"/>
              <a:buChar char="ü"/>
            </a:pPr>
            <a:r>
              <a:rPr lang="en-US" b="1" dirty="0" smtClean="0"/>
              <a:t>Inverter </a:t>
            </a:r>
            <a:r>
              <a:rPr lang="en-US" b="1" dirty="0"/>
              <a:t>failures in BLDC motor drives: </a:t>
            </a:r>
            <a:r>
              <a:rPr lang="en-US" dirty="0"/>
              <a:t>Because of the PMs on the rotor</a:t>
            </a:r>
            <a:r>
              <a:rPr lang="en-US" dirty="0" smtClean="0"/>
              <a:t>, BLDC </a:t>
            </a:r>
            <a:r>
              <a:rPr lang="en-US" dirty="0"/>
              <a:t>motors present major risks in the case of short-circuit </a:t>
            </a:r>
            <a:r>
              <a:rPr lang="en-US" dirty="0" smtClean="0"/>
              <a:t>failures of </a:t>
            </a:r>
            <a:r>
              <a:rPr lang="en-US" dirty="0"/>
              <a:t>the inverter</a:t>
            </a:r>
            <a:r>
              <a:rPr lang="en-US" dirty="0" smtClean="0"/>
              <a:t>. </a:t>
            </a:r>
          </a:p>
          <a:p>
            <a:pPr marL="285750" indent="-285750" algn="just">
              <a:buFont typeface="Wingdings" pitchFamily="2" charset="2"/>
              <a:buChar char="ü"/>
            </a:pPr>
            <a:r>
              <a:rPr lang="en-US" b="1" dirty="0" smtClean="0"/>
              <a:t>Safety</a:t>
            </a:r>
            <a:r>
              <a:rPr lang="en-US" b="1" dirty="0"/>
              <a:t>: </a:t>
            </a:r>
            <a:r>
              <a:rPr lang="en-US" dirty="0"/>
              <a:t>Large rare-earth PMs are dangerous during the </a:t>
            </a:r>
            <a:r>
              <a:rPr lang="en-US" dirty="0" smtClean="0"/>
              <a:t>construction of </a:t>
            </a:r>
            <a:r>
              <a:rPr lang="en-US" dirty="0"/>
              <a:t>the motor because flying metallic objects are attracted </a:t>
            </a:r>
            <a:r>
              <a:rPr lang="en-US" dirty="0" smtClean="0"/>
              <a:t>towards them</a:t>
            </a:r>
            <a:r>
              <a:rPr lang="en-US" dirty="0"/>
              <a:t>. There is also a danger in the case of vehicle wreck if the </a:t>
            </a:r>
            <a:r>
              <a:rPr lang="en-US" dirty="0" smtClean="0"/>
              <a:t>wheel is </a:t>
            </a:r>
            <a:r>
              <a:rPr lang="en-US" dirty="0"/>
              <a:t>spinning freely: the motor is still excited by its magnets and </a:t>
            </a:r>
            <a:r>
              <a:rPr lang="en-US" dirty="0" smtClean="0"/>
              <a:t>high voltage </a:t>
            </a:r>
            <a:r>
              <a:rPr lang="en-US" dirty="0"/>
              <a:t>is present at the motor terminals that can possibly </a:t>
            </a:r>
            <a:r>
              <a:rPr lang="en-US" dirty="0" smtClean="0"/>
              <a:t>endanger the </a:t>
            </a:r>
            <a:r>
              <a:rPr lang="en-US" dirty="0"/>
              <a:t>passengers or rescuers</a:t>
            </a:r>
            <a:r>
              <a:rPr lang="en-US" dirty="0" smtClean="0"/>
              <a:t>.</a:t>
            </a:r>
            <a:endParaRPr lang="fa-IR" b="1" dirty="0">
              <a:solidFill>
                <a:srgbClr val="0000FF"/>
              </a:solidFill>
            </a:endParaRPr>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Tree>
    <p:extLst>
      <p:ext uri="{BB962C8B-B14F-4D97-AF65-F5344CB8AC3E}">
        <p14:creationId xmlns:p14="http://schemas.microsoft.com/office/powerpoint/2010/main" val="346452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231" y="2362200"/>
            <a:ext cx="452376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66557" y="5445830"/>
            <a:ext cx="4577444" cy="1077218"/>
          </a:xfrm>
          <a:prstGeom prst="rect">
            <a:avLst/>
          </a:prstGeom>
        </p:spPr>
        <p:txBody>
          <a:bodyPr wrap="square">
            <a:spAutoFit/>
          </a:bodyPr>
          <a:lstStyle/>
          <a:p>
            <a:pPr algn="ctr"/>
            <a:r>
              <a:rPr lang="en-US" sz="1600" b="1" dirty="0" smtClean="0">
                <a:solidFill>
                  <a:srgbClr val="0000FF"/>
                </a:solidFill>
              </a:rPr>
              <a:t>Fig. 15. Characteristics </a:t>
            </a:r>
            <a:r>
              <a:rPr lang="en-US" sz="1600" b="1" dirty="0">
                <a:solidFill>
                  <a:srgbClr val="0000FF"/>
                </a:solidFill>
              </a:rPr>
              <a:t>of a </a:t>
            </a:r>
            <a:r>
              <a:rPr lang="en-US" sz="1600" b="1" dirty="0" smtClean="0">
                <a:solidFill>
                  <a:srgbClr val="0000FF"/>
                </a:solidFill>
              </a:rPr>
              <a:t>PM BLDC </a:t>
            </a:r>
            <a:r>
              <a:rPr lang="en-US" sz="1600" b="1" dirty="0">
                <a:solidFill>
                  <a:srgbClr val="0000FF"/>
                </a:solidFill>
              </a:rPr>
              <a:t>Motor. The torque remains constant at the maximum right from the start, but starts to decrease exponentially for speeds over the base speed.</a:t>
            </a:r>
            <a:endParaRPr lang="fa-IR" sz="1600" b="1" dirty="0">
              <a:solidFill>
                <a:srgbClr val="0000FF"/>
              </a:solidFill>
            </a:endParaRPr>
          </a:p>
        </p:txBody>
      </p:sp>
      <p:sp>
        <p:nvSpPr>
          <p:cNvPr id="6" name="Rectangle 5"/>
          <p:cNvSpPr/>
          <p:nvPr/>
        </p:nvSpPr>
        <p:spPr>
          <a:xfrm>
            <a:off x="185056" y="228600"/>
            <a:ext cx="8577943" cy="2308324"/>
          </a:xfrm>
          <a:prstGeom prst="rect">
            <a:avLst/>
          </a:prstGeom>
        </p:spPr>
        <p:txBody>
          <a:bodyPr wrap="square">
            <a:spAutoFit/>
          </a:bodyPr>
          <a:lstStyle/>
          <a:p>
            <a:pPr marL="285750" indent="-285750" algn="just">
              <a:buFont typeface="Wingdings" pitchFamily="2" charset="2"/>
              <a:buChar char="q"/>
            </a:pPr>
            <a:r>
              <a:rPr lang="en-US" b="1" dirty="0"/>
              <a:t>Speed range </a:t>
            </a:r>
            <a:r>
              <a:rPr lang="en-US" dirty="0"/>
              <a:t>and </a:t>
            </a:r>
            <a:r>
              <a:rPr lang="en-US" b="1" dirty="0"/>
              <a:t>efficiency enhancement </a:t>
            </a:r>
            <a:r>
              <a:rPr lang="en-US" b="1" dirty="0" smtClean="0"/>
              <a:t>in BLDC motors </a:t>
            </a:r>
            <a:r>
              <a:rPr lang="en-US" dirty="0" smtClean="0"/>
              <a:t>are </a:t>
            </a:r>
            <a:r>
              <a:rPr lang="en-US" dirty="0"/>
              <a:t>possible with:</a:t>
            </a:r>
          </a:p>
          <a:p>
            <a:pPr marL="285750" indent="-285750" algn="just">
              <a:buFont typeface="Wingdings" pitchFamily="2" charset="2"/>
              <a:buChar char="ü"/>
            </a:pPr>
            <a:r>
              <a:rPr lang="en-US" b="1" dirty="0"/>
              <a:t>additional field windings</a:t>
            </a:r>
            <a:r>
              <a:rPr lang="en-US" dirty="0"/>
              <a:t>. Such arrangements are </a:t>
            </a:r>
            <a:r>
              <a:rPr lang="en-US" dirty="0" smtClean="0"/>
              <a:t>dubbed </a:t>
            </a:r>
            <a:r>
              <a:rPr lang="en-US" dirty="0"/>
              <a:t>PM hybrid motors because of the presence of both PM and field windings (</a:t>
            </a:r>
            <a:r>
              <a:rPr lang="en-US" b="1" dirty="0"/>
              <a:t>high complexity of structure</a:t>
            </a:r>
            <a:r>
              <a:rPr lang="en-US" dirty="0"/>
              <a:t>). PM hybrid motors can also be constructed using a combination of reluctance motor and PM motor. </a:t>
            </a:r>
          </a:p>
          <a:p>
            <a:pPr marL="285750" indent="-285750" algn="just">
              <a:buFont typeface="Wingdings" pitchFamily="2" charset="2"/>
              <a:buChar char="ü"/>
            </a:pPr>
            <a:r>
              <a:rPr lang="en-US" b="1" dirty="0" smtClean="0"/>
              <a:t>controlling </a:t>
            </a:r>
            <a:r>
              <a:rPr lang="en-US" b="1" dirty="0"/>
              <a:t>the conduction angle of the power </a:t>
            </a:r>
            <a:r>
              <a:rPr lang="en-US" b="1" dirty="0" smtClean="0"/>
              <a:t>converter</a:t>
            </a:r>
            <a:r>
              <a:rPr lang="en-US" dirty="0" smtClean="0"/>
              <a:t>, </a:t>
            </a:r>
            <a:r>
              <a:rPr lang="en-US" dirty="0"/>
              <a:t>reaching as high as four times the base </a:t>
            </a:r>
            <a:r>
              <a:rPr lang="en-US" dirty="0" smtClean="0"/>
              <a:t>speed (though </a:t>
            </a:r>
            <a:r>
              <a:rPr lang="en-US" dirty="0"/>
              <a:t>the efficiency may decrease at very high speed resulting from demagnetization of </a:t>
            </a:r>
            <a:r>
              <a:rPr lang="en-US" dirty="0" smtClean="0"/>
              <a:t>PM). </a:t>
            </a:r>
            <a:endParaRPr lang="en-US" dirty="0"/>
          </a:p>
        </p:txBody>
      </p:sp>
      <p:sp>
        <p:nvSpPr>
          <p:cNvPr id="8" name="Rectangle 7"/>
          <p:cNvSpPr/>
          <p:nvPr/>
        </p:nvSpPr>
        <p:spPr>
          <a:xfrm>
            <a:off x="185056" y="2590800"/>
            <a:ext cx="4381501" cy="2308324"/>
          </a:xfrm>
          <a:prstGeom prst="rect">
            <a:avLst/>
          </a:prstGeom>
        </p:spPr>
        <p:txBody>
          <a:bodyPr wrap="square">
            <a:spAutoFit/>
          </a:bodyPr>
          <a:lstStyle/>
          <a:p>
            <a:pPr marL="285750" indent="-285750" algn="just">
              <a:buFont typeface="Wingdings" pitchFamily="2" charset="2"/>
              <a:buChar char="q"/>
            </a:pPr>
            <a:r>
              <a:rPr lang="en-US" dirty="0"/>
              <a:t>Other than the PM hybrid configurations, PM BLDCs can be buried magnet mounted—which can provide </a:t>
            </a:r>
            <a:r>
              <a:rPr lang="en-US" b="1" dirty="0"/>
              <a:t>more air gap flux density</a:t>
            </a:r>
            <a:r>
              <a:rPr lang="en-US" dirty="0"/>
              <a:t>, or surface magnet mounted—which require </a:t>
            </a:r>
            <a:r>
              <a:rPr lang="en-US" b="1" dirty="0"/>
              <a:t>less amount of magnet</a:t>
            </a:r>
            <a:r>
              <a:rPr lang="en-US" dirty="0"/>
              <a:t>. </a:t>
            </a:r>
          </a:p>
          <a:p>
            <a:pPr marL="285750" indent="-285750" algn="just">
              <a:buFont typeface="Wingdings" pitchFamily="2" charset="2"/>
              <a:buChar char="q"/>
            </a:pPr>
            <a:r>
              <a:rPr lang="en-US" dirty="0"/>
              <a:t>BLDCs are useful for use in small cars requiring a maximum 60 kW of power.</a:t>
            </a:r>
          </a:p>
        </p:txBody>
      </p:sp>
      <p:sp>
        <p:nvSpPr>
          <p:cNvPr id="9" name="AutoShape 4" descr="1200w brushless dc motor for electric vehicl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10" name="AutoShape 6" descr="1200w brushless dc motor for electric vehicle"/>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3082" name="Picture 10" descr="http://img.everychina.com/nimg/9b/65/24c1b84aa70f53eb6340b8d589e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90" t="44026" r="11597" b="16273"/>
          <a:stretch/>
        </p:blipFill>
        <p:spPr bwMode="auto">
          <a:xfrm>
            <a:off x="609600" y="4984815"/>
            <a:ext cx="3610056" cy="1873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032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674" y="533400"/>
            <a:ext cx="5497326"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9075" y="685800"/>
            <a:ext cx="3276600" cy="584775"/>
          </a:xfrm>
          <a:prstGeom prst="rect">
            <a:avLst/>
          </a:prstGeom>
        </p:spPr>
        <p:txBody>
          <a:bodyPr wrap="square">
            <a:spAutoFit/>
          </a:bodyPr>
          <a:lstStyle/>
          <a:p>
            <a:pPr algn="ctr"/>
            <a:r>
              <a:rPr lang="en-US" sz="1600" b="1" dirty="0">
                <a:solidFill>
                  <a:srgbClr val="0000FF"/>
                </a:solidFill>
              </a:rPr>
              <a:t>Fig. </a:t>
            </a:r>
            <a:r>
              <a:rPr lang="en-US" sz="1600" b="1" dirty="0" smtClean="0">
                <a:solidFill>
                  <a:srgbClr val="0000FF"/>
                </a:solidFill>
              </a:rPr>
              <a:t>16. </a:t>
            </a:r>
            <a:r>
              <a:rPr lang="en-US" sz="1600" b="1" dirty="0">
                <a:solidFill>
                  <a:srgbClr val="0000FF"/>
                </a:solidFill>
              </a:rPr>
              <a:t>General block diagram of a </a:t>
            </a:r>
            <a:r>
              <a:rPr lang="en-US" sz="1600" b="1" dirty="0" smtClean="0">
                <a:solidFill>
                  <a:srgbClr val="0000FF"/>
                </a:solidFill>
              </a:rPr>
              <a:t>control system </a:t>
            </a:r>
            <a:r>
              <a:rPr lang="en-US" sz="1600" b="1" dirty="0">
                <a:solidFill>
                  <a:srgbClr val="0000FF"/>
                </a:solidFill>
              </a:rPr>
              <a:t>for an </a:t>
            </a:r>
            <a:r>
              <a:rPr lang="en-US" sz="1600" b="1" dirty="0" smtClean="0">
                <a:solidFill>
                  <a:srgbClr val="0000FF"/>
                </a:solidFill>
              </a:rPr>
              <a:t>BLDC motor.</a:t>
            </a:r>
            <a:endParaRPr lang="fa-IR" sz="1600" b="1" dirty="0">
              <a:solidFill>
                <a:srgbClr val="0000FF"/>
              </a:solidFill>
            </a:endParaRPr>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43300"/>
            <a:ext cx="334327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906" y="3670650"/>
            <a:ext cx="4620169"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6674" y="2674203"/>
            <a:ext cx="3579999" cy="830997"/>
          </a:xfrm>
          <a:prstGeom prst="rect">
            <a:avLst/>
          </a:prstGeom>
        </p:spPr>
        <p:txBody>
          <a:bodyPr wrap="square">
            <a:spAutoFit/>
          </a:bodyPr>
          <a:lstStyle/>
          <a:p>
            <a:pPr algn="ctr"/>
            <a:r>
              <a:rPr lang="en-US" sz="1600" b="1" dirty="0" smtClean="0">
                <a:solidFill>
                  <a:srgbClr val="0000FF"/>
                </a:solidFill>
              </a:rPr>
              <a:t>Fig. 17. (a</a:t>
            </a:r>
            <a:r>
              <a:rPr lang="en-US" sz="1600" b="1" dirty="0">
                <a:solidFill>
                  <a:srgbClr val="0000FF"/>
                </a:solidFill>
              </a:rPr>
              <a:t>) Three-phase equivalent circuit and (b) back EMFs, currents, and Hall </a:t>
            </a:r>
            <a:r>
              <a:rPr lang="en-US" sz="1600" b="1" dirty="0" smtClean="0">
                <a:solidFill>
                  <a:srgbClr val="0000FF"/>
                </a:solidFill>
              </a:rPr>
              <a:t>sensor signals </a:t>
            </a:r>
            <a:r>
              <a:rPr lang="en-US" sz="1600" b="1" dirty="0">
                <a:solidFill>
                  <a:srgbClr val="0000FF"/>
                </a:solidFill>
              </a:rPr>
              <a:t>of a BLDC motor.</a:t>
            </a:r>
            <a:endParaRPr lang="fa-IR" sz="1600" b="1" dirty="0">
              <a:solidFill>
                <a:srgbClr val="0000FF"/>
              </a:solidFill>
            </a:endParaRPr>
          </a:p>
        </p:txBody>
      </p:sp>
    </p:spTree>
    <p:extLst>
      <p:ext uri="{BB962C8B-B14F-4D97-AF65-F5344CB8AC3E}">
        <p14:creationId xmlns:p14="http://schemas.microsoft.com/office/powerpoint/2010/main" val="473160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6" name="Rectangle 5"/>
          <p:cNvSpPr/>
          <p:nvPr/>
        </p:nvSpPr>
        <p:spPr>
          <a:xfrm>
            <a:off x="-381000" y="6365140"/>
            <a:ext cx="9077326" cy="338554"/>
          </a:xfrm>
          <a:prstGeom prst="rect">
            <a:avLst/>
          </a:prstGeom>
        </p:spPr>
        <p:txBody>
          <a:bodyPr wrap="square">
            <a:spAutoFit/>
          </a:bodyPr>
          <a:lstStyle/>
          <a:p>
            <a:pPr algn="ctr"/>
            <a:r>
              <a:rPr lang="en-US" sz="1600" b="1" dirty="0" smtClean="0">
                <a:solidFill>
                  <a:srgbClr val="0000FF"/>
                </a:solidFill>
              </a:rPr>
              <a:t>Fig. 18. </a:t>
            </a:r>
            <a:r>
              <a:rPr lang="en-US" sz="1600" b="1" dirty="0">
                <a:solidFill>
                  <a:srgbClr val="0000FF"/>
                </a:solidFill>
              </a:rPr>
              <a:t>Block diagram of the </a:t>
            </a:r>
            <a:r>
              <a:rPr lang="en-US" sz="1600" b="1" dirty="0" smtClean="0">
                <a:solidFill>
                  <a:srgbClr val="0000FF"/>
                </a:solidFill>
              </a:rPr>
              <a:t>torque (above) and speed (beyond) control </a:t>
            </a:r>
            <a:r>
              <a:rPr lang="en-US" sz="1600" b="1" dirty="0">
                <a:solidFill>
                  <a:srgbClr val="0000FF"/>
                </a:solidFill>
              </a:rPr>
              <a:t>of the BLDC motor.</a:t>
            </a:r>
            <a:endParaRPr lang="fa-IR" sz="1600" b="1" dirty="0">
              <a:solidFill>
                <a:srgbClr val="0000FF"/>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7086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419475"/>
            <a:ext cx="707707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791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
        <p:nvSpPr>
          <p:cNvPr id="3" name="Rectangle 2"/>
          <p:cNvSpPr/>
          <p:nvPr/>
        </p:nvSpPr>
        <p:spPr>
          <a:xfrm>
            <a:off x="197757" y="609600"/>
            <a:ext cx="8577943" cy="923330"/>
          </a:xfrm>
          <a:prstGeom prst="rect">
            <a:avLst/>
          </a:prstGeom>
        </p:spPr>
        <p:txBody>
          <a:bodyPr wrap="square">
            <a:spAutoFit/>
          </a:bodyPr>
          <a:lstStyle/>
          <a:p>
            <a:pPr marL="285750" indent="-285750" algn="just">
              <a:buFont typeface="Wingdings" pitchFamily="2" charset="2"/>
              <a:buChar char="q"/>
            </a:pPr>
            <a:r>
              <a:rPr lang="en-US" b="1" dirty="0"/>
              <a:t>PMSMs</a:t>
            </a:r>
            <a:r>
              <a:rPr lang="en-US" dirty="0"/>
              <a:t> are </a:t>
            </a:r>
            <a:r>
              <a:rPr lang="en-US" dirty="0" smtClean="0"/>
              <a:t>often referred </a:t>
            </a:r>
            <a:r>
              <a:rPr lang="en-US" dirty="0"/>
              <a:t>to as </a:t>
            </a:r>
            <a:r>
              <a:rPr lang="en-US" b="1" dirty="0"/>
              <a:t>brushless AC (BLAC) </a:t>
            </a:r>
            <a:r>
              <a:rPr lang="en-US" dirty="0"/>
              <a:t>(sinusoidal back EMF) machines and include </a:t>
            </a:r>
            <a:r>
              <a:rPr lang="en-US" b="1" dirty="0"/>
              <a:t>surface </a:t>
            </a:r>
            <a:r>
              <a:rPr lang="en-US" b="1" dirty="0" smtClean="0"/>
              <a:t>permanent magnet </a:t>
            </a:r>
            <a:r>
              <a:rPr lang="en-US" b="1" dirty="0"/>
              <a:t>(SPM) </a:t>
            </a:r>
            <a:r>
              <a:rPr lang="en-US" dirty="0"/>
              <a:t>and </a:t>
            </a:r>
            <a:r>
              <a:rPr lang="en-US" b="1" dirty="0"/>
              <a:t>interior permanent magnet (IPM) </a:t>
            </a:r>
            <a:r>
              <a:rPr lang="en-US" dirty="0" smtClean="0"/>
              <a:t>machines</a:t>
            </a:r>
            <a:r>
              <a:rPr lang="en-US" dirty="0"/>
              <a:t>. </a:t>
            </a:r>
            <a:r>
              <a:rPr lang="en-US" dirty="0" err="1"/>
              <a:t>NdFeB</a:t>
            </a:r>
            <a:r>
              <a:rPr lang="en-US" dirty="0"/>
              <a:t> PMs are used for PMSMs for high energy density</a:t>
            </a:r>
            <a:r>
              <a:rPr lang="en-US" dirty="0" smtClean="0"/>
              <a:t>.</a:t>
            </a:r>
            <a:endParaRPr lang="en-US" dirty="0"/>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5" name="Rectangle 4"/>
          <p:cNvSpPr/>
          <p:nvPr/>
        </p:nvSpPr>
        <p:spPr>
          <a:xfrm>
            <a:off x="228600" y="152400"/>
            <a:ext cx="6172200" cy="400110"/>
          </a:xfrm>
          <a:prstGeom prst="rect">
            <a:avLst/>
          </a:prstGeom>
        </p:spPr>
        <p:txBody>
          <a:bodyPr wrap="square">
            <a:spAutoFit/>
          </a:bodyPr>
          <a:lstStyle/>
          <a:p>
            <a:pPr algn="just"/>
            <a:r>
              <a:rPr lang="en-US" sz="2000" b="1" dirty="0" smtClean="0">
                <a:solidFill>
                  <a:srgbClr val="00B050"/>
                </a:solidFill>
              </a:rPr>
              <a:t>3.5. </a:t>
            </a:r>
            <a:r>
              <a:rPr lang="en-US" sz="2000" b="1" dirty="0">
                <a:solidFill>
                  <a:srgbClr val="00B050"/>
                </a:solidFill>
              </a:rPr>
              <a:t>Permanent Magnet Synchronous Motor (PMSM)</a:t>
            </a:r>
          </a:p>
        </p:txBody>
      </p:sp>
      <p:sp>
        <p:nvSpPr>
          <p:cNvPr id="6" name="Rectangle 5"/>
          <p:cNvSpPr/>
          <p:nvPr/>
        </p:nvSpPr>
        <p:spPr>
          <a:xfrm>
            <a:off x="228600" y="1600200"/>
            <a:ext cx="8610600" cy="923330"/>
          </a:xfrm>
          <a:prstGeom prst="rect">
            <a:avLst/>
          </a:prstGeom>
        </p:spPr>
        <p:txBody>
          <a:bodyPr wrap="square">
            <a:spAutoFit/>
          </a:bodyPr>
          <a:lstStyle/>
          <a:p>
            <a:pPr marL="285750" indent="-285750" algn="just">
              <a:buFont typeface="Wingdings" pitchFamily="2" charset="2"/>
              <a:buChar char="q"/>
            </a:pPr>
            <a:r>
              <a:rPr lang="en-US" dirty="0" smtClean="0"/>
              <a:t>The </a:t>
            </a:r>
            <a:r>
              <a:rPr lang="en-US" b="1" dirty="0"/>
              <a:t>flux linkages in the air-gap </a:t>
            </a:r>
            <a:r>
              <a:rPr lang="en-US" dirty="0"/>
              <a:t>are </a:t>
            </a:r>
            <a:r>
              <a:rPr lang="en-US" b="1" dirty="0"/>
              <a:t>sinusoidal</a:t>
            </a:r>
            <a:r>
              <a:rPr lang="en-US" dirty="0"/>
              <a:t> in nature; therefore, these motors are controllable by </a:t>
            </a:r>
            <a:r>
              <a:rPr lang="en-US" b="1" dirty="0"/>
              <a:t>sinusoidal voltage supplies </a:t>
            </a:r>
            <a:r>
              <a:rPr lang="en-US" dirty="0"/>
              <a:t>and </a:t>
            </a:r>
            <a:r>
              <a:rPr lang="en-US" b="1" dirty="0"/>
              <a:t>vector </a:t>
            </a:r>
            <a:r>
              <a:rPr lang="en-US" b="1" dirty="0" smtClean="0"/>
              <a:t>control </a:t>
            </a:r>
            <a:r>
              <a:rPr lang="en-US" dirty="0" smtClean="0"/>
              <a:t>and</a:t>
            </a:r>
            <a:r>
              <a:rPr lang="en-US" b="1" dirty="0" smtClean="0"/>
              <a:t> </a:t>
            </a:r>
            <a:r>
              <a:rPr lang="en-US" dirty="0"/>
              <a:t>Control of BLAC machines will then be extended into synchronous reluctance and finally IM </a:t>
            </a:r>
            <a:r>
              <a:rPr lang="en-US" dirty="0" smtClean="0"/>
              <a:t>control. </a:t>
            </a:r>
            <a:endParaRPr lang="fa-IR" b="1" dirty="0">
              <a:solidFill>
                <a:srgbClr val="0000FF"/>
              </a:solidFill>
            </a:endParaRPr>
          </a:p>
        </p:txBody>
      </p:sp>
      <p:pic>
        <p:nvPicPr>
          <p:cNvPr id="10" name="Picture 4" descr="PMSM Mo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70" y="2819400"/>
            <a:ext cx="4520030" cy="25955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ermanent Magnet Synchronous motor of Toyota Prius 2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843098"/>
            <a:ext cx="3581400" cy="25242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5645152"/>
            <a:ext cx="7543800" cy="338554"/>
          </a:xfrm>
          <a:prstGeom prst="rect">
            <a:avLst/>
          </a:prstGeom>
        </p:spPr>
        <p:txBody>
          <a:bodyPr wrap="square">
            <a:spAutoFit/>
          </a:bodyPr>
          <a:lstStyle/>
          <a:p>
            <a:pPr algn="ctr"/>
            <a:r>
              <a:rPr lang="en-US" sz="1600" b="1" dirty="0">
                <a:solidFill>
                  <a:srgbClr val="0000FF"/>
                </a:solidFill>
              </a:rPr>
              <a:t>Fig. </a:t>
            </a:r>
            <a:r>
              <a:rPr lang="en-US" sz="1600" b="1" dirty="0" smtClean="0">
                <a:solidFill>
                  <a:srgbClr val="0000FF"/>
                </a:solidFill>
              </a:rPr>
              <a:t>19. </a:t>
            </a:r>
            <a:r>
              <a:rPr lang="en-US" sz="1600" b="1" dirty="0">
                <a:solidFill>
                  <a:srgbClr val="0000FF"/>
                </a:solidFill>
              </a:rPr>
              <a:t>A </a:t>
            </a:r>
            <a:r>
              <a:rPr lang="en-US" sz="1600" b="1" dirty="0" smtClean="0">
                <a:solidFill>
                  <a:srgbClr val="0000FF"/>
                </a:solidFill>
              </a:rPr>
              <a:t>BLAC </a:t>
            </a:r>
            <a:r>
              <a:rPr lang="en-US" sz="1600" b="1" dirty="0">
                <a:solidFill>
                  <a:srgbClr val="0000FF"/>
                </a:solidFill>
              </a:rPr>
              <a:t>structure: Cross section(left), and a real sample (right).</a:t>
            </a:r>
            <a:endParaRPr lang="fa-IR" sz="1600" b="1" dirty="0">
              <a:solidFill>
                <a:srgbClr val="0000FF"/>
              </a:solidFill>
            </a:endParaRPr>
          </a:p>
        </p:txBody>
      </p:sp>
    </p:spTree>
    <p:extLst>
      <p:ext uri="{BB962C8B-B14F-4D97-AF65-F5344CB8AC3E}">
        <p14:creationId xmlns:p14="http://schemas.microsoft.com/office/powerpoint/2010/main" val="1745157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dirty="0"/>
          </a:p>
        </p:txBody>
      </p:sp>
      <p:sp>
        <p:nvSpPr>
          <p:cNvPr id="3" name="Rectangle 2"/>
          <p:cNvSpPr/>
          <p:nvPr/>
        </p:nvSpPr>
        <p:spPr>
          <a:xfrm>
            <a:off x="185057" y="533400"/>
            <a:ext cx="8577943" cy="6186309"/>
          </a:xfrm>
          <a:prstGeom prst="rect">
            <a:avLst/>
          </a:prstGeom>
        </p:spPr>
        <p:txBody>
          <a:bodyPr wrap="square">
            <a:spAutoFit/>
          </a:bodyPr>
          <a:lstStyle/>
          <a:p>
            <a:pPr marL="285750" indent="-285750" algn="just">
              <a:buFont typeface="Wingdings" pitchFamily="2" charset="2"/>
              <a:buChar char="q"/>
            </a:pPr>
            <a:r>
              <a:rPr lang="en-US" dirty="0" smtClean="0"/>
              <a:t>An </a:t>
            </a:r>
            <a:r>
              <a:rPr lang="en-US" b="1" dirty="0" smtClean="0"/>
              <a:t>Electric Motor (EM) </a:t>
            </a:r>
            <a:r>
              <a:rPr lang="en-US" dirty="0" smtClean="0"/>
              <a:t>converts </a:t>
            </a:r>
            <a:r>
              <a:rPr lang="en-US" b="1" dirty="0"/>
              <a:t>electrical energy </a:t>
            </a:r>
            <a:r>
              <a:rPr lang="en-US" dirty="0"/>
              <a:t>that it gets from the battery into </a:t>
            </a:r>
            <a:r>
              <a:rPr lang="en-US" b="1" dirty="0"/>
              <a:t>mechanical energy </a:t>
            </a:r>
            <a:r>
              <a:rPr lang="en-US" dirty="0"/>
              <a:t>which enables the vehicle to </a:t>
            </a:r>
            <a:r>
              <a:rPr lang="en-US" dirty="0" smtClean="0"/>
              <a:t>move. </a:t>
            </a:r>
            <a:r>
              <a:rPr lang="en-US" dirty="0"/>
              <a:t>It also acts as a </a:t>
            </a:r>
            <a:r>
              <a:rPr lang="en-US" b="1" dirty="0"/>
              <a:t>generator</a:t>
            </a:r>
            <a:r>
              <a:rPr lang="en-US" dirty="0"/>
              <a:t> during </a:t>
            </a:r>
            <a:r>
              <a:rPr lang="en-US" b="1" dirty="0"/>
              <a:t>regenerative action</a:t>
            </a:r>
            <a:r>
              <a:rPr lang="en-US" dirty="0"/>
              <a:t> which sends energy back to the </a:t>
            </a:r>
            <a:r>
              <a:rPr lang="en-US" dirty="0" smtClean="0"/>
              <a:t>ESS.</a:t>
            </a:r>
          </a:p>
          <a:p>
            <a:pPr marL="285750" indent="-285750" algn="just">
              <a:buFont typeface="Wingdings" pitchFamily="2" charset="2"/>
              <a:buChar char="q"/>
            </a:pPr>
            <a:r>
              <a:rPr lang="en-US" dirty="0"/>
              <a:t>requirements </a:t>
            </a:r>
            <a:r>
              <a:rPr lang="en-US" dirty="0" smtClean="0"/>
              <a:t>of an EM for an EV:</a:t>
            </a:r>
          </a:p>
          <a:p>
            <a:pPr marL="285750" indent="-285750" algn="just">
              <a:buFont typeface="Wingdings" pitchFamily="2" charset="2"/>
              <a:buChar char="ü"/>
            </a:pPr>
            <a:r>
              <a:rPr lang="en-US" dirty="0" smtClean="0"/>
              <a:t>high power and small size;</a:t>
            </a:r>
          </a:p>
          <a:p>
            <a:pPr marL="285750" indent="-285750" algn="just">
              <a:buFont typeface="Wingdings" pitchFamily="2" charset="2"/>
              <a:buChar char="ü"/>
            </a:pPr>
            <a:r>
              <a:rPr lang="en-US" dirty="0" smtClean="0"/>
              <a:t>high torque;</a:t>
            </a:r>
          </a:p>
          <a:p>
            <a:pPr marL="285750" indent="-285750" algn="just">
              <a:buFont typeface="Wingdings" pitchFamily="2" charset="2"/>
              <a:buChar char="ü"/>
            </a:pPr>
            <a:r>
              <a:rPr lang="en-US" dirty="0" smtClean="0"/>
              <a:t>wide </a:t>
            </a:r>
            <a:r>
              <a:rPr lang="en-US" dirty="0"/>
              <a:t>speed </a:t>
            </a:r>
            <a:r>
              <a:rPr lang="en-US" dirty="0" smtClean="0"/>
              <a:t>range;</a:t>
            </a:r>
          </a:p>
          <a:p>
            <a:pPr marL="285750" indent="-285750" algn="just">
              <a:buFont typeface="Wingdings" pitchFamily="2" charset="2"/>
              <a:buChar char="ü"/>
            </a:pPr>
            <a:r>
              <a:rPr lang="en-US" dirty="0" smtClean="0"/>
              <a:t>high efficiency;</a:t>
            </a:r>
          </a:p>
          <a:p>
            <a:pPr marL="285750" indent="-285750" algn="just">
              <a:buFont typeface="Wingdings" pitchFamily="2" charset="2"/>
              <a:buChar char="ü"/>
            </a:pPr>
            <a:r>
              <a:rPr lang="en-US" dirty="0" smtClean="0"/>
              <a:t>Reliability;</a:t>
            </a:r>
          </a:p>
          <a:p>
            <a:pPr marL="285750" indent="-285750" algn="just">
              <a:buFont typeface="Wingdings" pitchFamily="2" charset="2"/>
              <a:buChar char="ü"/>
            </a:pPr>
            <a:r>
              <a:rPr lang="en-US" dirty="0" smtClean="0"/>
              <a:t>reasonable cost;</a:t>
            </a:r>
          </a:p>
          <a:p>
            <a:pPr marL="285750" indent="-285750" algn="just">
              <a:buFont typeface="Wingdings" pitchFamily="2" charset="2"/>
              <a:buChar char="ü"/>
            </a:pPr>
            <a:r>
              <a:rPr lang="en-US" dirty="0" smtClean="0"/>
              <a:t>low noise; </a:t>
            </a:r>
          </a:p>
          <a:p>
            <a:pPr marL="285750" indent="-285750" algn="just">
              <a:buFont typeface="Wingdings" pitchFamily="2" charset="2"/>
              <a:buChar char="ü"/>
            </a:pPr>
            <a:r>
              <a:rPr lang="en-US" dirty="0"/>
              <a:t>frequent starts and </a:t>
            </a:r>
            <a:r>
              <a:rPr lang="en-US" dirty="0" smtClean="0"/>
              <a:t>stops capability;</a:t>
            </a:r>
          </a:p>
          <a:p>
            <a:pPr marL="285750" indent="-285750" algn="just">
              <a:buFont typeface="Wingdings" pitchFamily="2" charset="2"/>
              <a:buChar char="ü"/>
            </a:pPr>
            <a:r>
              <a:rPr lang="en-US" dirty="0" smtClean="0"/>
              <a:t>high </a:t>
            </a:r>
            <a:r>
              <a:rPr lang="en-US" dirty="0"/>
              <a:t>rates of </a:t>
            </a:r>
            <a:r>
              <a:rPr lang="en-US" dirty="0" smtClean="0"/>
              <a:t>acceleration/deceleration;</a:t>
            </a:r>
          </a:p>
          <a:p>
            <a:pPr marL="285750" indent="-285750" algn="just">
              <a:buFont typeface="Wingdings" pitchFamily="2" charset="2"/>
              <a:buChar char="ü"/>
            </a:pPr>
            <a:r>
              <a:rPr lang="en-US" dirty="0" smtClean="0"/>
              <a:t>high </a:t>
            </a:r>
            <a:r>
              <a:rPr lang="en-US" dirty="0"/>
              <a:t>torque and low-speed </a:t>
            </a:r>
            <a:r>
              <a:rPr lang="en-US" dirty="0" smtClean="0"/>
              <a:t>ability in hill </a:t>
            </a:r>
            <a:r>
              <a:rPr lang="en-US" dirty="0"/>
              <a:t>climbing; </a:t>
            </a:r>
            <a:endParaRPr lang="en-US" dirty="0" smtClean="0"/>
          </a:p>
          <a:p>
            <a:pPr marL="285750" indent="-285750" algn="just">
              <a:buFont typeface="Wingdings" pitchFamily="2" charset="2"/>
              <a:buChar char="ü"/>
            </a:pPr>
            <a:r>
              <a:rPr lang="en-US" dirty="0" smtClean="0"/>
              <a:t>low </a:t>
            </a:r>
            <a:r>
              <a:rPr lang="en-US" dirty="0"/>
              <a:t>torque </a:t>
            </a:r>
            <a:r>
              <a:rPr lang="en-US" dirty="0" smtClean="0"/>
              <a:t>and high-speed ability in cruising</a:t>
            </a:r>
            <a:r>
              <a:rPr lang="en-US" dirty="0"/>
              <a:t>,</a:t>
            </a:r>
            <a:endParaRPr lang="en-US" dirty="0" smtClean="0"/>
          </a:p>
          <a:p>
            <a:pPr marL="285750" indent="-285750" algn="just">
              <a:buFont typeface="Wingdings" pitchFamily="2" charset="2"/>
              <a:buChar char="q"/>
            </a:pPr>
            <a:r>
              <a:rPr lang="en-US" b="1" dirty="0" smtClean="0">
                <a:solidFill>
                  <a:srgbClr val="FF0000"/>
                </a:solidFill>
              </a:rPr>
              <a:t>The main limitations of Direct Current </a:t>
            </a:r>
            <a:r>
              <a:rPr lang="en-US" b="1" dirty="0">
                <a:solidFill>
                  <a:srgbClr val="FF0000"/>
                </a:solidFill>
              </a:rPr>
              <a:t>(DC) </a:t>
            </a:r>
            <a:r>
              <a:rPr lang="en-US" b="1" dirty="0" smtClean="0">
                <a:solidFill>
                  <a:srgbClr val="FF0000"/>
                </a:solidFill>
              </a:rPr>
              <a:t>drives for </a:t>
            </a:r>
            <a:r>
              <a:rPr lang="en-US" b="1" dirty="0">
                <a:solidFill>
                  <a:srgbClr val="FF0000"/>
                </a:solidFill>
              </a:rPr>
              <a:t>EV application</a:t>
            </a:r>
            <a:r>
              <a:rPr lang="en-US" b="1" dirty="0" smtClean="0">
                <a:solidFill>
                  <a:srgbClr val="FF0000"/>
                </a:solidFill>
              </a:rPr>
              <a:t>:</a:t>
            </a:r>
          </a:p>
          <a:p>
            <a:pPr marL="285750" indent="-285750" algn="just">
              <a:buFont typeface="Wingdings" pitchFamily="2" charset="2"/>
              <a:buChar char="ü"/>
            </a:pPr>
            <a:r>
              <a:rPr lang="en-US" dirty="0" smtClean="0"/>
              <a:t>lower efficiency;</a:t>
            </a:r>
          </a:p>
          <a:p>
            <a:pPr marL="285750" indent="-285750" algn="just">
              <a:buFont typeface="Wingdings" pitchFamily="2" charset="2"/>
              <a:buChar char="ü"/>
            </a:pPr>
            <a:r>
              <a:rPr lang="en-US" dirty="0" smtClean="0"/>
              <a:t>bulky structure;</a:t>
            </a:r>
          </a:p>
          <a:p>
            <a:pPr marL="285750" indent="-285750" algn="just">
              <a:buFont typeface="Wingdings" pitchFamily="2" charset="2"/>
              <a:buChar char="ü"/>
            </a:pPr>
            <a:r>
              <a:rPr lang="en-US" dirty="0" smtClean="0"/>
              <a:t>lack </a:t>
            </a:r>
            <a:r>
              <a:rPr lang="en-US" dirty="0"/>
              <a:t>in reliability because of the </a:t>
            </a:r>
            <a:r>
              <a:rPr lang="en-US" dirty="0" err="1"/>
              <a:t>commutator</a:t>
            </a:r>
            <a:r>
              <a:rPr lang="en-US" dirty="0"/>
              <a:t> or </a:t>
            </a:r>
            <a:r>
              <a:rPr lang="en-US" dirty="0" smtClean="0"/>
              <a:t>brushes; </a:t>
            </a:r>
          </a:p>
          <a:p>
            <a:pPr marL="285750" indent="-285750" algn="just">
              <a:buFont typeface="Wingdings" pitchFamily="2" charset="2"/>
              <a:buChar char="ü"/>
            </a:pPr>
            <a:r>
              <a:rPr lang="en-US" dirty="0" smtClean="0"/>
              <a:t>associated maintenance requirements.</a:t>
            </a:r>
          </a:p>
          <a:p>
            <a:pPr marL="285750" indent="-285750" algn="just">
              <a:buFont typeface="Wingdings" pitchFamily="2" charset="2"/>
              <a:buChar char="q"/>
            </a:pPr>
            <a:r>
              <a:rPr lang="en-US" dirty="0" smtClean="0"/>
              <a:t>With the advance of power electronics and control systems, </a:t>
            </a:r>
            <a:r>
              <a:rPr lang="en-US" b="1" dirty="0" smtClean="0"/>
              <a:t>induction</a:t>
            </a:r>
            <a:r>
              <a:rPr lang="en-US" dirty="0" smtClean="0"/>
              <a:t> and </a:t>
            </a:r>
            <a:r>
              <a:rPr lang="en-US" b="1" dirty="0" smtClean="0"/>
              <a:t>Permanent Magnet (PM) </a:t>
            </a:r>
            <a:r>
              <a:rPr lang="en-US" dirty="0" smtClean="0"/>
              <a:t>types being the most favored ones. </a:t>
            </a:r>
            <a:endParaRPr lang="fa-IR" dirty="0"/>
          </a:p>
        </p:txBody>
      </p:sp>
      <p:pic>
        <p:nvPicPr>
          <p:cNvPr id="1027" name="Picture 3" descr="C:\Users\khoshsaadat\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1671000"/>
            <a:ext cx="3800656" cy="252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4912" y="152400"/>
            <a:ext cx="5265288" cy="400110"/>
          </a:xfrm>
          <a:prstGeom prst="rect">
            <a:avLst/>
          </a:prstGeom>
        </p:spPr>
        <p:txBody>
          <a:bodyPr wrap="none">
            <a:spAutoFit/>
          </a:bodyPr>
          <a:lstStyle/>
          <a:p>
            <a:pPr algn="just"/>
            <a:r>
              <a:rPr lang="en-US" sz="2000" b="1" dirty="0" smtClean="0">
                <a:solidFill>
                  <a:srgbClr val="00B050"/>
                </a:solidFill>
              </a:rPr>
              <a:t>3.1</a:t>
            </a:r>
            <a:r>
              <a:rPr lang="en-US" sz="2000" b="1" dirty="0">
                <a:solidFill>
                  <a:srgbClr val="00B050"/>
                </a:solidFill>
              </a:rPr>
              <a:t>. </a:t>
            </a:r>
            <a:r>
              <a:rPr lang="en-US" sz="2000" b="1" dirty="0" smtClean="0">
                <a:solidFill>
                  <a:srgbClr val="00B050"/>
                </a:solidFill>
              </a:rPr>
              <a:t>General overview of EMs and drive systems</a:t>
            </a:r>
            <a:endParaRPr lang="en-US" sz="2000" b="1" dirty="0">
              <a:solidFill>
                <a:srgbClr val="00B050"/>
              </a:solidFill>
            </a:endParaRPr>
          </a:p>
        </p:txBody>
      </p:sp>
    </p:spTree>
    <p:extLst>
      <p:ext uri="{BB962C8B-B14F-4D97-AF65-F5344CB8AC3E}">
        <p14:creationId xmlns:p14="http://schemas.microsoft.com/office/powerpoint/2010/main" val="2097084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
        <p:nvSpPr>
          <p:cNvPr id="3" name="Rectangle 2"/>
          <p:cNvSpPr/>
          <p:nvPr/>
        </p:nvSpPr>
        <p:spPr>
          <a:xfrm>
            <a:off x="197757" y="228600"/>
            <a:ext cx="8577943" cy="5355312"/>
          </a:xfrm>
          <a:prstGeom prst="rect">
            <a:avLst/>
          </a:prstGeom>
        </p:spPr>
        <p:txBody>
          <a:bodyPr wrap="square">
            <a:spAutoFit/>
          </a:bodyPr>
          <a:lstStyle/>
          <a:p>
            <a:pPr marL="285750" indent="-285750" algn="just">
              <a:buFont typeface="Wingdings" pitchFamily="2" charset="2"/>
              <a:buChar char="q"/>
            </a:pPr>
            <a:r>
              <a:rPr lang="en-US" dirty="0" smtClean="0">
                <a:solidFill>
                  <a:srgbClr val="FF0000"/>
                </a:solidFill>
              </a:rPr>
              <a:t>PMSM </a:t>
            </a:r>
            <a:r>
              <a:rPr lang="en-US" dirty="0">
                <a:solidFill>
                  <a:srgbClr val="FF0000"/>
                </a:solidFill>
              </a:rPr>
              <a:t>is the </a:t>
            </a:r>
            <a:r>
              <a:rPr lang="en-US" b="1" dirty="0">
                <a:solidFill>
                  <a:srgbClr val="FF0000"/>
                </a:solidFill>
              </a:rPr>
              <a:t>most used </a:t>
            </a:r>
            <a:r>
              <a:rPr lang="en-US" dirty="0">
                <a:solidFill>
                  <a:srgbClr val="FF0000"/>
                </a:solidFill>
              </a:rPr>
              <a:t>motor in the BEVs available </a:t>
            </a:r>
            <a:r>
              <a:rPr lang="en-US" dirty="0" smtClean="0">
                <a:solidFill>
                  <a:srgbClr val="FF0000"/>
                </a:solidFill>
              </a:rPr>
              <a:t>currently (at </a:t>
            </a:r>
            <a:r>
              <a:rPr lang="en-US" dirty="0">
                <a:solidFill>
                  <a:srgbClr val="FF0000"/>
                </a:solidFill>
              </a:rPr>
              <a:t>least 26 vehicle models use this motor </a:t>
            </a:r>
            <a:r>
              <a:rPr lang="en-US" dirty="0" smtClean="0">
                <a:solidFill>
                  <a:srgbClr val="FF0000"/>
                </a:solidFill>
              </a:rPr>
              <a:t>technology) due to merits such as:</a:t>
            </a:r>
          </a:p>
          <a:p>
            <a:pPr marL="285750" indent="-285750" algn="just">
              <a:buFont typeface="Wingdings" pitchFamily="2" charset="2"/>
              <a:buChar char="ü"/>
            </a:pPr>
            <a:r>
              <a:rPr lang="en-US" dirty="0" smtClean="0"/>
              <a:t>capable </a:t>
            </a:r>
            <a:r>
              <a:rPr lang="en-US" dirty="0"/>
              <a:t>of being operated at a range of speeds without the need of any gear </a:t>
            </a:r>
            <a:r>
              <a:rPr lang="en-US" dirty="0" smtClean="0"/>
              <a:t>system (makes </a:t>
            </a:r>
            <a:r>
              <a:rPr lang="en-US" dirty="0"/>
              <a:t>these </a:t>
            </a:r>
            <a:r>
              <a:rPr lang="en-US" dirty="0" smtClean="0"/>
              <a:t>motors more efficient and compact);</a:t>
            </a:r>
          </a:p>
          <a:p>
            <a:pPr marL="285750" indent="-285750" algn="just">
              <a:buFont typeface="Wingdings" pitchFamily="2" charset="2"/>
              <a:buChar char="ü"/>
            </a:pPr>
            <a:r>
              <a:rPr lang="en-US" dirty="0" smtClean="0"/>
              <a:t>very </a:t>
            </a:r>
            <a:r>
              <a:rPr lang="en-US" dirty="0"/>
              <a:t>suitable for in-wheel </a:t>
            </a:r>
            <a:r>
              <a:rPr lang="en-US" dirty="0" smtClean="0"/>
              <a:t>applications; </a:t>
            </a:r>
          </a:p>
          <a:p>
            <a:pPr marL="285750" indent="-285750" algn="just">
              <a:buFont typeface="Wingdings" pitchFamily="2" charset="2"/>
              <a:buChar char="ü"/>
            </a:pPr>
            <a:r>
              <a:rPr lang="en-US" dirty="0" smtClean="0"/>
              <a:t>capable </a:t>
            </a:r>
            <a:r>
              <a:rPr lang="en-US" dirty="0"/>
              <a:t>of providing high torque, even at very low speeds. </a:t>
            </a:r>
            <a:endParaRPr lang="en-US" dirty="0" smtClean="0"/>
          </a:p>
          <a:p>
            <a:pPr marL="285750" indent="-285750" algn="just">
              <a:buFont typeface="Wingdings" pitchFamily="2" charset="2"/>
              <a:buChar char="ü"/>
            </a:pPr>
            <a:r>
              <a:rPr lang="en-US" dirty="0" smtClean="0"/>
              <a:t>Can be </a:t>
            </a:r>
            <a:r>
              <a:rPr lang="en-US" dirty="0"/>
              <a:t>construct without the need of bearings for the </a:t>
            </a:r>
            <a:r>
              <a:rPr lang="en-US" dirty="0" smtClean="0"/>
              <a:t>rotor due to </a:t>
            </a:r>
            <a:r>
              <a:rPr lang="en-US" dirty="0"/>
              <a:t>outer </a:t>
            </a:r>
            <a:r>
              <a:rPr lang="en-US" dirty="0" smtClean="0"/>
              <a:t>rotor. </a:t>
            </a:r>
          </a:p>
          <a:p>
            <a:pPr marL="285750" indent="-285750">
              <a:buFont typeface="Wingdings" pitchFamily="2" charset="2"/>
              <a:buChar char="ü"/>
            </a:pPr>
            <a:r>
              <a:rPr lang="en-US" dirty="0" smtClean="0"/>
              <a:t>Operates </a:t>
            </a:r>
            <a:r>
              <a:rPr lang="en-US" dirty="0"/>
              <a:t>at a higher power factor compared to the induction motor due to the absence </a:t>
            </a:r>
            <a:r>
              <a:rPr lang="en-US" dirty="0" smtClean="0"/>
              <a:t>of magnetizing </a:t>
            </a:r>
            <a:r>
              <a:rPr lang="en-US" dirty="0"/>
              <a:t>current.</a:t>
            </a:r>
          </a:p>
          <a:p>
            <a:pPr marL="285750" indent="-285750">
              <a:buFont typeface="Wingdings" pitchFamily="2" charset="2"/>
              <a:buChar char="ü"/>
            </a:pPr>
            <a:r>
              <a:rPr lang="en-US" dirty="0" smtClean="0"/>
              <a:t>Does </a:t>
            </a:r>
            <a:r>
              <a:rPr lang="en-US" dirty="0"/>
              <a:t>not require regular brush maintenance such as conventional wound-rotor </a:t>
            </a:r>
            <a:r>
              <a:rPr lang="en-US" dirty="0" smtClean="0"/>
              <a:t>synchronous machines</a:t>
            </a:r>
            <a:r>
              <a:rPr lang="en-US" dirty="0"/>
              <a:t>.</a:t>
            </a:r>
          </a:p>
          <a:p>
            <a:pPr marL="285750" indent="-285750">
              <a:buFont typeface="Wingdings" pitchFamily="2" charset="2"/>
              <a:buChar char="ü"/>
            </a:pPr>
            <a:r>
              <a:rPr lang="en-US" dirty="0" smtClean="0"/>
              <a:t>The </a:t>
            </a:r>
            <a:r>
              <a:rPr lang="en-US" dirty="0"/>
              <a:t>rotor does not require any supply and rotor losses are very low.</a:t>
            </a:r>
          </a:p>
          <a:p>
            <a:pPr marL="285750" indent="-285750">
              <a:buFont typeface="Wingdings" pitchFamily="2" charset="2"/>
              <a:buChar char="ü"/>
            </a:pPr>
            <a:r>
              <a:rPr lang="en-US" dirty="0" smtClean="0"/>
              <a:t>Low </a:t>
            </a:r>
            <a:r>
              <a:rPr lang="en-US" dirty="0"/>
              <a:t>noise and vibration than switched reluctance and induction machines.</a:t>
            </a:r>
          </a:p>
          <a:p>
            <a:pPr marL="285750" indent="-285750">
              <a:buFont typeface="Wingdings" pitchFamily="2" charset="2"/>
              <a:buChar char="ü"/>
            </a:pPr>
            <a:r>
              <a:rPr lang="en-US" dirty="0" smtClean="0"/>
              <a:t>Lower </a:t>
            </a:r>
            <a:r>
              <a:rPr lang="en-US" dirty="0"/>
              <a:t>rotor inertia and hence fast response.</a:t>
            </a:r>
          </a:p>
          <a:p>
            <a:pPr marL="285750" indent="-285750">
              <a:buFont typeface="Wingdings" pitchFamily="2" charset="2"/>
              <a:buChar char="ü"/>
            </a:pPr>
            <a:r>
              <a:rPr lang="en-US" dirty="0" smtClean="0"/>
              <a:t>Larger </a:t>
            </a:r>
            <a:r>
              <a:rPr lang="en-US" dirty="0"/>
              <a:t>energy density and compact structure</a:t>
            </a:r>
            <a:r>
              <a:rPr lang="en-US" dirty="0" smtClean="0"/>
              <a:t>.</a:t>
            </a:r>
          </a:p>
          <a:p>
            <a:pPr marL="285750" indent="-285750">
              <a:buFont typeface="Wingdings" pitchFamily="2" charset="2"/>
              <a:buChar char="ü"/>
            </a:pPr>
            <a:endParaRPr lang="en-US" dirty="0" smtClean="0"/>
          </a:p>
          <a:p>
            <a:pPr marL="285750" indent="-285750" algn="just">
              <a:buFont typeface="Wingdings" pitchFamily="2" charset="2"/>
              <a:buChar char="q"/>
            </a:pPr>
            <a:r>
              <a:rPr lang="en-US" dirty="0" smtClean="0">
                <a:solidFill>
                  <a:srgbClr val="FF0000"/>
                </a:solidFill>
              </a:rPr>
              <a:t>PMSM only limitation comes </a:t>
            </a:r>
            <a:r>
              <a:rPr lang="en-US" dirty="0">
                <a:solidFill>
                  <a:srgbClr val="FF0000"/>
                </a:solidFill>
              </a:rPr>
              <a:t>in during in-wheel </a:t>
            </a:r>
            <a:r>
              <a:rPr lang="en-US" dirty="0" smtClean="0">
                <a:solidFill>
                  <a:srgbClr val="FF0000"/>
                </a:solidFill>
              </a:rPr>
              <a:t>operations:</a:t>
            </a:r>
          </a:p>
          <a:p>
            <a:pPr marL="285750" indent="-285750" algn="just">
              <a:buFont typeface="Wingdings" pitchFamily="2" charset="2"/>
              <a:buChar char="ü"/>
            </a:pPr>
            <a:r>
              <a:rPr lang="en-US" dirty="0" smtClean="0"/>
              <a:t>huge </a:t>
            </a:r>
            <a:r>
              <a:rPr lang="en-US" dirty="0"/>
              <a:t>iron loss is faced at high speeds, making the system </a:t>
            </a:r>
            <a:r>
              <a:rPr lang="en-US" dirty="0" smtClean="0"/>
              <a:t>unstable;</a:t>
            </a:r>
          </a:p>
          <a:p>
            <a:pPr marL="285750" indent="-285750" algn="just">
              <a:buFont typeface="Wingdings" pitchFamily="2" charset="2"/>
              <a:buChar char="ü"/>
            </a:pPr>
            <a:r>
              <a:rPr lang="en-US" dirty="0" smtClean="0"/>
              <a:t>high </a:t>
            </a:r>
            <a:r>
              <a:rPr lang="en-US" dirty="0"/>
              <a:t>cost of the </a:t>
            </a:r>
            <a:r>
              <a:rPr lang="en-US" dirty="0" smtClean="0"/>
              <a:t>PMs </a:t>
            </a:r>
            <a:r>
              <a:rPr lang="en-US" dirty="0"/>
              <a:t>and its sensitivity to </a:t>
            </a:r>
            <a:r>
              <a:rPr lang="en-US" dirty="0" smtClean="0"/>
              <a:t>temperature and </a:t>
            </a:r>
            <a:r>
              <a:rPr lang="en-US" dirty="0"/>
              <a:t>load conditions</a:t>
            </a:r>
            <a:r>
              <a:rPr lang="en-US" dirty="0" smtClean="0"/>
              <a:t>.</a:t>
            </a:r>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Tree>
    <p:extLst>
      <p:ext uri="{BB962C8B-B14F-4D97-AF65-F5344CB8AC3E}">
        <p14:creationId xmlns:p14="http://schemas.microsoft.com/office/powerpoint/2010/main" val="3577035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28600"/>
            <a:ext cx="8253004" cy="467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60400" y="4876800"/>
            <a:ext cx="7391400" cy="338554"/>
          </a:xfrm>
          <a:prstGeom prst="rect">
            <a:avLst/>
          </a:prstGeom>
        </p:spPr>
        <p:txBody>
          <a:bodyPr wrap="square">
            <a:spAutoFit/>
          </a:bodyPr>
          <a:lstStyle/>
          <a:p>
            <a:pPr algn="ctr"/>
            <a:r>
              <a:rPr lang="en-US" sz="1600" b="1" dirty="0" smtClean="0">
                <a:solidFill>
                  <a:srgbClr val="0000FF"/>
                </a:solidFill>
              </a:rPr>
              <a:t>Fig. 20. Block </a:t>
            </a:r>
            <a:r>
              <a:rPr lang="en-US" sz="1600" b="1" dirty="0">
                <a:solidFill>
                  <a:srgbClr val="0000FF"/>
                </a:solidFill>
              </a:rPr>
              <a:t>diagram of PM AC machine controller with transformations.</a:t>
            </a:r>
            <a:endParaRPr lang="fa-IR" sz="1600" b="1" dirty="0">
              <a:solidFill>
                <a:srgbClr val="0000FF"/>
              </a:solidFill>
            </a:endParaRPr>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215354"/>
            <a:ext cx="6042814" cy="155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981700" y="5515195"/>
            <a:ext cx="3009900" cy="830997"/>
          </a:xfrm>
          <a:prstGeom prst="rect">
            <a:avLst/>
          </a:prstGeom>
        </p:spPr>
        <p:txBody>
          <a:bodyPr wrap="square">
            <a:spAutoFit/>
          </a:bodyPr>
          <a:lstStyle/>
          <a:p>
            <a:pPr algn="ctr"/>
            <a:r>
              <a:rPr lang="en-US" sz="1600" b="1" dirty="0" smtClean="0">
                <a:solidFill>
                  <a:srgbClr val="0000FF"/>
                </a:solidFill>
              </a:rPr>
              <a:t>Fig. 21. Reference </a:t>
            </a:r>
            <a:r>
              <a:rPr lang="en-US" sz="1600" b="1" dirty="0">
                <a:solidFill>
                  <a:srgbClr val="0000FF"/>
                </a:solidFill>
              </a:rPr>
              <a:t>frame and back EMF decoupling in AC synchronous frame controllers.</a:t>
            </a:r>
            <a:endParaRPr lang="fa-IR" sz="1600" b="1" dirty="0">
              <a:solidFill>
                <a:srgbClr val="0000FF"/>
              </a:solidFill>
            </a:endParaRPr>
          </a:p>
        </p:txBody>
      </p:sp>
    </p:spTree>
    <p:extLst>
      <p:ext uri="{BB962C8B-B14F-4D97-AF65-F5344CB8AC3E}">
        <p14:creationId xmlns:p14="http://schemas.microsoft.com/office/powerpoint/2010/main" val="3713161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dirty="0"/>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5" name="Rectangle 4"/>
          <p:cNvSpPr/>
          <p:nvPr/>
        </p:nvSpPr>
        <p:spPr>
          <a:xfrm>
            <a:off x="183764" y="143490"/>
            <a:ext cx="4334713" cy="400110"/>
          </a:xfrm>
          <a:prstGeom prst="rect">
            <a:avLst/>
          </a:prstGeom>
        </p:spPr>
        <p:txBody>
          <a:bodyPr wrap="none">
            <a:spAutoFit/>
          </a:bodyPr>
          <a:lstStyle/>
          <a:p>
            <a:pPr algn="just"/>
            <a:r>
              <a:rPr lang="en-US" sz="2000" b="1" dirty="0" smtClean="0">
                <a:solidFill>
                  <a:srgbClr val="00B050"/>
                </a:solidFill>
              </a:rPr>
              <a:t>3.6. </a:t>
            </a:r>
            <a:r>
              <a:rPr lang="en-US" sz="2000" b="1" dirty="0">
                <a:solidFill>
                  <a:srgbClr val="00B050"/>
                </a:solidFill>
              </a:rPr>
              <a:t>Switched Reluctance Motor  (SRM)</a:t>
            </a:r>
          </a:p>
        </p:txBody>
      </p:sp>
      <p:sp>
        <p:nvSpPr>
          <p:cNvPr id="6" name="Rectangle 5"/>
          <p:cNvSpPr/>
          <p:nvPr/>
        </p:nvSpPr>
        <p:spPr>
          <a:xfrm>
            <a:off x="152400" y="609600"/>
            <a:ext cx="8641443" cy="2308324"/>
          </a:xfrm>
          <a:prstGeom prst="rect">
            <a:avLst/>
          </a:prstGeom>
        </p:spPr>
        <p:txBody>
          <a:bodyPr wrap="square">
            <a:spAutoFit/>
          </a:bodyPr>
          <a:lstStyle/>
          <a:p>
            <a:pPr marL="285750" indent="-285750" algn="just">
              <a:buFont typeface="Wingdings" pitchFamily="2" charset="2"/>
              <a:buChar char="q"/>
            </a:pPr>
            <a:r>
              <a:rPr lang="en-US" b="1" dirty="0"/>
              <a:t>SRMs</a:t>
            </a:r>
            <a:r>
              <a:rPr lang="en-US" dirty="0"/>
              <a:t> or </a:t>
            </a:r>
            <a:r>
              <a:rPr lang="en-US" b="1" dirty="0"/>
              <a:t>doubly salient motors </a:t>
            </a:r>
            <a:r>
              <a:rPr lang="en-US" dirty="0"/>
              <a:t>(because of having </a:t>
            </a:r>
            <a:r>
              <a:rPr lang="en-US" b="1" dirty="0"/>
              <a:t>salient poles both in the stator and the rotor</a:t>
            </a:r>
            <a:r>
              <a:rPr lang="en-US" dirty="0"/>
              <a:t>) are </a:t>
            </a:r>
            <a:r>
              <a:rPr lang="en-US" b="1" dirty="0"/>
              <a:t>synchronous motors </a:t>
            </a:r>
            <a:r>
              <a:rPr lang="en-US" dirty="0"/>
              <a:t>driven by unipolar inverter-generated current. </a:t>
            </a:r>
            <a:r>
              <a:rPr lang="en-US" dirty="0" smtClean="0"/>
              <a:t>SRMs </a:t>
            </a:r>
            <a:r>
              <a:rPr lang="en-US" dirty="0"/>
              <a:t>have been recognized to have </a:t>
            </a:r>
            <a:r>
              <a:rPr lang="en-US" dirty="0" smtClean="0"/>
              <a:t>considerable potential </a:t>
            </a:r>
            <a:r>
              <a:rPr lang="en-US" dirty="0"/>
              <a:t>for EV and HEV applications. Basically, they are </a:t>
            </a:r>
            <a:r>
              <a:rPr lang="en-US" dirty="0" smtClean="0"/>
              <a:t>direct derivatives </a:t>
            </a:r>
            <a:r>
              <a:rPr lang="en-US" dirty="0"/>
              <a:t>of single-stack variable-reluctance stepping </a:t>
            </a:r>
            <a:r>
              <a:rPr lang="en-US" dirty="0" smtClean="0"/>
              <a:t>motors.</a:t>
            </a:r>
          </a:p>
          <a:p>
            <a:pPr marL="285750" indent="-285750" algn="just">
              <a:buFont typeface="Wingdings" pitchFamily="2" charset="2"/>
              <a:buChar char="q"/>
            </a:pPr>
            <a:r>
              <a:rPr lang="en-US" dirty="0" smtClean="0"/>
              <a:t>Traditionally</a:t>
            </a:r>
            <a:r>
              <a:rPr lang="en-US" dirty="0"/>
              <a:t>, SRMs operate with shaft sensors </a:t>
            </a:r>
            <a:r>
              <a:rPr lang="en-US" dirty="0" smtClean="0"/>
              <a:t>to detect </a:t>
            </a:r>
            <a:r>
              <a:rPr lang="en-US" dirty="0"/>
              <a:t>the relative position of the rotor to the stator. These sensors are </a:t>
            </a:r>
            <a:r>
              <a:rPr lang="en-US" dirty="0" smtClean="0"/>
              <a:t>usually vulnerable </a:t>
            </a:r>
            <a:r>
              <a:rPr lang="en-US" dirty="0"/>
              <a:t>to mechanical shock and sensitive to temperature and dust</a:t>
            </a:r>
            <a:r>
              <a:rPr lang="en-US" dirty="0" smtClean="0"/>
              <a:t>. Therefore</a:t>
            </a:r>
            <a:r>
              <a:rPr lang="en-US" dirty="0"/>
              <a:t>, the presence of the position sensor reduces the reliability of </a:t>
            </a:r>
            <a:r>
              <a:rPr lang="en-US" dirty="0" smtClean="0"/>
              <a:t>SRMs and </a:t>
            </a:r>
            <a:r>
              <a:rPr lang="en-US" dirty="0"/>
              <a:t>constrains some applications. </a:t>
            </a:r>
            <a:endParaRPr lang="fa-IR"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684" y="3006054"/>
            <a:ext cx="5719031"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810000" y="6273225"/>
            <a:ext cx="4724400" cy="584775"/>
          </a:xfrm>
          <a:prstGeom prst="rect">
            <a:avLst/>
          </a:prstGeom>
        </p:spPr>
        <p:txBody>
          <a:bodyPr wrap="square">
            <a:spAutoFit/>
          </a:bodyPr>
          <a:lstStyle/>
          <a:p>
            <a:pPr algn="ctr"/>
            <a:r>
              <a:rPr lang="en-US" sz="1600" b="1" dirty="0" smtClean="0">
                <a:solidFill>
                  <a:srgbClr val="0000FF"/>
                </a:solidFill>
              </a:rPr>
              <a:t>Fig. 22. Cross </a:t>
            </a:r>
            <a:r>
              <a:rPr lang="en-US" sz="1600" b="1" dirty="0">
                <a:solidFill>
                  <a:srgbClr val="0000FF"/>
                </a:solidFill>
              </a:rPr>
              <a:t>section of common SRM configurations: (a) a 6/4 SRM and (b) </a:t>
            </a:r>
            <a:r>
              <a:rPr lang="en-US" sz="1600" b="1" dirty="0" smtClean="0">
                <a:solidFill>
                  <a:srgbClr val="0000FF"/>
                </a:solidFill>
              </a:rPr>
              <a:t>an 8/6 </a:t>
            </a:r>
            <a:r>
              <a:rPr lang="en-US" sz="1600" b="1" dirty="0">
                <a:solidFill>
                  <a:srgbClr val="0000FF"/>
                </a:solidFill>
              </a:rPr>
              <a:t>SRM.</a:t>
            </a:r>
            <a:endParaRPr lang="fa-IR" sz="1600" b="1" dirty="0">
              <a:solidFill>
                <a:srgbClr val="0000FF"/>
              </a:solidFill>
            </a:endParaRPr>
          </a:p>
        </p:txBody>
      </p:sp>
      <p:pic>
        <p:nvPicPr>
          <p:cNvPr id="11" name="Picture 4" descr="Switched Reluctance Motor"/>
          <p:cNvPicPr>
            <a:picLocks noChangeAspect="1" noChangeArrowheads="1"/>
          </p:cNvPicPr>
          <p:nvPr/>
        </p:nvPicPr>
        <p:blipFill rotWithShape="1">
          <a:blip r:embed="rId4">
            <a:extLst>
              <a:ext uri="{28A0092B-C50C-407E-A947-70E740481C1C}">
                <a14:useLocalDpi xmlns:a14="http://schemas.microsoft.com/office/drawing/2010/main" val="0"/>
              </a:ext>
            </a:extLst>
          </a:blip>
          <a:srcRect r="39022"/>
          <a:stretch/>
        </p:blipFill>
        <p:spPr bwMode="auto">
          <a:xfrm>
            <a:off x="183764" y="3886200"/>
            <a:ext cx="2929537"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366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
        <p:nvSpPr>
          <p:cNvPr id="3" name="Rectangle 2"/>
          <p:cNvSpPr/>
          <p:nvPr/>
        </p:nvSpPr>
        <p:spPr>
          <a:xfrm>
            <a:off x="197757" y="304800"/>
            <a:ext cx="8577943" cy="4801314"/>
          </a:xfrm>
          <a:prstGeom prst="rect">
            <a:avLst/>
          </a:prstGeom>
        </p:spPr>
        <p:txBody>
          <a:bodyPr wrap="square">
            <a:spAutoFit/>
          </a:bodyPr>
          <a:lstStyle/>
          <a:p>
            <a:pPr marL="285750" indent="-285750" algn="just">
              <a:buFont typeface="Wingdings" pitchFamily="2" charset="2"/>
              <a:buChar char="q"/>
            </a:pPr>
            <a:r>
              <a:rPr lang="en-US" b="1" dirty="0" smtClean="0">
                <a:solidFill>
                  <a:srgbClr val="FF0000"/>
                </a:solidFill>
              </a:rPr>
              <a:t>SRM merits</a:t>
            </a:r>
            <a:r>
              <a:rPr lang="en-US" dirty="0" smtClean="0">
                <a:solidFill>
                  <a:srgbClr val="FF0000"/>
                </a:solidFill>
              </a:rPr>
              <a:t> that are </a:t>
            </a:r>
            <a:r>
              <a:rPr lang="en-US" dirty="0">
                <a:solidFill>
                  <a:srgbClr val="FF0000"/>
                </a:solidFill>
              </a:rPr>
              <a:t>useful for EV applications </a:t>
            </a:r>
            <a:r>
              <a:rPr lang="en-US" dirty="0" smtClean="0">
                <a:solidFill>
                  <a:srgbClr val="FF0000"/>
                </a:solidFill>
              </a:rPr>
              <a:t>are:</a:t>
            </a:r>
          </a:p>
          <a:p>
            <a:pPr marL="285750" indent="-285750" algn="just">
              <a:buFont typeface="Wingdings" pitchFamily="2" charset="2"/>
              <a:buChar char="ü"/>
            </a:pPr>
            <a:r>
              <a:rPr lang="en-US" dirty="0" smtClean="0"/>
              <a:t>simple </a:t>
            </a:r>
            <a:r>
              <a:rPr lang="en-US" dirty="0"/>
              <a:t>and robust mechanical </a:t>
            </a:r>
            <a:r>
              <a:rPr lang="en-US" dirty="0" smtClean="0"/>
              <a:t>construction;</a:t>
            </a:r>
          </a:p>
          <a:p>
            <a:pPr marL="285750" indent="-285750" algn="just">
              <a:buFont typeface="Wingdings" pitchFamily="2" charset="2"/>
              <a:buChar char="ü"/>
            </a:pPr>
            <a:r>
              <a:rPr lang="en-US" dirty="0" smtClean="0"/>
              <a:t>low cost;</a:t>
            </a:r>
          </a:p>
          <a:p>
            <a:pPr marL="285750" indent="-285750" algn="just">
              <a:buFont typeface="Wingdings" pitchFamily="2" charset="2"/>
              <a:buChar char="ü"/>
            </a:pPr>
            <a:r>
              <a:rPr lang="en-US" dirty="0" smtClean="0"/>
              <a:t>high-speed;</a:t>
            </a:r>
          </a:p>
          <a:p>
            <a:pPr marL="285750" indent="-285750" algn="just">
              <a:buFont typeface="Wingdings" pitchFamily="2" charset="2"/>
              <a:buChar char="ü"/>
            </a:pPr>
            <a:r>
              <a:rPr lang="en-US" dirty="0" smtClean="0"/>
              <a:t>less </a:t>
            </a:r>
            <a:r>
              <a:rPr lang="en-US" dirty="0"/>
              <a:t>chance of </a:t>
            </a:r>
            <a:r>
              <a:rPr lang="en-US" dirty="0" smtClean="0"/>
              <a:t>hazards;</a:t>
            </a:r>
          </a:p>
          <a:p>
            <a:pPr marL="285750" indent="-285750" algn="just">
              <a:buFont typeface="Wingdings" pitchFamily="2" charset="2"/>
              <a:buChar char="ü"/>
            </a:pPr>
            <a:r>
              <a:rPr lang="en-US" dirty="0" smtClean="0"/>
              <a:t>inherent </a:t>
            </a:r>
            <a:r>
              <a:rPr lang="en-US" dirty="0"/>
              <a:t>long constant power range and </a:t>
            </a:r>
            <a:r>
              <a:rPr lang="en-US" dirty="0" smtClean="0"/>
              <a:t>outstanding </a:t>
            </a:r>
            <a:r>
              <a:rPr lang="en-US" dirty="0"/>
              <a:t>torque–speed characteristics for EV and HEV applications;</a:t>
            </a:r>
            <a:endParaRPr lang="en-US" dirty="0" smtClean="0"/>
          </a:p>
          <a:p>
            <a:pPr marL="285750" indent="-285750" algn="just">
              <a:buFont typeface="Wingdings" pitchFamily="2" charset="2"/>
              <a:buChar char="ü"/>
            </a:pPr>
            <a:r>
              <a:rPr lang="en-US" dirty="0" smtClean="0"/>
              <a:t>high </a:t>
            </a:r>
            <a:r>
              <a:rPr lang="en-US" dirty="0"/>
              <a:t>power </a:t>
            </a:r>
            <a:r>
              <a:rPr lang="en-US" dirty="0" smtClean="0"/>
              <a:t>density. </a:t>
            </a:r>
          </a:p>
          <a:p>
            <a:pPr marL="285750" indent="-285750" algn="just">
              <a:buFont typeface="Wingdings" pitchFamily="2" charset="2"/>
              <a:buChar char="ü"/>
            </a:pPr>
            <a:r>
              <a:rPr lang="en-US" dirty="0" smtClean="0"/>
              <a:t>PM </a:t>
            </a:r>
            <a:r>
              <a:rPr lang="en-US" dirty="0"/>
              <a:t>is not required </a:t>
            </a:r>
            <a:r>
              <a:rPr lang="en-US" dirty="0" smtClean="0"/>
              <a:t>that increase reliability </a:t>
            </a:r>
            <a:r>
              <a:rPr lang="en-US" dirty="0"/>
              <a:t>along with fault </a:t>
            </a:r>
            <a:r>
              <a:rPr lang="en-US" dirty="0" smtClean="0"/>
              <a:t>tolerance</a:t>
            </a:r>
          </a:p>
          <a:p>
            <a:pPr marL="285750" indent="-285750" algn="just">
              <a:buFont typeface="Wingdings" pitchFamily="2" charset="2"/>
              <a:buChar char="q"/>
            </a:pPr>
            <a:r>
              <a:rPr lang="en-US" b="1" dirty="0" smtClean="0">
                <a:solidFill>
                  <a:srgbClr val="FF0000"/>
                </a:solidFill>
              </a:rPr>
              <a:t>SRM limitations</a:t>
            </a:r>
            <a:r>
              <a:rPr lang="en-US" dirty="0" smtClean="0">
                <a:solidFill>
                  <a:srgbClr val="FF0000"/>
                </a:solidFill>
              </a:rPr>
              <a:t> that cause less advance comparing to PMs </a:t>
            </a:r>
            <a:r>
              <a:rPr lang="en-US" dirty="0">
                <a:solidFill>
                  <a:srgbClr val="FF0000"/>
                </a:solidFill>
              </a:rPr>
              <a:t>or </a:t>
            </a:r>
            <a:r>
              <a:rPr lang="en-US" dirty="0" smtClean="0">
                <a:solidFill>
                  <a:srgbClr val="FF0000"/>
                </a:solidFill>
              </a:rPr>
              <a:t>IMs (</a:t>
            </a:r>
            <a:r>
              <a:rPr lang="en-US" dirty="0">
                <a:solidFill>
                  <a:srgbClr val="FF0000"/>
                </a:solidFill>
              </a:rPr>
              <a:t>However, because of the high cost </a:t>
            </a:r>
            <a:r>
              <a:rPr lang="en-US" dirty="0" smtClean="0">
                <a:solidFill>
                  <a:srgbClr val="FF0000"/>
                </a:solidFill>
              </a:rPr>
              <a:t>rare </a:t>
            </a:r>
            <a:r>
              <a:rPr lang="en-US" dirty="0">
                <a:solidFill>
                  <a:srgbClr val="FF0000"/>
                </a:solidFill>
              </a:rPr>
              <a:t>earth materials needed in PM machines, interest in SRMs are </a:t>
            </a:r>
            <a:r>
              <a:rPr lang="en-US" dirty="0" smtClean="0">
                <a:solidFill>
                  <a:srgbClr val="FF0000"/>
                </a:solidFill>
              </a:rPr>
              <a:t>increasing) are</a:t>
            </a:r>
            <a:r>
              <a:rPr lang="en-US" dirty="0">
                <a:solidFill>
                  <a:srgbClr val="FF0000"/>
                </a:solidFill>
              </a:rPr>
              <a:t>:</a:t>
            </a:r>
          </a:p>
          <a:p>
            <a:pPr marL="285750" indent="-285750" algn="just">
              <a:buFont typeface="Wingdings" pitchFamily="2" charset="2"/>
              <a:buChar char="ü"/>
            </a:pPr>
            <a:r>
              <a:rPr lang="en-US" dirty="0" smtClean="0"/>
              <a:t>very </a:t>
            </a:r>
            <a:r>
              <a:rPr lang="en-US" dirty="0"/>
              <a:t>noisy because of the variable torque </a:t>
            </a:r>
            <a:r>
              <a:rPr lang="en-US" dirty="0" smtClean="0"/>
              <a:t>nature;</a:t>
            </a:r>
          </a:p>
          <a:p>
            <a:pPr marL="285750" indent="-285750" algn="just">
              <a:buFont typeface="Wingdings" pitchFamily="2" charset="2"/>
              <a:buChar char="ü"/>
            </a:pPr>
            <a:r>
              <a:rPr lang="en-US" dirty="0" smtClean="0"/>
              <a:t>low efficiency;</a:t>
            </a:r>
          </a:p>
          <a:p>
            <a:pPr marL="285750" indent="-285750" algn="just">
              <a:buFont typeface="Wingdings" pitchFamily="2" charset="2"/>
              <a:buChar char="ü"/>
            </a:pPr>
            <a:r>
              <a:rPr lang="en-US" dirty="0" smtClean="0"/>
              <a:t>larger </a:t>
            </a:r>
            <a:r>
              <a:rPr lang="en-US" dirty="0"/>
              <a:t>in size and weight </a:t>
            </a:r>
            <a:r>
              <a:rPr lang="en-US" dirty="0" smtClean="0"/>
              <a:t>compared </a:t>
            </a:r>
            <a:r>
              <a:rPr lang="en-US" dirty="0"/>
              <a:t>to PM machines. </a:t>
            </a:r>
            <a:endParaRPr lang="en-US" dirty="0" smtClean="0"/>
          </a:p>
          <a:p>
            <a:pPr marL="285750" indent="-285750" algn="just">
              <a:buFont typeface="Wingdings" pitchFamily="2" charset="2"/>
              <a:buChar char="ü"/>
            </a:pPr>
            <a:r>
              <a:rPr lang="en-US" dirty="0" smtClean="0"/>
              <a:t>Though have </a:t>
            </a:r>
            <a:r>
              <a:rPr lang="en-US" dirty="0"/>
              <a:t>a simple construction, their design and control are not easy resulting from fringe effect of slots and poles and high saturation of the </a:t>
            </a:r>
            <a:r>
              <a:rPr lang="en-US" dirty="0" smtClean="0"/>
              <a:t>pole-tips.</a:t>
            </a:r>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8193" name="Picture 1" descr="C:\Users\khoshsaadat\Desktop\images.jpg"/>
          <p:cNvPicPr>
            <a:picLocks noChangeAspect="1" noChangeArrowheads="1"/>
          </p:cNvPicPr>
          <p:nvPr/>
        </p:nvPicPr>
        <p:blipFill rotWithShape="1">
          <a:blip r:embed="rId3">
            <a:extLst>
              <a:ext uri="{28A0092B-C50C-407E-A947-70E740481C1C}">
                <a14:useLocalDpi xmlns:a14="http://schemas.microsoft.com/office/drawing/2010/main" val="0"/>
              </a:ext>
            </a:extLst>
          </a:blip>
          <a:srcRect l="3913" t="32297" r="2464" b="37901"/>
          <a:stretch/>
        </p:blipFill>
        <p:spPr bwMode="auto">
          <a:xfrm>
            <a:off x="5334000" y="457200"/>
            <a:ext cx="3732000" cy="118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5057" y="5103674"/>
            <a:ext cx="8577943" cy="1754326"/>
          </a:xfrm>
          <a:prstGeom prst="rect">
            <a:avLst/>
          </a:prstGeom>
        </p:spPr>
        <p:txBody>
          <a:bodyPr wrap="square">
            <a:spAutoFit/>
          </a:bodyPr>
          <a:lstStyle/>
          <a:p>
            <a:pPr marL="285750" indent="-285750" algn="just">
              <a:buFont typeface="Wingdings" pitchFamily="2" charset="2"/>
              <a:buChar char="q"/>
            </a:pPr>
            <a:r>
              <a:rPr lang="en-US" b="1" dirty="0"/>
              <a:t>Reducing the noise and torque ripple</a:t>
            </a:r>
            <a:r>
              <a:rPr lang="en-US" dirty="0"/>
              <a:t> are the main concerns in researches associated with SRMs. A </a:t>
            </a:r>
            <a:r>
              <a:rPr lang="en-US" b="1" dirty="0"/>
              <a:t>dual stator system</a:t>
            </a:r>
            <a:r>
              <a:rPr lang="en-US" dirty="0"/>
              <a:t>, can provide low inertia and noise, superior torque density and increased speed-range compared to conventional SRMs. </a:t>
            </a:r>
          </a:p>
          <a:p>
            <a:pPr marL="285750" indent="-285750" algn="just">
              <a:buFont typeface="Wingdings" pitchFamily="2" charset="2"/>
              <a:buChar char="q"/>
            </a:pPr>
            <a:r>
              <a:rPr lang="en-US" dirty="0"/>
              <a:t>Design by </a:t>
            </a:r>
            <a:r>
              <a:rPr lang="en-US" b="1" dirty="0"/>
              <a:t>finite element analysis</a:t>
            </a:r>
            <a:r>
              <a:rPr lang="en-US" dirty="0"/>
              <a:t> can be employed to reduce the total loss.</a:t>
            </a:r>
          </a:p>
          <a:p>
            <a:pPr marL="285750" indent="-285750" algn="just">
              <a:buFont typeface="Wingdings" pitchFamily="2" charset="2"/>
              <a:buChar char="q"/>
            </a:pPr>
            <a:r>
              <a:rPr lang="en-US" b="1" dirty="0"/>
              <a:t>Control by fuzzy sliding mode </a:t>
            </a:r>
            <a:r>
              <a:rPr lang="en-US" dirty="0"/>
              <a:t>can also be employed to reduce control chattering and motor nonlinearity management.</a:t>
            </a:r>
          </a:p>
        </p:txBody>
      </p:sp>
    </p:spTree>
    <p:extLst>
      <p:ext uri="{BB962C8B-B14F-4D97-AF65-F5344CB8AC3E}">
        <p14:creationId xmlns:p14="http://schemas.microsoft.com/office/powerpoint/2010/main" val="3670323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790"/>
          <a:stretch/>
        </p:blipFill>
        <p:spPr bwMode="auto">
          <a:xfrm>
            <a:off x="127955" y="457200"/>
            <a:ext cx="5798316"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53200" y="1371600"/>
            <a:ext cx="2514600" cy="830997"/>
          </a:xfrm>
          <a:prstGeom prst="rect">
            <a:avLst/>
          </a:prstGeom>
        </p:spPr>
        <p:txBody>
          <a:bodyPr wrap="square">
            <a:spAutoFit/>
          </a:bodyPr>
          <a:lstStyle/>
          <a:p>
            <a:pPr algn="ctr"/>
            <a:r>
              <a:rPr lang="en-US" sz="1600" b="1" dirty="0" smtClean="0">
                <a:solidFill>
                  <a:srgbClr val="0000FF"/>
                </a:solidFill>
              </a:rPr>
              <a:t>Fig. 23. Idealized </a:t>
            </a:r>
            <a:r>
              <a:rPr lang="en-US" sz="1600" b="1" dirty="0">
                <a:solidFill>
                  <a:srgbClr val="0000FF"/>
                </a:solidFill>
              </a:rPr>
              <a:t>inductance, current, and torque profiles of the SRM.</a:t>
            </a:r>
            <a:endParaRPr lang="fa-IR" sz="1600" b="1" dirty="0">
              <a:solidFill>
                <a:srgbClr val="0000FF"/>
              </a:solidFill>
            </a:endParaRPr>
          </a:p>
        </p:txBody>
      </p:sp>
      <p:pic>
        <p:nvPicPr>
          <p:cNvPr id="1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4980"/>
          <a:stretch/>
        </p:blipFill>
        <p:spPr bwMode="auto">
          <a:xfrm>
            <a:off x="228600" y="3733800"/>
            <a:ext cx="5836953"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6324600" y="4572000"/>
            <a:ext cx="2743200" cy="830997"/>
          </a:xfrm>
          <a:prstGeom prst="rect">
            <a:avLst/>
          </a:prstGeom>
        </p:spPr>
        <p:txBody>
          <a:bodyPr wrap="square">
            <a:spAutoFit/>
          </a:bodyPr>
          <a:lstStyle/>
          <a:p>
            <a:pPr algn="ctr"/>
            <a:r>
              <a:rPr lang="en-US" sz="1600" b="1" dirty="0" smtClean="0">
                <a:solidFill>
                  <a:srgbClr val="0000FF"/>
                </a:solidFill>
              </a:rPr>
              <a:t>Fig. 24. Plot </a:t>
            </a:r>
            <a:r>
              <a:rPr lang="en-US" sz="1600" b="1" dirty="0">
                <a:solidFill>
                  <a:srgbClr val="0000FF"/>
                </a:solidFill>
              </a:rPr>
              <a:t>of an idealized phase inductance versus rotor position in a 6/4 SRM.</a:t>
            </a:r>
            <a:endParaRPr lang="fa-IR" sz="1600" b="1" dirty="0">
              <a:solidFill>
                <a:srgbClr val="0000FF"/>
              </a:solidFill>
            </a:endParaRPr>
          </a:p>
        </p:txBody>
      </p:sp>
    </p:spTree>
    <p:extLst>
      <p:ext uri="{BB962C8B-B14F-4D97-AF65-F5344CB8AC3E}">
        <p14:creationId xmlns:p14="http://schemas.microsoft.com/office/powerpoint/2010/main" val="3779735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159" y="3276600"/>
            <a:ext cx="4497441"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95800"/>
            <a:ext cx="4827708"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66133"/>
            <a:ext cx="6818182"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28600" y="1523745"/>
            <a:ext cx="1828800" cy="584775"/>
          </a:xfrm>
          <a:prstGeom prst="rect">
            <a:avLst/>
          </a:prstGeom>
        </p:spPr>
        <p:txBody>
          <a:bodyPr wrap="square">
            <a:spAutoFit/>
          </a:bodyPr>
          <a:lstStyle/>
          <a:p>
            <a:r>
              <a:rPr lang="en-US" sz="1600" b="1" dirty="0" smtClean="0">
                <a:solidFill>
                  <a:srgbClr val="0000FF"/>
                </a:solidFill>
              </a:rPr>
              <a:t>Fig. 25. SRM </a:t>
            </a:r>
            <a:r>
              <a:rPr lang="en-US" sz="1600" b="1" dirty="0">
                <a:solidFill>
                  <a:srgbClr val="0000FF"/>
                </a:solidFill>
              </a:rPr>
              <a:t>and its power supply.</a:t>
            </a:r>
            <a:endParaRPr lang="fa-IR" sz="1600" b="1" dirty="0">
              <a:solidFill>
                <a:srgbClr val="0000FF"/>
              </a:solidFill>
            </a:endParaRPr>
          </a:p>
        </p:txBody>
      </p:sp>
      <p:sp>
        <p:nvSpPr>
          <p:cNvPr id="8" name="Rectangle 7"/>
          <p:cNvSpPr/>
          <p:nvPr/>
        </p:nvSpPr>
        <p:spPr>
          <a:xfrm>
            <a:off x="5181600" y="5435812"/>
            <a:ext cx="3428444" cy="584775"/>
          </a:xfrm>
          <a:prstGeom prst="rect">
            <a:avLst/>
          </a:prstGeom>
        </p:spPr>
        <p:txBody>
          <a:bodyPr wrap="square">
            <a:spAutoFit/>
          </a:bodyPr>
          <a:lstStyle/>
          <a:p>
            <a:pPr algn="ctr"/>
            <a:r>
              <a:rPr lang="en-US" sz="1600" b="1" dirty="0" smtClean="0">
                <a:solidFill>
                  <a:srgbClr val="0000FF"/>
                </a:solidFill>
              </a:rPr>
              <a:t>Fig. 27. A standard </a:t>
            </a:r>
            <a:r>
              <a:rPr lang="en-US" sz="1600" b="1" dirty="0">
                <a:solidFill>
                  <a:srgbClr val="0000FF"/>
                </a:solidFill>
              </a:rPr>
              <a:t>drive topology of a three-phase SRM.</a:t>
            </a:r>
            <a:endParaRPr lang="fa-IR" sz="1600" b="1" dirty="0">
              <a:solidFill>
                <a:srgbClr val="0000FF"/>
              </a:solidFill>
            </a:endParaRPr>
          </a:p>
        </p:txBody>
      </p:sp>
      <p:sp>
        <p:nvSpPr>
          <p:cNvPr id="10" name="Rectangle 9"/>
          <p:cNvSpPr/>
          <p:nvPr/>
        </p:nvSpPr>
        <p:spPr>
          <a:xfrm>
            <a:off x="95251" y="3661658"/>
            <a:ext cx="4343399" cy="338554"/>
          </a:xfrm>
          <a:prstGeom prst="rect">
            <a:avLst/>
          </a:prstGeom>
        </p:spPr>
        <p:txBody>
          <a:bodyPr wrap="square">
            <a:spAutoFit/>
          </a:bodyPr>
          <a:lstStyle/>
          <a:p>
            <a:pPr algn="ctr"/>
            <a:r>
              <a:rPr lang="en-US" sz="1600" b="1" dirty="0" smtClean="0">
                <a:solidFill>
                  <a:srgbClr val="0000FF"/>
                </a:solidFill>
              </a:rPr>
              <a:t>Fig. 26. Operation </a:t>
            </a:r>
            <a:r>
              <a:rPr lang="en-US" sz="1600" b="1" dirty="0">
                <a:solidFill>
                  <a:srgbClr val="0000FF"/>
                </a:solidFill>
              </a:rPr>
              <a:t>of one phase of an SRM drive.</a:t>
            </a:r>
            <a:endParaRPr lang="fa-IR" sz="1600" b="1" dirty="0">
              <a:solidFill>
                <a:srgbClr val="0000FF"/>
              </a:solidFill>
            </a:endParaRPr>
          </a:p>
        </p:txBody>
      </p:sp>
    </p:spTree>
    <p:extLst>
      <p:ext uri="{BB962C8B-B14F-4D97-AF65-F5344CB8AC3E}">
        <p14:creationId xmlns:p14="http://schemas.microsoft.com/office/powerpoint/2010/main" val="698613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3" name="Rectangle 2"/>
          <p:cNvSpPr/>
          <p:nvPr/>
        </p:nvSpPr>
        <p:spPr>
          <a:xfrm>
            <a:off x="4191000" y="5204966"/>
            <a:ext cx="4572000" cy="1077218"/>
          </a:xfrm>
          <a:prstGeom prst="rect">
            <a:avLst/>
          </a:prstGeom>
        </p:spPr>
        <p:txBody>
          <a:bodyPr>
            <a:spAutoFit/>
          </a:bodyPr>
          <a:lstStyle/>
          <a:p>
            <a:pPr algn="ctr"/>
            <a:r>
              <a:rPr lang="en-US" sz="1600" b="1" dirty="0" smtClean="0">
                <a:solidFill>
                  <a:srgbClr val="0000FF"/>
                </a:solidFill>
              </a:rPr>
              <a:t>Fig. 28. </a:t>
            </a:r>
            <a:r>
              <a:rPr lang="en-US" sz="1600" b="1" dirty="0">
                <a:solidFill>
                  <a:srgbClr val="0000FF"/>
                </a:solidFill>
              </a:rPr>
              <a:t>Different inverter topologies for SRM drives: (a) classic half-bridge converter</a:t>
            </a:r>
            <a:r>
              <a:rPr lang="en-US" sz="1600" b="1" dirty="0" smtClean="0">
                <a:solidFill>
                  <a:srgbClr val="0000FF"/>
                </a:solidFill>
              </a:rPr>
              <a:t>; (</a:t>
            </a:r>
            <a:r>
              <a:rPr lang="en-US" sz="1600" b="1" dirty="0">
                <a:solidFill>
                  <a:srgbClr val="0000FF"/>
                </a:solidFill>
              </a:rPr>
              <a:t>b) R-dump; (c) n + 1 switches (Miller converter); (d) 1.5</a:t>
            </a:r>
            <a:r>
              <a:rPr lang="en-US" sz="1600" b="1" i="1" dirty="0">
                <a:solidFill>
                  <a:srgbClr val="0000FF"/>
                </a:solidFill>
              </a:rPr>
              <a:t>n </a:t>
            </a:r>
            <a:r>
              <a:rPr lang="en-US" sz="1600" b="1" dirty="0">
                <a:solidFill>
                  <a:srgbClr val="0000FF"/>
                </a:solidFill>
              </a:rPr>
              <a:t>switch </a:t>
            </a:r>
            <a:r>
              <a:rPr lang="en-US" sz="1600" b="1" dirty="0" smtClean="0">
                <a:solidFill>
                  <a:srgbClr val="0000FF"/>
                </a:solidFill>
              </a:rPr>
              <a:t>converter</a:t>
            </a:r>
            <a:r>
              <a:rPr lang="en-US" sz="1600" b="1" dirty="0">
                <a:solidFill>
                  <a:srgbClr val="0000FF"/>
                </a:solidFill>
              </a:rPr>
              <a:t>; and (e) C-dump.</a:t>
            </a:r>
            <a:endParaRPr lang="fa-IR" sz="1600" b="1" dirty="0">
              <a:solidFill>
                <a:srgbClr val="0000FF"/>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381000"/>
            <a:ext cx="42576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81000"/>
            <a:ext cx="269557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2514600"/>
            <a:ext cx="29908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5450" y="2743198"/>
            <a:ext cx="34099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25" y="4705350"/>
            <a:ext cx="32956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125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842" y="533400"/>
            <a:ext cx="6416158"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3242" y="1014209"/>
            <a:ext cx="2514600" cy="830997"/>
          </a:xfrm>
          <a:prstGeom prst="rect">
            <a:avLst/>
          </a:prstGeom>
        </p:spPr>
        <p:txBody>
          <a:bodyPr wrap="square">
            <a:spAutoFit/>
          </a:bodyPr>
          <a:lstStyle/>
          <a:p>
            <a:pPr algn="ctr"/>
            <a:r>
              <a:rPr lang="en-US" sz="1600" b="1" dirty="0" smtClean="0">
                <a:solidFill>
                  <a:srgbClr val="0000FF"/>
                </a:solidFill>
              </a:rPr>
              <a:t>Fig. 29. High-level </a:t>
            </a:r>
            <a:r>
              <a:rPr lang="en-US" sz="1600" b="1" dirty="0">
                <a:solidFill>
                  <a:srgbClr val="0000FF"/>
                </a:solidFill>
              </a:rPr>
              <a:t>block diagram of a four-phase SRM controller.</a:t>
            </a:r>
            <a:endParaRPr lang="fa-IR" sz="1600" b="1" dirty="0">
              <a:solidFill>
                <a:srgbClr val="0000FF"/>
              </a:solidFill>
            </a:endParaRPr>
          </a:p>
        </p:txBody>
      </p:sp>
      <p:sp>
        <p:nvSpPr>
          <p:cNvPr id="6" name="Rectangle 5"/>
          <p:cNvSpPr/>
          <p:nvPr/>
        </p:nvSpPr>
        <p:spPr>
          <a:xfrm>
            <a:off x="323850" y="5304472"/>
            <a:ext cx="8229600" cy="1477328"/>
          </a:xfrm>
          <a:prstGeom prst="rect">
            <a:avLst/>
          </a:prstGeom>
        </p:spPr>
        <p:txBody>
          <a:bodyPr wrap="square">
            <a:spAutoFit/>
          </a:bodyPr>
          <a:lstStyle/>
          <a:p>
            <a:pPr marL="285750" indent="-285750" algn="just">
              <a:buFont typeface="Wingdings" pitchFamily="2" charset="2"/>
              <a:buChar char="q"/>
            </a:pPr>
            <a:r>
              <a:rPr lang="en-US" dirty="0"/>
              <a:t>SRMs have a </a:t>
            </a:r>
            <a:r>
              <a:rPr lang="en-US" b="1" dirty="0" smtClean="0"/>
              <a:t>significant</a:t>
            </a:r>
            <a:r>
              <a:rPr lang="en-US" dirty="0" smtClean="0"/>
              <a:t> </a:t>
            </a:r>
            <a:r>
              <a:rPr lang="en-US" b="1" dirty="0"/>
              <a:t>advantage</a:t>
            </a:r>
            <a:r>
              <a:rPr lang="en-US" dirty="0"/>
              <a:t> </a:t>
            </a:r>
            <a:r>
              <a:rPr lang="en-US" b="1" dirty="0"/>
              <a:t>over PMs and </a:t>
            </a:r>
            <a:r>
              <a:rPr lang="en-US" b="1" dirty="0" smtClean="0"/>
              <a:t>IMs </a:t>
            </a:r>
            <a:r>
              <a:rPr lang="en-US" dirty="0" smtClean="0"/>
              <a:t>in </a:t>
            </a:r>
            <a:r>
              <a:rPr lang="en-US" dirty="0"/>
              <a:t>that </a:t>
            </a:r>
            <a:r>
              <a:rPr lang="en-US" b="1" dirty="0"/>
              <a:t>there </a:t>
            </a:r>
            <a:r>
              <a:rPr lang="en-US" b="1" dirty="0" smtClean="0"/>
              <a:t>are no </a:t>
            </a:r>
            <a:r>
              <a:rPr lang="en-US" b="1" dirty="0"/>
              <a:t>magnets or windings on the rotor</a:t>
            </a:r>
            <a:r>
              <a:rPr lang="en-US" dirty="0"/>
              <a:t>. The </a:t>
            </a:r>
            <a:r>
              <a:rPr lang="en-US" b="1" dirty="0"/>
              <a:t>structure of the SRM is extremely robust</a:t>
            </a:r>
            <a:r>
              <a:rPr lang="en-US" dirty="0"/>
              <a:t>. It is </a:t>
            </a:r>
            <a:r>
              <a:rPr lang="en-US" dirty="0" smtClean="0"/>
              <a:t>constructed </a:t>
            </a:r>
            <a:r>
              <a:rPr lang="en-US" dirty="0"/>
              <a:t>of stacked laminations for both the stator and rotor and works on the principle of the </a:t>
            </a:r>
            <a:r>
              <a:rPr lang="en-US" dirty="0" smtClean="0"/>
              <a:t>reluctance force </a:t>
            </a:r>
            <a:r>
              <a:rPr lang="en-US" dirty="0"/>
              <a:t>that attempts to align the magnetic pole of the rotor to the stator when the stator is energized.</a:t>
            </a:r>
            <a:endParaRPr lang="fa-IR" dirty="0"/>
          </a:p>
        </p:txBody>
      </p:sp>
      <p:pic>
        <p:nvPicPr>
          <p:cNvPr id="1638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11"/>
          <a:stretch/>
        </p:blipFill>
        <p:spPr bwMode="auto">
          <a:xfrm>
            <a:off x="107950" y="3254297"/>
            <a:ext cx="29464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52400" y="4694297"/>
            <a:ext cx="3276600" cy="584775"/>
          </a:xfrm>
          <a:prstGeom prst="rect">
            <a:avLst/>
          </a:prstGeom>
        </p:spPr>
        <p:txBody>
          <a:bodyPr wrap="square">
            <a:spAutoFit/>
          </a:bodyPr>
          <a:lstStyle/>
          <a:p>
            <a:pPr algn="ctr"/>
            <a:r>
              <a:rPr lang="en-US" sz="1600" b="1" dirty="0" smtClean="0">
                <a:solidFill>
                  <a:srgbClr val="0000FF"/>
                </a:solidFill>
              </a:rPr>
              <a:t>Fig. 30. Hysteresis Controller (HC) function and block diagram.</a:t>
            </a:r>
            <a:endParaRPr lang="fa-IR" sz="1600" b="1" dirty="0">
              <a:solidFill>
                <a:srgbClr val="0000FF"/>
              </a:solidFill>
            </a:endParaRPr>
          </a:p>
        </p:txBody>
      </p:sp>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62600"/>
            <a:ext cx="132670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00" y="2593597"/>
            <a:ext cx="288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339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
        <p:nvSpPr>
          <p:cNvPr id="3" name="Rectangle 2"/>
          <p:cNvSpPr/>
          <p:nvPr/>
        </p:nvSpPr>
        <p:spPr>
          <a:xfrm>
            <a:off x="185057" y="533400"/>
            <a:ext cx="8577943" cy="3416320"/>
          </a:xfrm>
          <a:prstGeom prst="rect">
            <a:avLst/>
          </a:prstGeom>
        </p:spPr>
        <p:txBody>
          <a:bodyPr wrap="square">
            <a:spAutoFit/>
          </a:bodyPr>
          <a:lstStyle/>
          <a:p>
            <a:pPr marL="285750" indent="-285750">
              <a:buFont typeface="Wingdings" pitchFamily="2" charset="2"/>
              <a:buChar char="q"/>
            </a:pPr>
            <a:r>
              <a:rPr lang="en-US" dirty="0" smtClean="0"/>
              <a:t>A </a:t>
            </a:r>
            <a:r>
              <a:rPr lang="en-US" dirty="0" err="1" smtClean="0"/>
              <a:t>SynRM</a:t>
            </a:r>
            <a:r>
              <a:rPr lang="en-US" dirty="0" smtClean="0"/>
              <a:t> runs </a:t>
            </a:r>
            <a:r>
              <a:rPr lang="en-US" dirty="0"/>
              <a:t>at a </a:t>
            </a:r>
            <a:r>
              <a:rPr lang="en-US" b="1" dirty="0"/>
              <a:t>synchronous speed </a:t>
            </a:r>
            <a:r>
              <a:rPr lang="en-US" dirty="0"/>
              <a:t>while combining the </a:t>
            </a:r>
            <a:r>
              <a:rPr lang="en-US" dirty="0" smtClean="0"/>
              <a:t>merits </a:t>
            </a:r>
            <a:r>
              <a:rPr lang="en-US" dirty="0"/>
              <a:t>of both </a:t>
            </a:r>
            <a:r>
              <a:rPr lang="en-US" b="1" dirty="0"/>
              <a:t>PM</a:t>
            </a:r>
            <a:r>
              <a:rPr lang="en-US" dirty="0"/>
              <a:t> and </a:t>
            </a:r>
            <a:r>
              <a:rPr lang="en-US" b="1" dirty="0"/>
              <a:t>induction </a:t>
            </a:r>
            <a:r>
              <a:rPr lang="en-US" b="1" dirty="0" smtClean="0"/>
              <a:t>motors</a:t>
            </a:r>
            <a:r>
              <a:rPr lang="en-US" dirty="0"/>
              <a:t> </a:t>
            </a:r>
            <a:r>
              <a:rPr lang="en-US" dirty="0" smtClean="0"/>
              <a:t>as:</a:t>
            </a:r>
          </a:p>
          <a:p>
            <a:pPr marL="285750" indent="-285750">
              <a:buFont typeface="Wingdings" pitchFamily="2" charset="2"/>
              <a:buChar char="ü"/>
            </a:pPr>
            <a:r>
              <a:rPr lang="en-US" dirty="0" smtClean="0"/>
              <a:t>robust </a:t>
            </a:r>
            <a:r>
              <a:rPr lang="en-US" dirty="0"/>
              <a:t>and fault tolerant like an </a:t>
            </a:r>
            <a:r>
              <a:rPr lang="en-US" dirty="0" smtClean="0"/>
              <a:t>IM;</a:t>
            </a:r>
          </a:p>
          <a:p>
            <a:pPr marL="285750" indent="-285750">
              <a:buFont typeface="Wingdings" pitchFamily="2" charset="2"/>
              <a:buChar char="ü"/>
            </a:pPr>
            <a:r>
              <a:rPr lang="en-US" dirty="0" smtClean="0"/>
              <a:t>efficient </a:t>
            </a:r>
            <a:r>
              <a:rPr lang="en-US" dirty="0"/>
              <a:t>and small like a PM </a:t>
            </a:r>
            <a:r>
              <a:rPr lang="en-US" dirty="0" smtClean="0"/>
              <a:t>motor;</a:t>
            </a:r>
          </a:p>
          <a:p>
            <a:pPr marL="285750" indent="-285750">
              <a:buFont typeface="Wingdings" pitchFamily="2" charset="2"/>
              <a:buChar char="ü"/>
            </a:pPr>
            <a:r>
              <a:rPr lang="en-US" dirty="0" smtClean="0"/>
              <a:t>do </a:t>
            </a:r>
            <a:r>
              <a:rPr lang="en-US" dirty="0"/>
              <a:t>not have the drawbacks of PM </a:t>
            </a:r>
            <a:r>
              <a:rPr lang="en-US" dirty="0" smtClean="0"/>
              <a:t>systems; </a:t>
            </a:r>
          </a:p>
          <a:p>
            <a:pPr marL="285750" indent="-285750">
              <a:buFont typeface="Wingdings" pitchFamily="2" charset="2"/>
              <a:buChar char="ü"/>
            </a:pPr>
            <a:r>
              <a:rPr lang="en-US" dirty="0" smtClean="0"/>
              <a:t>Have a </a:t>
            </a:r>
            <a:r>
              <a:rPr lang="en-US" dirty="0"/>
              <a:t>control strategy similar to that of PM motors</a:t>
            </a:r>
            <a:r>
              <a:rPr lang="en-US" dirty="0" smtClean="0"/>
              <a:t>.</a:t>
            </a:r>
          </a:p>
          <a:p>
            <a:pPr marL="285750" indent="-285750">
              <a:buFont typeface="Wingdings" pitchFamily="2" charset="2"/>
              <a:buChar char="q"/>
            </a:pPr>
            <a:r>
              <a:rPr lang="en-US" dirty="0" smtClean="0"/>
              <a:t>The main limitations of </a:t>
            </a:r>
            <a:r>
              <a:rPr lang="en-US" dirty="0" err="1" smtClean="0"/>
              <a:t>SynRMs</a:t>
            </a:r>
            <a:r>
              <a:rPr lang="en-US" dirty="0" smtClean="0"/>
              <a:t>, </a:t>
            </a:r>
            <a:r>
              <a:rPr lang="en-US" dirty="0"/>
              <a:t>which hinder its use in EVs </a:t>
            </a:r>
            <a:r>
              <a:rPr lang="en-US" dirty="0" smtClean="0"/>
              <a:t>are as: </a:t>
            </a:r>
          </a:p>
          <a:p>
            <a:pPr marL="285750" indent="-285750">
              <a:buFont typeface="Wingdings" pitchFamily="2" charset="2"/>
              <a:buChar char="ü"/>
            </a:pPr>
            <a:r>
              <a:rPr lang="en-US" dirty="0" smtClean="0"/>
              <a:t>Problems associated </a:t>
            </a:r>
            <a:r>
              <a:rPr lang="en-US" dirty="0"/>
              <a:t>with </a:t>
            </a:r>
            <a:r>
              <a:rPr lang="en-US" dirty="0" smtClean="0"/>
              <a:t>controllability;</a:t>
            </a:r>
          </a:p>
          <a:p>
            <a:pPr marL="285750" indent="-285750">
              <a:buFont typeface="Wingdings" pitchFamily="2" charset="2"/>
              <a:buChar char="ü"/>
            </a:pPr>
            <a:r>
              <a:rPr lang="en-US" dirty="0" smtClean="0"/>
              <a:t>Manufacturing;</a:t>
            </a:r>
          </a:p>
          <a:p>
            <a:pPr marL="285750" indent="-285750">
              <a:buFont typeface="Wingdings" pitchFamily="2" charset="2"/>
              <a:buChar char="ü"/>
            </a:pPr>
            <a:r>
              <a:rPr lang="en-US" dirty="0" smtClean="0"/>
              <a:t>low </a:t>
            </a:r>
            <a:r>
              <a:rPr lang="en-US" dirty="0"/>
              <a:t>power </a:t>
            </a:r>
            <a:r>
              <a:rPr lang="en-US" dirty="0" smtClean="0"/>
              <a:t>factor. </a:t>
            </a:r>
          </a:p>
          <a:p>
            <a:pPr marL="285750" indent="-285750">
              <a:buFont typeface="Wingdings" pitchFamily="2" charset="2"/>
              <a:buChar char="q"/>
            </a:pPr>
            <a:r>
              <a:rPr lang="en-US" dirty="0" smtClean="0"/>
              <a:t>One </a:t>
            </a:r>
            <a:r>
              <a:rPr lang="en-US" dirty="0"/>
              <a:t>way to improve </a:t>
            </a:r>
            <a:r>
              <a:rPr lang="en-US" dirty="0" err="1" smtClean="0"/>
              <a:t>SynRMs</a:t>
            </a:r>
            <a:r>
              <a:rPr lang="en-US" dirty="0" smtClean="0"/>
              <a:t> is </a:t>
            </a:r>
            <a:r>
              <a:rPr lang="en-US" dirty="0"/>
              <a:t>by </a:t>
            </a:r>
            <a:r>
              <a:rPr lang="en-US" b="1" dirty="0"/>
              <a:t>increasing the saliency </a:t>
            </a:r>
            <a:r>
              <a:rPr lang="en-US" dirty="0"/>
              <a:t>which provides a higher power factor. It can be achieved by </a:t>
            </a:r>
            <a:r>
              <a:rPr lang="en-US" b="1" dirty="0"/>
              <a:t>axially</a:t>
            </a:r>
            <a:r>
              <a:rPr lang="en-US" dirty="0"/>
              <a:t> or </a:t>
            </a:r>
            <a:r>
              <a:rPr lang="en-US" b="1" dirty="0"/>
              <a:t>transversally laminated </a:t>
            </a:r>
            <a:r>
              <a:rPr lang="en-US" dirty="0"/>
              <a:t>rotor </a:t>
            </a:r>
            <a:r>
              <a:rPr lang="en-US" dirty="0" smtClean="0"/>
              <a:t>structures. </a:t>
            </a:r>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921863"/>
            <a:ext cx="2514600" cy="250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95400" y="6426200"/>
            <a:ext cx="6553200" cy="338554"/>
          </a:xfrm>
          <a:prstGeom prst="rect">
            <a:avLst/>
          </a:prstGeom>
        </p:spPr>
        <p:txBody>
          <a:bodyPr wrap="square">
            <a:spAutoFit/>
          </a:bodyPr>
          <a:lstStyle/>
          <a:p>
            <a:r>
              <a:rPr lang="en-US" sz="1600" b="1" dirty="0" smtClean="0">
                <a:solidFill>
                  <a:srgbClr val="0000FF"/>
                </a:solidFill>
              </a:rPr>
              <a:t>Fig. 31. </a:t>
            </a:r>
            <a:r>
              <a:rPr lang="en-US" sz="1600" b="1" dirty="0" err="1" smtClean="0">
                <a:solidFill>
                  <a:srgbClr val="0000FF"/>
                </a:solidFill>
              </a:rPr>
              <a:t>SynRM</a:t>
            </a:r>
            <a:r>
              <a:rPr lang="en-US" sz="1600" b="1" dirty="0" smtClean="0">
                <a:solidFill>
                  <a:srgbClr val="0000FF"/>
                </a:solidFill>
              </a:rPr>
              <a:t> </a:t>
            </a:r>
            <a:r>
              <a:rPr lang="en-US" sz="1600" b="1" dirty="0">
                <a:solidFill>
                  <a:srgbClr val="0000FF"/>
                </a:solidFill>
              </a:rPr>
              <a:t>with axially laminated </a:t>
            </a:r>
            <a:r>
              <a:rPr lang="en-US" sz="1600" b="1" dirty="0" smtClean="0">
                <a:solidFill>
                  <a:srgbClr val="0000FF"/>
                </a:solidFill>
              </a:rPr>
              <a:t>rotor in two viewpoint. </a:t>
            </a:r>
            <a:endParaRPr lang="fa-IR" sz="1600" b="1" dirty="0">
              <a:solidFill>
                <a:srgbClr val="0000FF"/>
              </a:solidFill>
            </a:endParaRPr>
          </a:p>
        </p:txBody>
      </p:sp>
      <p:pic>
        <p:nvPicPr>
          <p:cNvPr id="9220" name="Picture 4" descr="Image result for three phase synchronous reluctance motor"/>
          <p:cNvPicPr>
            <a:picLocks noChangeAspect="1" noChangeArrowheads="1"/>
          </p:cNvPicPr>
          <p:nvPr/>
        </p:nvPicPr>
        <p:blipFill rotWithShape="1">
          <a:blip r:embed="rId4">
            <a:extLst>
              <a:ext uri="{28A0092B-C50C-407E-A947-70E740481C1C}">
                <a14:useLocalDpi xmlns:a14="http://schemas.microsoft.com/office/drawing/2010/main" val="0"/>
              </a:ext>
            </a:extLst>
          </a:blip>
          <a:srcRect l="16074" t="9486" r="17260" b="11990"/>
          <a:stretch/>
        </p:blipFill>
        <p:spPr bwMode="auto">
          <a:xfrm>
            <a:off x="6934200" y="866107"/>
            <a:ext cx="2133600" cy="2513093"/>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912687"/>
            <a:ext cx="25146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5940" y="152400"/>
            <a:ext cx="4985660" cy="400110"/>
          </a:xfrm>
          <a:prstGeom prst="rect">
            <a:avLst/>
          </a:prstGeom>
        </p:spPr>
        <p:txBody>
          <a:bodyPr wrap="none">
            <a:spAutoFit/>
          </a:bodyPr>
          <a:lstStyle/>
          <a:p>
            <a:pPr algn="just"/>
            <a:r>
              <a:rPr lang="en-US" sz="2000" b="1" dirty="0" smtClean="0">
                <a:solidFill>
                  <a:srgbClr val="00B050"/>
                </a:solidFill>
              </a:rPr>
              <a:t>3.7. </a:t>
            </a:r>
            <a:r>
              <a:rPr lang="en-US" sz="2000" b="1" dirty="0">
                <a:solidFill>
                  <a:srgbClr val="00B050"/>
                </a:solidFill>
              </a:rPr>
              <a:t>Synchronous Reluctance Motor  (</a:t>
            </a:r>
            <a:r>
              <a:rPr lang="en-US" sz="2000" b="1" dirty="0" err="1">
                <a:solidFill>
                  <a:srgbClr val="00B050"/>
                </a:solidFill>
              </a:rPr>
              <a:t>SynRM</a:t>
            </a:r>
            <a:r>
              <a:rPr lang="en-US" sz="2000" b="1" dirty="0">
                <a:solidFill>
                  <a:srgbClr val="00B050"/>
                </a:solidFill>
              </a:rPr>
              <a:t>)</a:t>
            </a:r>
          </a:p>
        </p:txBody>
      </p:sp>
    </p:spTree>
    <p:extLst>
      <p:ext uri="{BB962C8B-B14F-4D97-AF65-F5344CB8AC3E}">
        <p14:creationId xmlns:p14="http://schemas.microsoft.com/office/powerpoint/2010/main" val="3708057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
        <p:nvSpPr>
          <p:cNvPr id="3" name="Rectangle 2"/>
          <p:cNvSpPr/>
          <p:nvPr/>
        </p:nvSpPr>
        <p:spPr>
          <a:xfrm>
            <a:off x="197757" y="533400"/>
            <a:ext cx="8577943" cy="3139321"/>
          </a:xfrm>
          <a:prstGeom prst="rect">
            <a:avLst/>
          </a:prstGeom>
        </p:spPr>
        <p:txBody>
          <a:bodyPr wrap="square">
            <a:spAutoFit/>
          </a:bodyPr>
          <a:lstStyle/>
          <a:p>
            <a:pPr marL="285750" indent="-285750" algn="just">
              <a:buFont typeface="Wingdings" pitchFamily="2" charset="2"/>
              <a:buChar char="q"/>
            </a:pPr>
            <a:r>
              <a:rPr lang="en-US" dirty="0" smtClean="0"/>
              <a:t>a </a:t>
            </a:r>
            <a:r>
              <a:rPr lang="en-US" b="1" dirty="0" smtClean="0"/>
              <a:t>PM-assisted </a:t>
            </a:r>
            <a:r>
              <a:rPr lang="en-US" b="1" dirty="0" err="1" smtClean="0"/>
              <a:t>SynRM</a:t>
            </a:r>
            <a:r>
              <a:rPr lang="en-US" b="1" dirty="0" smtClean="0"/>
              <a:t> </a:t>
            </a:r>
            <a:r>
              <a:rPr lang="en-US" dirty="0" smtClean="0"/>
              <a:t>can </a:t>
            </a:r>
            <a:r>
              <a:rPr lang="en-US" dirty="0"/>
              <a:t>be achieved from </a:t>
            </a:r>
            <a:r>
              <a:rPr lang="en-US" dirty="0" err="1"/>
              <a:t>SynRMs</a:t>
            </a:r>
            <a:r>
              <a:rPr lang="en-US" dirty="0"/>
              <a:t> by </a:t>
            </a:r>
            <a:r>
              <a:rPr lang="en-US" b="1" dirty="0"/>
              <a:t>integrating some PMs </a:t>
            </a:r>
            <a:r>
              <a:rPr lang="en-US" dirty="0"/>
              <a:t>in the </a:t>
            </a:r>
            <a:r>
              <a:rPr lang="en-US" dirty="0" smtClean="0"/>
              <a:t>rotor, and has this </a:t>
            </a:r>
            <a:r>
              <a:rPr lang="en-US" b="1" dirty="0" smtClean="0"/>
              <a:t>merits</a:t>
            </a:r>
            <a:r>
              <a:rPr lang="en-US" dirty="0" smtClean="0"/>
              <a:t>:</a:t>
            </a:r>
            <a:endParaRPr lang="en-US" b="1" dirty="0" smtClean="0"/>
          </a:p>
          <a:p>
            <a:pPr marL="285750" indent="-285750" algn="just">
              <a:buFont typeface="Wingdings" pitchFamily="2" charset="2"/>
              <a:buChar char="ü"/>
            </a:pPr>
            <a:r>
              <a:rPr lang="en-US" dirty="0" smtClean="0"/>
              <a:t>Greater </a:t>
            </a:r>
            <a:r>
              <a:rPr lang="en-US" dirty="0"/>
              <a:t>power </a:t>
            </a:r>
            <a:r>
              <a:rPr lang="en-US" dirty="0" smtClean="0"/>
              <a:t>factor and relative high power density;</a:t>
            </a:r>
          </a:p>
          <a:p>
            <a:pPr marL="285750" indent="-285750" algn="just">
              <a:buFont typeface="Wingdings" pitchFamily="2" charset="2"/>
              <a:buChar char="ü"/>
            </a:pPr>
            <a:r>
              <a:rPr lang="en-US" dirty="0" smtClean="0"/>
              <a:t>Though </a:t>
            </a:r>
            <a:r>
              <a:rPr lang="en-US" dirty="0"/>
              <a:t>it is similar to an IPM, the PMs used are fewer in amount and the flux linkages from them are less too. </a:t>
            </a:r>
            <a:endParaRPr lang="en-US" dirty="0" smtClean="0"/>
          </a:p>
          <a:p>
            <a:pPr marL="285750" indent="-285750" algn="just">
              <a:buFont typeface="Wingdings" pitchFamily="2" charset="2"/>
              <a:buChar char="ü"/>
            </a:pPr>
            <a:r>
              <a:rPr lang="en-US" dirty="0" smtClean="0"/>
              <a:t>PMs </a:t>
            </a:r>
            <a:r>
              <a:rPr lang="en-US" dirty="0"/>
              <a:t>added in the right amount to the core of the rotor increase the efficiency with negligible back EMF and little change to the stator. </a:t>
            </a:r>
            <a:endParaRPr lang="en-US" dirty="0" smtClean="0"/>
          </a:p>
          <a:p>
            <a:pPr marL="285750" indent="-285750" algn="just">
              <a:buFont typeface="Wingdings" pitchFamily="2" charset="2"/>
              <a:buChar char="ü"/>
            </a:pPr>
            <a:r>
              <a:rPr lang="en-US" dirty="0"/>
              <a:t>With a proper efficiency </a:t>
            </a:r>
            <a:r>
              <a:rPr lang="en-US" dirty="0" smtClean="0"/>
              <a:t>optimization, have </a:t>
            </a:r>
            <a:r>
              <a:rPr lang="en-US" dirty="0"/>
              <a:t>the performance similar to IPM motors. </a:t>
            </a:r>
          </a:p>
          <a:p>
            <a:pPr marL="285750" indent="-285750" algn="just">
              <a:buFont typeface="Wingdings" pitchFamily="2" charset="2"/>
              <a:buChar char="q"/>
            </a:pPr>
            <a:r>
              <a:rPr lang="en-US" dirty="0" smtClean="0"/>
              <a:t>This </a:t>
            </a:r>
            <a:r>
              <a:rPr lang="en-US" dirty="0"/>
              <a:t>concept is free from the problems associated with demagnetization resulting from overloading and high temperature observed in IPMs. </a:t>
            </a:r>
            <a:endParaRPr lang="en-US" dirty="0" smtClean="0"/>
          </a:p>
          <a:p>
            <a:pPr marL="285750" indent="-285750" algn="just">
              <a:buFont typeface="Wingdings" pitchFamily="2" charset="2"/>
              <a:buChar char="q"/>
            </a:pPr>
            <a:r>
              <a:rPr lang="en-US" dirty="0" smtClean="0"/>
              <a:t>A </a:t>
            </a:r>
            <a:r>
              <a:rPr lang="en-US" dirty="0"/>
              <a:t>PM-assisted </a:t>
            </a:r>
            <a:r>
              <a:rPr lang="en-US" dirty="0" err="1" smtClean="0"/>
              <a:t>SynRM</a:t>
            </a:r>
            <a:r>
              <a:rPr lang="en-US" dirty="0" smtClean="0"/>
              <a:t>, </a:t>
            </a:r>
            <a:r>
              <a:rPr lang="en-US" dirty="0"/>
              <a:t>suitable for </a:t>
            </a:r>
            <a:r>
              <a:rPr lang="en-US" dirty="0" smtClean="0"/>
              <a:t>EV, </a:t>
            </a:r>
            <a:r>
              <a:rPr lang="en-US" dirty="0"/>
              <a:t>use was demonstrated by </a:t>
            </a:r>
            <a:r>
              <a:rPr lang="en-US" b="1" dirty="0"/>
              <a:t>BRUSA </a:t>
            </a:r>
            <a:r>
              <a:rPr lang="en-US" b="1" dirty="0" err="1"/>
              <a:t>Elektronik</a:t>
            </a:r>
            <a:r>
              <a:rPr lang="en-US" b="1" dirty="0"/>
              <a:t> </a:t>
            </a:r>
            <a:r>
              <a:rPr lang="en-US" b="1" dirty="0" smtClean="0"/>
              <a:t>AG</a:t>
            </a:r>
            <a:r>
              <a:rPr lang="en-US" dirty="0" smtClean="0"/>
              <a:t>.</a:t>
            </a:r>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5" name="Rectangle 4"/>
          <p:cNvSpPr/>
          <p:nvPr/>
        </p:nvSpPr>
        <p:spPr>
          <a:xfrm>
            <a:off x="76200" y="6248400"/>
            <a:ext cx="4481676" cy="584775"/>
          </a:xfrm>
          <a:prstGeom prst="rect">
            <a:avLst/>
          </a:prstGeom>
        </p:spPr>
        <p:txBody>
          <a:bodyPr wrap="none">
            <a:spAutoFit/>
          </a:bodyPr>
          <a:lstStyle/>
          <a:p>
            <a:pPr algn="ctr"/>
            <a:r>
              <a:rPr lang="en-US" sz="1600" b="1" dirty="0" smtClean="0">
                <a:solidFill>
                  <a:srgbClr val="0000FF"/>
                </a:solidFill>
              </a:rPr>
              <a:t>Fig. 32. Cross section of PM-assisted </a:t>
            </a:r>
            <a:r>
              <a:rPr lang="en-US" sz="1600" b="1" dirty="0" err="1" smtClean="0">
                <a:solidFill>
                  <a:srgbClr val="0000FF"/>
                </a:solidFill>
              </a:rPr>
              <a:t>SysRM</a:t>
            </a:r>
            <a:r>
              <a:rPr lang="en-US" sz="1600" b="1" dirty="0" smtClean="0">
                <a:solidFill>
                  <a:srgbClr val="0000FF"/>
                </a:solidFill>
              </a:rPr>
              <a:t> </a:t>
            </a:r>
          </a:p>
          <a:p>
            <a:pPr algn="ctr"/>
            <a:r>
              <a:rPr lang="en-US" sz="1600" b="1" dirty="0" smtClean="0">
                <a:solidFill>
                  <a:srgbClr val="0000FF"/>
                </a:solidFill>
              </a:rPr>
              <a:t>(Permanent </a:t>
            </a:r>
            <a:r>
              <a:rPr lang="en-US" sz="1600" b="1" dirty="0">
                <a:solidFill>
                  <a:srgbClr val="0000FF"/>
                </a:solidFill>
              </a:rPr>
              <a:t>magnets are embedded in the  </a:t>
            </a:r>
            <a:r>
              <a:rPr lang="en-US" sz="1600" b="1" dirty="0" smtClean="0">
                <a:solidFill>
                  <a:srgbClr val="0000FF"/>
                </a:solidFill>
              </a:rPr>
              <a:t>rotor). </a:t>
            </a:r>
            <a:endParaRPr lang="fa-IR" sz="1600" b="1" dirty="0">
              <a:solidFill>
                <a:srgbClr val="0000FF"/>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129" y="3717782"/>
            <a:ext cx="2940989" cy="2530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650882"/>
            <a:ext cx="3034218" cy="308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 y="152400"/>
            <a:ext cx="2895600" cy="400110"/>
          </a:xfrm>
          <a:prstGeom prst="rect">
            <a:avLst/>
          </a:prstGeom>
        </p:spPr>
        <p:txBody>
          <a:bodyPr wrap="square">
            <a:spAutoFit/>
          </a:bodyPr>
          <a:lstStyle/>
          <a:p>
            <a:pPr algn="just"/>
            <a:r>
              <a:rPr lang="en-US" sz="2000" b="1" dirty="0" smtClean="0">
                <a:solidFill>
                  <a:srgbClr val="00B050"/>
                </a:solidFill>
              </a:rPr>
              <a:t>3.8. </a:t>
            </a:r>
            <a:r>
              <a:rPr lang="en-US" sz="2000" b="1" dirty="0">
                <a:solidFill>
                  <a:srgbClr val="00B050"/>
                </a:solidFill>
              </a:rPr>
              <a:t>PM-Assisted </a:t>
            </a:r>
            <a:r>
              <a:rPr lang="en-US" sz="2000" b="1" dirty="0" err="1" smtClean="0">
                <a:solidFill>
                  <a:srgbClr val="00B050"/>
                </a:solidFill>
              </a:rPr>
              <a:t>SynRM</a:t>
            </a:r>
            <a:endParaRPr lang="en-US" sz="2000" b="1" dirty="0">
              <a:solidFill>
                <a:srgbClr val="00B050"/>
              </a:solidFill>
            </a:endParaRPr>
          </a:p>
        </p:txBody>
      </p:sp>
    </p:spTree>
    <p:extLst>
      <p:ext uri="{BB962C8B-B14F-4D97-AF65-F5344CB8AC3E}">
        <p14:creationId xmlns:p14="http://schemas.microsoft.com/office/powerpoint/2010/main" val="487309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69000"/>
            <a:ext cx="5085000"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762000"/>
            <a:ext cx="3581400" cy="830997"/>
          </a:xfrm>
          <a:prstGeom prst="rect">
            <a:avLst/>
          </a:prstGeom>
        </p:spPr>
        <p:txBody>
          <a:bodyPr wrap="square">
            <a:spAutoFit/>
          </a:bodyPr>
          <a:lstStyle/>
          <a:p>
            <a:pPr algn="ctr"/>
            <a:r>
              <a:rPr lang="en-US" sz="1600" b="1" dirty="0" smtClean="0">
                <a:solidFill>
                  <a:srgbClr val="0000FF"/>
                </a:solidFill>
              </a:rPr>
              <a:t>Fig. 1. </a:t>
            </a:r>
            <a:r>
              <a:rPr lang="en-US" sz="1600" b="1" dirty="0">
                <a:solidFill>
                  <a:srgbClr val="0000FF"/>
                </a:solidFill>
              </a:rPr>
              <a:t>General loss distribution diagram in electric machines for motoring mode of operation</a:t>
            </a:r>
            <a:r>
              <a:rPr lang="en-US" sz="1600" b="1" dirty="0" smtClean="0">
                <a:solidFill>
                  <a:srgbClr val="0000FF"/>
                </a:solidFill>
              </a:rPr>
              <a:t>.</a:t>
            </a:r>
            <a:endParaRPr lang="fa-IR" sz="1600" b="1" dirty="0">
              <a:solidFill>
                <a:srgbClr val="0000FF"/>
              </a:solidFill>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009" y="1752600"/>
            <a:ext cx="2078182"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43" y="3429000"/>
            <a:ext cx="9029057" cy="26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276671" y="5943600"/>
            <a:ext cx="6553200" cy="338554"/>
          </a:xfrm>
          <a:prstGeom prst="rect">
            <a:avLst/>
          </a:prstGeom>
        </p:spPr>
        <p:txBody>
          <a:bodyPr wrap="square">
            <a:spAutoFit/>
          </a:bodyPr>
          <a:lstStyle/>
          <a:p>
            <a:pPr algn="ctr"/>
            <a:r>
              <a:rPr lang="en-US" sz="1600" b="1" dirty="0" smtClean="0">
                <a:solidFill>
                  <a:srgbClr val="0000FF"/>
                </a:solidFill>
              </a:rPr>
              <a:t>Fig. 2. </a:t>
            </a:r>
            <a:r>
              <a:rPr lang="en-US" sz="1600" b="1" dirty="0">
                <a:solidFill>
                  <a:srgbClr val="0000FF"/>
                </a:solidFill>
              </a:rPr>
              <a:t>Classification of </a:t>
            </a:r>
            <a:r>
              <a:rPr lang="en-US" sz="1600" b="1" dirty="0" smtClean="0">
                <a:solidFill>
                  <a:srgbClr val="0000FF"/>
                </a:solidFill>
              </a:rPr>
              <a:t>EMs drives </a:t>
            </a:r>
            <a:r>
              <a:rPr lang="en-US" sz="1600" b="1" dirty="0">
                <a:solidFill>
                  <a:srgbClr val="0000FF"/>
                </a:solidFill>
              </a:rPr>
              <a:t>for EV and HEV applications</a:t>
            </a:r>
            <a:r>
              <a:rPr lang="en-US" sz="1600" b="1" dirty="0" smtClean="0">
                <a:solidFill>
                  <a:srgbClr val="0000FF"/>
                </a:solidFill>
              </a:rPr>
              <a:t>.</a:t>
            </a:r>
            <a:endParaRPr lang="fa-IR" sz="1600" b="1" dirty="0">
              <a:solidFill>
                <a:srgbClr val="0000FF"/>
              </a:solidFill>
            </a:endParaRPr>
          </a:p>
        </p:txBody>
      </p:sp>
    </p:spTree>
    <p:extLst>
      <p:ext uri="{BB962C8B-B14F-4D97-AF65-F5344CB8AC3E}">
        <p14:creationId xmlns:p14="http://schemas.microsoft.com/office/powerpoint/2010/main" val="1217869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sp>
        <p:nvSpPr>
          <p:cNvPr id="3" name="Rectangle 2"/>
          <p:cNvSpPr/>
          <p:nvPr/>
        </p:nvSpPr>
        <p:spPr>
          <a:xfrm>
            <a:off x="197757" y="533400"/>
            <a:ext cx="8577943" cy="2585323"/>
          </a:xfrm>
          <a:prstGeom prst="rect">
            <a:avLst/>
          </a:prstGeom>
        </p:spPr>
        <p:txBody>
          <a:bodyPr wrap="square">
            <a:spAutoFit/>
          </a:bodyPr>
          <a:lstStyle/>
          <a:p>
            <a:pPr marL="285750" indent="-285750" algn="just">
              <a:buFont typeface="Wingdings" pitchFamily="2" charset="2"/>
              <a:buChar char="q"/>
            </a:pPr>
            <a:r>
              <a:rPr lang="en-US" b="1" dirty="0" smtClean="0">
                <a:solidFill>
                  <a:srgbClr val="FF0000"/>
                </a:solidFill>
              </a:rPr>
              <a:t>Axial </a:t>
            </a:r>
            <a:r>
              <a:rPr lang="en-US" b="1" dirty="0">
                <a:solidFill>
                  <a:srgbClr val="FF0000"/>
                </a:solidFill>
              </a:rPr>
              <a:t>Flux Ironless </a:t>
            </a:r>
            <a:r>
              <a:rPr lang="en-US" b="1" dirty="0" smtClean="0">
                <a:solidFill>
                  <a:srgbClr val="FF0000"/>
                </a:solidFill>
              </a:rPr>
              <a:t>PM Motor </a:t>
            </a:r>
            <a:r>
              <a:rPr lang="en-US" dirty="0" smtClean="0">
                <a:solidFill>
                  <a:srgbClr val="FF0000"/>
                </a:solidFill>
              </a:rPr>
              <a:t>is </a:t>
            </a:r>
            <a:r>
              <a:rPr lang="en-US" dirty="0">
                <a:solidFill>
                  <a:srgbClr val="FF0000"/>
                </a:solidFill>
              </a:rPr>
              <a:t>the </a:t>
            </a:r>
            <a:r>
              <a:rPr lang="en-US" dirty="0" smtClean="0">
                <a:solidFill>
                  <a:srgbClr val="FF0000"/>
                </a:solidFill>
              </a:rPr>
              <a:t>one of the most </a:t>
            </a:r>
            <a:r>
              <a:rPr lang="en-US" dirty="0">
                <a:solidFill>
                  <a:srgbClr val="FF0000"/>
                </a:solidFill>
              </a:rPr>
              <a:t>advanced </a:t>
            </a:r>
            <a:r>
              <a:rPr lang="en-US" dirty="0" smtClean="0">
                <a:solidFill>
                  <a:srgbClr val="FF0000"/>
                </a:solidFill>
              </a:rPr>
              <a:t>motor </a:t>
            </a:r>
            <a:r>
              <a:rPr lang="en-US" dirty="0">
                <a:solidFill>
                  <a:srgbClr val="FF0000"/>
                </a:solidFill>
              </a:rPr>
              <a:t>to be used in </a:t>
            </a:r>
            <a:r>
              <a:rPr lang="en-US" dirty="0" smtClean="0">
                <a:solidFill>
                  <a:srgbClr val="FF0000"/>
                </a:solidFill>
              </a:rPr>
              <a:t>EVs, with this merits: </a:t>
            </a:r>
          </a:p>
          <a:p>
            <a:pPr marL="285750" indent="-285750" algn="just">
              <a:buFont typeface="Wingdings" pitchFamily="2" charset="2"/>
              <a:buChar char="ü"/>
            </a:pPr>
            <a:r>
              <a:rPr lang="en-US" dirty="0" smtClean="0"/>
              <a:t>has </a:t>
            </a:r>
            <a:r>
              <a:rPr lang="en-US" dirty="0"/>
              <a:t>an </a:t>
            </a:r>
            <a:r>
              <a:rPr lang="en-US" b="1" dirty="0"/>
              <a:t>outer rotor with no </a:t>
            </a:r>
            <a:r>
              <a:rPr lang="en-US" b="1" dirty="0" smtClean="0"/>
              <a:t>slot </a:t>
            </a:r>
            <a:r>
              <a:rPr lang="en-US" dirty="0" smtClean="0"/>
              <a:t>(</a:t>
            </a:r>
            <a:r>
              <a:rPr lang="en-US" dirty="0"/>
              <a:t>improves the efficiency by minimizing copper loss as there is more space </a:t>
            </a:r>
            <a:r>
              <a:rPr lang="en-US" dirty="0" smtClean="0"/>
              <a:t>available); use </a:t>
            </a:r>
            <a:r>
              <a:rPr lang="en-US" dirty="0"/>
              <a:t>of iron is avoided here as </a:t>
            </a:r>
            <a:r>
              <a:rPr lang="en-US" dirty="0" smtClean="0"/>
              <a:t>well;</a:t>
            </a:r>
          </a:p>
          <a:p>
            <a:pPr marL="285750" indent="-285750" algn="just">
              <a:buFont typeface="Wingdings" pitchFamily="2" charset="2"/>
              <a:buChar char="ü"/>
            </a:pPr>
            <a:r>
              <a:rPr lang="en-US" dirty="0" smtClean="0"/>
              <a:t>The </a:t>
            </a:r>
            <a:r>
              <a:rPr lang="en-US" dirty="0"/>
              <a:t>stator core is absent too, </a:t>
            </a:r>
            <a:r>
              <a:rPr lang="en-US" b="1" dirty="0"/>
              <a:t>reducing the weight </a:t>
            </a:r>
            <a:r>
              <a:rPr lang="en-US" dirty="0" smtClean="0"/>
              <a:t>of </a:t>
            </a:r>
            <a:r>
              <a:rPr lang="en-US" dirty="0"/>
              <a:t>the </a:t>
            </a:r>
            <a:r>
              <a:rPr lang="en-US" dirty="0" smtClean="0"/>
              <a:t>machine;</a:t>
            </a:r>
          </a:p>
          <a:p>
            <a:pPr marL="285750" indent="-285750" algn="just">
              <a:buFont typeface="Wingdings" pitchFamily="2" charset="2"/>
              <a:buChar char="ü"/>
            </a:pPr>
            <a:r>
              <a:rPr lang="en-US" dirty="0" smtClean="0"/>
              <a:t>The </a:t>
            </a:r>
            <a:r>
              <a:rPr lang="en-US" dirty="0"/>
              <a:t>air gap here is radial field type, providing </a:t>
            </a:r>
            <a:r>
              <a:rPr lang="en-US" b="1" dirty="0"/>
              <a:t>better power </a:t>
            </a:r>
            <a:r>
              <a:rPr lang="en-US" b="1" dirty="0" smtClean="0"/>
              <a:t>density</a:t>
            </a:r>
            <a:r>
              <a:rPr lang="en-US" dirty="0" smtClean="0"/>
              <a:t>;</a:t>
            </a:r>
          </a:p>
          <a:p>
            <a:pPr marL="285750" indent="-285750" algn="just">
              <a:buFont typeface="Wingdings" pitchFamily="2" charset="2"/>
              <a:buChar char="ü"/>
            </a:pPr>
            <a:r>
              <a:rPr lang="en-US" dirty="0" smtClean="0"/>
              <a:t>is a </a:t>
            </a:r>
            <a:r>
              <a:rPr lang="en-US" b="1" dirty="0"/>
              <a:t>variable speed </a:t>
            </a:r>
            <a:r>
              <a:rPr lang="en-US" b="1" dirty="0" smtClean="0"/>
              <a:t>motor</a:t>
            </a:r>
            <a:r>
              <a:rPr lang="en-US" dirty="0" smtClean="0"/>
              <a:t>;</a:t>
            </a:r>
          </a:p>
          <a:p>
            <a:pPr marL="285750" indent="-285750" algn="just">
              <a:buFont typeface="Wingdings" pitchFamily="2" charset="2"/>
              <a:buChar char="ü"/>
            </a:pPr>
            <a:r>
              <a:rPr lang="en-US" dirty="0" smtClean="0"/>
              <a:t>rotors </a:t>
            </a:r>
            <a:r>
              <a:rPr lang="en-US" dirty="0"/>
              <a:t>can be fitted on lateral sides of wheels, placing the stator windings on the axle </a:t>
            </a:r>
            <a:r>
              <a:rPr lang="en-US" dirty="0" smtClean="0"/>
              <a:t>centrally; </a:t>
            </a:r>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3429000"/>
            <a:ext cx="84582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5486400"/>
            <a:ext cx="74104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00200" y="3124200"/>
            <a:ext cx="6219825" cy="338554"/>
          </a:xfrm>
          <a:prstGeom prst="rect">
            <a:avLst/>
          </a:prstGeom>
        </p:spPr>
        <p:txBody>
          <a:bodyPr wrap="square">
            <a:spAutoFit/>
          </a:bodyPr>
          <a:lstStyle/>
          <a:p>
            <a:r>
              <a:rPr lang="en-US" sz="1600" b="1" dirty="0" smtClean="0">
                <a:solidFill>
                  <a:srgbClr val="0000FF"/>
                </a:solidFill>
              </a:rPr>
              <a:t>Table 1. Power </a:t>
            </a:r>
            <a:r>
              <a:rPr lang="en-US" sz="1600" b="1" dirty="0">
                <a:solidFill>
                  <a:srgbClr val="0000FF"/>
                </a:solidFill>
              </a:rPr>
              <a:t>comparison of different motors having the same </a:t>
            </a:r>
            <a:r>
              <a:rPr lang="en-US" sz="1600" b="1" dirty="0" smtClean="0">
                <a:solidFill>
                  <a:srgbClr val="0000FF"/>
                </a:solidFill>
              </a:rPr>
              <a:t>size.</a:t>
            </a:r>
            <a:endParaRPr lang="fa-IR" sz="1600" b="1" dirty="0">
              <a:solidFill>
                <a:srgbClr val="0000FF"/>
              </a:solidFill>
            </a:endParaRPr>
          </a:p>
        </p:txBody>
      </p:sp>
      <p:sp>
        <p:nvSpPr>
          <p:cNvPr id="12" name="Rectangle 11"/>
          <p:cNvSpPr/>
          <p:nvPr/>
        </p:nvSpPr>
        <p:spPr>
          <a:xfrm>
            <a:off x="1828800" y="5224046"/>
            <a:ext cx="5991225" cy="338554"/>
          </a:xfrm>
          <a:prstGeom prst="rect">
            <a:avLst/>
          </a:prstGeom>
        </p:spPr>
        <p:txBody>
          <a:bodyPr wrap="square">
            <a:spAutoFit/>
          </a:bodyPr>
          <a:lstStyle/>
          <a:p>
            <a:r>
              <a:rPr lang="en-US" sz="1600" b="1" dirty="0" smtClean="0">
                <a:solidFill>
                  <a:srgbClr val="0000FF"/>
                </a:solidFill>
              </a:rPr>
              <a:t>Table 2. </a:t>
            </a:r>
            <a:r>
              <a:rPr lang="en-US" sz="1600" b="1" dirty="0">
                <a:solidFill>
                  <a:srgbClr val="0000FF"/>
                </a:solidFill>
              </a:rPr>
              <a:t>Typical torque density values of some </a:t>
            </a:r>
            <a:r>
              <a:rPr lang="en-US" sz="1600" b="1" dirty="0" smtClean="0">
                <a:solidFill>
                  <a:srgbClr val="0000FF"/>
                </a:solidFill>
              </a:rPr>
              <a:t>motors.</a:t>
            </a:r>
            <a:endParaRPr lang="fa-IR" sz="1600" b="1" dirty="0">
              <a:solidFill>
                <a:srgbClr val="0000FF"/>
              </a:solidFill>
            </a:endParaRPr>
          </a:p>
        </p:txBody>
      </p:sp>
      <p:sp>
        <p:nvSpPr>
          <p:cNvPr id="5" name="Rectangle 4"/>
          <p:cNvSpPr/>
          <p:nvPr/>
        </p:nvSpPr>
        <p:spPr>
          <a:xfrm>
            <a:off x="228600" y="152400"/>
            <a:ext cx="4876800" cy="400110"/>
          </a:xfrm>
          <a:prstGeom prst="rect">
            <a:avLst/>
          </a:prstGeom>
        </p:spPr>
        <p:txBody>
          <a:bodyPr wrap="square">
            <a:spAutoFit/>
          </a:bodyPr>
          <a:lstStyle/>
          <a:p>
            <a:pPr algn="just"/>
            <a:r>
              <a:rPr lang="en-US" sz="2000" b="1" dirty="0" smtClean="0">
                <a:solidFill>
                  <a:srgbClr val="00B050"/>
                </a:solidFill>
              </a:rPr>
              <a:t>3.9. </a:t>
            </a:r>
            <a:r>
              <a:rPr lang="en-US" sz="2000" b="1" dirty="0">
                <a:solidFill>
                  <a:srgbClr val="00B050"/>
                </a:solidFill>
              </a:rPr>
              <a:t>Axial Flux Ironless </a:t>
            </a:r>
            <a:r>
              <a:rPr lang="en-US" sz="2000" b="1" dirty="0" smtClean="0">
                <a:solidFill>
                  <a:srgbClr val="00B050"/>
                </a:solidFill>
              </a:rPr>
              <a:t>PM Motor</a:t>
            </a:r>
            <a:endParaRPr lang="en-US" sz="2000" b="1" dirty="0">
              <a:solidFill>
                <a:srgbClr val="00B050"/>
              </a:solidFill>
            </a:endParaRPr>
          </a:p>
        </p:txBody>
      </p:sp>
    </p:spTree>
    <p:extLst>
      <p:ext uri="{BB962C8B-B14F-4D97-AF65-F5344CB8AC3E}">
        <p14:creationId xmlns:p14="http://schemas.microsoft.com/office/powerpoint/2010/main" val="3376876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6" name="Rectangle 5"/>
          <p:cNvSpPr/>
          <p:nvPr/>
        </p:nvSpPr>
        <p:spPr>
          <a:xfrm>
            <a:off x="457200" y="457200"/>
            <a:ext cx="8490857" cy="338554"/>
          </a:xfrm>
          <a:prstGeom prst="rect">
            <a:avLst/>
          </a:prstGeom>
        </p:spPr>
        <p:txBody>
          <a:bodyPr wrap="square">
            <a:spAutoFit/>
          </a:bodyPr>
          <a:lstStyle/>
          <a:p>
            <a:r>
              <a:rPr lang="en-US" sz="1600" b="1" dirty="0" smtClean="0">
                <a:solidFill>
                  <a:srgbClr val="0000FF"/>
                </a:solidFill>
              </a:rPr>
              <a:t>Table 3. </a:t>
            </a:r>
            <a:r>
              <a:rPr lang="en-US" sz="1600" b="1" dirty="0">
                <a:solidFill>
                  <a:srgbClr val="0000FF"/>
                </a:solidFill>
              </a:rPr>
              <a:t>Advantages, disadvantages and usage of different </a:t>
            </a:r>
            <a:r>
              <a:rPr lang="en-US" sz="1600" b="1" dirty="0" smtClean="0">
                <a:solidFill>
                  <a:srgbClr val="0000FF"/>
                </a:solidFill>
              </a:rPr>
              <a:t>EM types and their usage cases. Con.</a:t>
            </a:r>
            <a:endParaRPr lang="fa-IR" sz="1600" b="1" dirty="0">
              <a:solidFill>
                <a:srgbClr val="0000FF"/>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0" y="762000"/>
            <a:ext cx="9034500" cy="570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05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40800"/>
            <a:ext cx="8673485" cy="58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10281" y="381000"/>
            <a:ext cx="8533719" cy="338554"/>
          </a:xfrm>
          <a:prstGeom prst="rect">
            <a:avLst/>
          </a:prstGeom>
        </p:spPr>
        <p:txBody>
          <a:bodyPr wrap="square">
            <a:spAutoFit/>
          </a:bodyPr>
          <a:lstStyle/>
          <a:p>
            <a:r>
              <a:rPr lang="en-US" sz="1600" b="1" dirty="0" smtClean="0">
                <a:solidFill>
                  <a:srgbClr val="0000FF"/>
                </a:solidFill>
              </a:rPr>
              <a:t>Table 3. </a:t>
            </a:r>
            <a:r>
              <a:rPr lang="en-US" sz="1600" b="1" dirty="0">
                <a:solidFill>
                  <a:srgbClr val="0000FF"/>
                </a:solidFill>
              </a:rPr>
              <a:t>Advantages, disadvantages and usage of different </a:t>
            </a:r>
            <a:r>
              <a:rPr lang="en-US" sz="1600" b="1" dirty="0" smtClean="0">
                <a:solidFill>
                  <a:srgbClr val="0000FF"/>
                </a:solidFill>
              </a:rPr>
              <a:t>EM types and their usage cases.</a:t>
            </a:r>
            <a:endParaRPr lang="fa-IR" sz="1600" b="1" dirty="0">
              <a:solidFill>
                <a:srgbClr val="0000FF"/>
              </a:solidFill>
            </a:endParaRPr>
          </a:p>
        </p:txBody>
      </p:sp>
    </p:spTree>
    <p:extLst>
      <p:ext uri="{BB962C8B-B14F-4D97-AF65-F5344CB8AC3E}">
        <p14:creationId xmlns:p14="http://schemas.microsoft.com/office/powerpoint/2010/main" val="2077037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
        <p:nvSpPr>
          <p:cNvPr id="3" name="Rectangle 2"/>
          <p:cNvSpPr/>
          <p:nvPr/>
        </p:nvSpPr>
        <p:spPr>
          <a:xfrm>
            <a:off x="196850" y="304800"/>
            <a:ext cx="8534400" cy="5632311"/>
          </a:xfrm>
          <a:prstGeom prst="rect">
            <a:avLst/>
          </a:prstGeom>
        </p:spPr>
        <p:txBody>
          <a:bodyPr wrap="square">
            <a:spAutoFit/>
          </a:bodyPr>
          <a:lstStyle/>
          <a:p>
            <a:pPr marL="285750" indent="-285750" algn="just">
              <a:buFont typeface="Wingdings" pitchFamily="2" charset="2"/>
              <a:buChar char="q"/>
            </a:pPr>
            <a:r>
              <a:rPr lang="en-US" b="1" dirty="0">
                <a:solidFill>
                  <a:srgbClr val="FF0000"/>
                </a:solidFill>
              </a:rPr>
              <a:t>Electric propulsion systems </a:t>
            </a:r>
            <a:r>
              <a:rPr lang="en-US" dirty="0" smtClean="0">
                <a:solidFill>
                  <a:srgbClr val="FF0000"/>
                </a:solidFill>
              </a:rPr>
              <a:t>consist of:</a:t>
            </a:r>
          </a:p>
          <a:p>
            <a:pPr marL="342900" indent="-342900" algn="just">
              <a:buFont typeface="+mj-lt"/>
              <a:buAutoNum type="alphaLcParenR"/>
            </a:pPr>
            <a:r>
              <a:rPr lang="en-US" dirty="0" smtClean="0"/>
              <a:t>Electric Motors (EMs);</a:t>
            </a:r>
          </a:p>
          <a:p>
            <a:pPr marL="342900" indent="-342900" algn="just">
              <a:buFont typeface="+mj-lt"/>
              <a:buAutoNum type="alphaLcParenR"/>
            </a:pPr>
            <a:r>
              <a:rPr lang="en-US" dirty="0" smtClean="0"/>
              <a:t>Power converters;</a:t>
            </a:r>
          </a:p>
          <a:p>
            <a:pPr marL="342900" indent="-342900" algn="just">
              <a:buFont typeface="+mj-lt"/>
              <a:buAutoNum type="alphaLcParenR"/>
            </a:pPr>
            <a:r>
              <a:rPr lang="en-US" dirty="0" smtClean="0"/>
              <a:t>Electronic </a:t>
            </a:r>
            <a:r>
              <a:rPr lang="en-US" dirty="0"/>
              <a:t>controllers. </a:t>
            </a:r>
            <a:endParaRPr lang="en-US" dirty="0" smtClean="0"/>
          </a:p>
          <a:p>
            <a:pPr algn="just"/>
            <a:endParaRPr lang="en-US" dirty="0" smtClean="0"/>
          </a:p>
          <a:p>
            <a:pPr marL="285750" indent="-285750" algn="just">
              <a:buFont typeface="Wingdings" pitchFamily="2" charset="2"/>
              <a:buChar char="ü"/>
            </a:pPr>
            <a:r>
              <a:rPr lang="en-US" dirty="0" smtClean="0"/>
              <a:t>The </a:t>
            </a:r>
            <a:r>
              <a:rPr lang="en-US" b="1" dirty="0" smtClean="0"/>
              <a:t>EM</a:t>
            </a:r>
            <a:r>
              <a:rPr lang="en-US" dirty="0" smtClean="0"/>
              <a:t> </a:t>
            </a:r>
            <a:r>
              <a:rPr lang="en-US" b="1" dirty="0" smtClean="0"/>
              <a:t>converts </a:t>
            </a:r>
            <a:r>
              <a:rPr lang="en-US" b="1" dirty="0"/>
              <a:t>the electric energy into mechanical energy </a:t>
            </a:r>
            <a:r>
              <a:rPr lang="en-US" dirty="0"/>
              <a:t>to propel the </a:t>
            </a:r>
            <a:r>
              <a:rPr lang="en-US" dirty="0" smtClean="0"/>
              <a:t>vehicle or </a:t>
            </a:r>
            <a:r>
              <a:rPr lang="en-US" dirty="0"/>
              <a:t>vice versa, to </a:t>
            </a:r>
            <a:r>
              <a:rPr lang="en-US" b="1" dirty="0"/>
              <a:t>enable regenerative braking </a:t>
            </a:r>
            <a:r>
              <a:rPr lang="en-US" dirty="0"/>
              <a:t>and/or to generate </a:t>
            </a:r>
            <a:r>
              <a:rPr lang="en-US" dirty="0" smtClean="0"/>
              <a:t>electricity for </a:t>
            </a:r>
            <a:r>
              <a:rPr lang="en-US" dirty="0"/>
              <a:t>the purpose of charging the on-board energy storage. </a:t>
            </a:r>
            <a:endParaRPr lang="en-US" dirty="0" smtClean="0"/>
          </a:p>
          <a:p>
            <a:pPr marL="285750" indent="-285750" algn="just">
              <a:buFont typeface="Wingdings" pitchFamily="2" charset="2"/>
              <a:buChar char="ü"/>
            </a:pPr>
            <a:endParaRPr lang="en-US" dirty="0" smtClean="0"/>
          </a:p>
          <a:p>
            <a:pPr marL="285750" indent="-285750" algn="just">
              <a:buFont typeface="Wingdings" pitchFamily="2" charset="2"/>
              <a:buChar char="ü"/>
            </a:pPr>
            <a:r>
              <a:rPr lang="en-US" dirty="0" smtClean="0"/>
              <a:t>The </a:t>
            </a:r>
            <a:r>
              <a:rPr lang="en-US" b="1" dirty="0"/>
              <a:t>power </a:t>
            </a:r>
            <a:r>
              <a:rPr lang="en-US" b="1" dirty="0" smtClean="0"/>
              <a:t>converter </a:t>
            </a:r>
            <a:r>
              <a:rPr lang="en-US" dirty="0" smtClean="0"/>
              <a:t>is </a:t>
            </a:r>
            <a:r>
              <a:rPr lang="en-US" dirty="0"/>
              <a:t>used </a:t>
            </a:r>
            <a:r>
              <a:rPr lang="en-US" b="1" dirty="0"/>
              <a:t>to supply the </a:t>
            </a:r>
            <a:r>
              <a:rPr lang="en-US" b="1" dirty="0" smtClean="0"/>
              <a:t>EM with </a:t>
            </a:r>
            <a:r>
              <a:rPr lang="en-US" b="1" dirty="0"/>
              <a:t>proper voltage and </a:t>
            </a:r>
            <a:r>
              <a:rPr lang="en-US" b="1" dirty="0" smtClean="0"/>
              <a:t>current</a:t>
            </a:r>
            <a:r>
              <a:rPr lang="en-US" dirty="0" smtClean="0"/>
              <a:t>;</a:t>
            </a:r>
          </a:p>
          <a:p>
            <a:pPr marL="285750" indent="-285750" algn="just">
              <a:buFont typeface="Wingdings" pitchFamily="2" charset="2"/>
              <a:buChar char="ü"/>
            </a:pPr>
            <a:endParaRPr lang="en-US" dirty="0" smtClean="0"/>
          </a:p>
          <a:p>
            <a:pPr marL="285750" indent="-285750" algn="just">
              <a:buFont typeface="Wingdings" pitchFamily="2" charset="2"/>
              <a:buChar char="ü"/>
            </a:pPr>
            <a:r>
              <a:rPr lang="en-US" dirty="0" smtClean="0"/>
              <a:t>The </a:t>
            </a:r>
            <a:r>
              <a:rPr lang="en-US" b="1" dirty="0" smtClean="0"/>
              <a:t>electronic controller </a:t>
            </a:r>
            <a:r>
              <a:rPr lang="en-US" dirty="0"/>
              <a:t>commands the power converter by providing control </a:t>
            </a:r>
            <a:r>
              <a:rPr lang="en-US" dirty="0" smtClean="0"/>
              <a:t>signals to </a:t>
            </a:r>
            <a:r>
              <a:rPr lang="en-US" dirty="0"/>
              <a:t>it, and then controls the operation of the </a:t>
            </a:r>
            <a:r>
              <a:rPr lang="en-US" dirty="0" smtClean="0"/>
              <a:t>EM to </a:t>
            </a:r>
            <a:r>
              <a:rPr lang="en-US" b="1" dirty="0"/>
              <a:t>produce </a:t>
            </a:r>
            <a:r>
              <a:rPr lang="en-US" b="1" dirty="0" smtClean="0"/>
              <a:t>proper torque </a:t>
            </a:r>
            <a:r>
              <a:rPr lang="en-US" b="1" dirty="0"/>
              <a:t>and speed</a:t>
            </a:r>
            <a:r>
              <a:rPr lang="en-US" dirty="0"/>
              <a:t>, according to the command from the driver. The </a:t>
            </a:r>
            <a:r>
              <a:rPr lang="en-US" b="1" dirty="0" smtClean="0"/>
              <a:t>electronic controller </a:t>
            </a:r>
            <a:r>
              <a:rPr lang="en-US" dirty="0"/>
              <a:t>can be further divided into three functional units—</a:t>
            </a:r>
            <a:r>
              <a:rPr lang="en-US" b="1" dirty="0"/>
              <a:t>sensor</a:t>
            </a:r>
            <a:r>
              <a:rPr lang="en-US" dirty="0"/>
              <a:t>, </a:t>
            </a:r>
            <a:r>
              <a:rPr lang="en-US" b="1" dirty="0" smtClean="0"/>
              <a:t>interface circuitry</a:t>
            </a:r>
            <a:r>
              <a:rPr lang="en-US" dirty="0"/>
              <a:t>, and </a:t>
            </a:r>
            <a:r>
              <a:rPr lang="en-US" b="1" dirty="0"/>
              <a:t>processor</a:t>
            </a:r>
            <a:r>
              <a:rPr lang="en-US" dirty="0"/>
              <a:t>. The </a:t>
            </a:r>
            <a:r>
              <a:rPr lang="en-US" b="1" dirty="0"/>
              <a:t>sensor</a:t>
            </a:r>
            <a:r>
              <a:rPr lang="en-US" dirty="0"/>
              <a:t> is used to </a:t>
            </a:r>
            <a:r>
              <a:rPr lang="en-US" b="1" dirty="0"/>
              <a:t>translate the </a:t>
            </a:r>
            <a:r>
              <a:rPr lang="en-US" b="1" dirty="0" smtClean="0"/>
              <a:t>measurable quantities</a:t>
            </a:r>
            <a:r>
              <a:rPr lang="en-US" dirty="0"/>
              <a:t>, such as </a:t>
            </a:r>
            <a:r>
              <a:rPr lang="en-US" b="1" dirty="0"/>
              <a:t>current</a:t>
            </a:r>
            <a:r>
              <a:rPr lang="en-US" dirty="0"/>
              <a:t>, </a:t>
            </a:r>
            <a:r>
              <a:rPr lang="en-US" b="1" dirty="0"/>
              <a:t>voltage</a:t>
            </a:r>
            <a:r>
              <a:rPr lang="en-US" dirty="0"/>
              <a:t>, </a:t>
            </a:r>
            <a:r>
              <a:rPr lang="en-US" b="1" dirty="0"/>
              <a:t>temperature</a:t>
            </a:r>
            <a:r>
              <a:rPr lang="en-US" dirty="0"/>
              <a:t>, </a:t>
            </a:r>
            <a:r>
              <a:rPr lang="en-US" b="1" dirty="0"/>
              <a:t>speed</a:t>
            </a:r>
            <a:r>
              <a:rPr lang="en-US" dirty="0"/>
              <a:t>, </a:t>
            </a:r>
            <a:r>
              <a:rPr lang="en-US" b="1" dirty="0"/>
              <a:t>torque</a:t>
            </a:r>
            <a:r>
              <a:rPr lang="en-US" dirty="0"/>
              <a:t>, and </a:t>
            </a:r>
            <a:r>
              <a:rPr lang="en-US" b="1" dirty="0"/>
              <a:t>flux</a:t>
            </a:r>
            <a:r>
              <a:rPr lang="en-US" dirty="0"/>
              <a:t>, </a:t>
            </a:r>
            <a:r>
              <a:rPr lang="en-US" b="1" dirty="0" smtClean="0"/>
              <a:t>into electric </a:t>
            </a:r>
            <a:r>
              <a:rPr lang="en-US" b="1" dirty="0"/>
              <a:t>signals </a:t>
            </a:r>
            <a:r>
              <a:rPr lang="en-US" dirty="0"/>
              <a:t>through the interface circuitry. These signals are </a:t>
            </a:r>
            <a:r>
              <a:rPr lang="en-US" dirty="0" smtClean="0"/>
              <a:t>conditioned to </a:t>
            </a:r>
            <a:r>
              <a:rPr lang="en-US" dirty="0"/>
              <a:t>the appropriate level before being fed into the processor. The </a:t>
            </a:r>
            <a:r>
              <a:rPr lang="en-US" b="1" dirty="0" smtClean="0"/>
              <a:t>processor output </a:t>
            </a:r>
            <a:r>
              <a:rPr lang="en-US" b="1" dirty="0"/>
              <a:t>signals </a:t>
            </a:r>
            <a:r>
              <a:rPr lang="en-US" dirty="0"/>
              <a:t>are usually </a:t>
            </a:r>
            <a:r>
              <a:rPr lang="en-US" b="1" dirty="0"/>
              <a:t>amplified</a:t>
            </a:r>
            <a:r>
              <a:rPr lang="en-US" dirty="0"/>
              <a:t> via the </a:t>
            </a:r>
            <a:r>
              <a:rPr lang="en-US" b="1" dirty="0"/>
              <a:t>interface circuitry</a:t>
            </a:r>
            <a:r>
              <a:rPr lang="en-US" dirty="0"/>
              <a:t> </a:t>
            </a:r>
            <a:r>
              <a:rPr lang="en-US" b="1" dirty="0"/>
              <a:t>to drive </a:t>
            </a:r>
            <a:r>
              <a:rPr lang="en-US" b="1" dirty="0" smtClean="0"/>
              <a:t>power semiconductor </a:t>
            </a:r>
            <a:r>
              <a:rPr lang="en-US" b="1" dirty="0"/>
              <a:t>devices</a:t>
            </a:r>
            <a:r>
              <a:rPr lang="en-US" dirty="0"/>
              <a:t> of the power converter. </a:t>
            </a:r>
            <a:endParaRPr lang="fa-IR" dirty="0"/>
          </a:p>
        </p:txBody>
      </p:sp>
    </p:spTree>
    <p:extLst>
      <p:ext uri="{BB962C8B-B14F-4D97-AF65-F5344CB8AC3E}">
        <p14:creationId xmlns:p14="http://schemas.microsoft.com/office/powerpoint/2010/main" val="4187790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
        <p:nvSpPr>
          <p:cNvPr id="8" name="Rectangle 7"/>
          <p:cNvSpPr/>
          <p:nvPr/>
        </p:nvSpPr>
        <p:spPr>
          <a:xfrm>
            <a:off x="304799" y="4995446"/>
            <a:ext cx="8763001" cy="338554"/>
          </a:xfrm>
          <a:prstGeom prst="rect">
            <a:avLst/>
          </a:prstGeom>
        </p:spPr>
        <p:txBody>
          <a:bodyPr wrap="square">
            <a:spAutoFit/>
          </a:bodyPr>
          <a:lstStyle/>
          <a:p>
            <a:pPr algn="ctr"/>
            <a:r>
              <a:rPr lang="en-US" sz="1600" b="1" dirty="0" smtClean="0">
                <a:solidFill>
                  <a:srgbClr val="0000FF"/>
                </a:solidFill>
              </a:rPr>
              <a:t>Fig. 3. </a:t>
            </a:r>
            <a:r>
              <a:rPr lang="en-US" sz="1600" b="1" dirty="0">
                <a:solidFill>
                  <a:srgbClr val="0000FF"/>
                </a:solidFill>
              </a:rPr>
              <a:t>Functional block diagram of a typical electric propulsion system</a:t>
            </a:r>
            <a:r>
              <a:rPr lang="en-US" sz="1600" b="1" dirty="0" smtClean="0">
                <a:solidFill>
                  <a:srgbClr val="0000FF"/>
                </a:solidFill>
              </a:rPr>
              <a:t>.</a:t>
            </a:r>
            <a:endParaRPr lang="fa-IR" sz="1600" b="1" dirty="0">
              <a:solidFill>
                <a:srgbClr val="0000FF"/>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9600"/>
            <a:ext cx="7286868"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58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5" name="Rectangle 4"/>
          <p:cNvSpPr/>
          <p:nvPr/>
        </p:nvSpPr>
        <p:spPr>
          <a:xfrm>
            <a:off x="323850" y="4983540"/>
            <a:ext cx="4114800" cy="1569660"/>
          </a:xfrm>
          <a:prstGeom prst="rect">
            <a:avLst/>
          </a:prstGeom>
        </p:spPr>
        <p:txBody>
          <a:bodyPr wrap="square">
            <a:spAutoFit/>
          </a:bodyPr>
          <a:lstStyle/>
          <a:p>
            <a:pPr algn="ctr"/>
            <a:r>
              <a:rPr lang="en-US" sz="1600" b="1" dirty="0" smtClean="0">
                <a:solidFill>
                  <a:srgbClr val="0000FF"/>
                </a:solidFill>
              </a:rPr>
              <a:t>Fig. 4. DC/AC </a:t>
            </a:r>
            <a:r>
              <a:rPr lang="en-US" sz="1600" b="1" dirty="0">
                <a:solidFill>
                  <a:srgbClr val="0000FF"/>
                </a:solidFill>
              </a:rPr>
              <a:t>inverter with sinusoidal pulse-width modulation: (a) inverter topology</a:t>
            </a:r>
            <a:r>
              <a:rPr lang="en-US" sz="1600" b="1" dirty="0" smtClean="0">
                <a:solidFill>
                  <a:srgbClr val="0000FF"/>
                </a:solidFill>
              </a:rPr>
              <a:t>; (</a:t>
            </a:r>
            <a:r>
              <a:rPr lang="en-US" sz="1600" b="1" dirty="0">
                <a:solidFill>
                  <a:srgbClr val="0000FF"/>
                </a:solidFill>
              </a:rPr>
              <a:t>b) control signals; (c) three phase reference voltage and triangular carrier waveforms; (d) </a:t>
            </a:r>
            <a:r>
              <a:rPr lang="en-US" sz="1600" b="1" dirty="0" smtClean="0">
                <a:solidFill>
                  <a:srgbClr val="0000FF"/>
                </a:solidFill>
              </a:rPr>
              <a:t>voltage of </a:t>
            </a:r>
            <a:r>
              <a:rPr lang="en-US" sz="1600" b="1" dirty="0">
                <a:solidFill>
                  <a:srgbClr val="0000FF"/>
                </a:solidFill>
              </a:rPr>
              <a:t>phase a; (e) voltage of phase b; and (f) voltage of phase c</a:t>
            </a:r>
            <a:r>
              <a:rPr lang="en-US" sz="1600" b="1" dirty="0" smtClean="0">
                <a:solidFill>
                  <a:srgbClr val="0000FF"/>
                </a:solidFill>
              </a:rPr>
              <a:t>.</a:t>
            </a:r>
            <a:endParaRPr lang="fa-IR" sz="1600" b="1" dirty="0">
              <a:solidFill>
                <a:srgbClr val="0000FF"/>
              </a:solidFill>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8400"/>
            <a:ext cx="4731472" cy="20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747" y="381000"/>
            <a:ext cx="449925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565" y="3200400"/>
            <a:ext cx="4427435"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b="3127"/>
          <a:stretch/>
        </p:blipFill>
        <p:spPr bwMode="auto">
          <a:xfrm>
            <a:off x="4644747" y="2593200"/>
            <a:ext cx="4300645" cy="383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500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5" name="Rectangle 4"/>
          <p:cNvSpPr/>
          <p:nvPr/>
        </p:nvSpPr>
        <p:spPr>
          <a:xfrm>
            <a:off x="304800" y="1524000"/>
            <a:ext cx="4114800" cy="830997"/>
          </a:xfrm>
          <a:prstGeom prst="rect">
            <a:avLst/>
          </a:prstGeom>
        </p:spPr>
        <p:txBody>
          <a:bodyPr wrap="square">
            <a:spAutoFit/>
          </a:bodyPr>
          <a:lstStyle/>
          <a:p>
            <a:pPr algn="ctr"/>
            <a:r>
              <a:rPr lang="en-US" sz="1600" b="1" dirty="0" smtClean="0">
                <a:solidFill>
                  <a:srgbClr val="0000FF"/>
                </a:solidFill>
              </a:rPr>
              <a:t>Fig. 5. More detail of Three-phase sinusoidal PWM patter with line-line voltage presentation.</a:t>
            </a:r>
            <a:endParaRPr lang="fa-IR" sz="1600" b="1" dirty="0">
              <a:solidFill>
                <a:srgbClr val="0000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443" y="400110"/>
            <a:ext cx="4560557"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3581400"/>
            <a:ext cx="4605964"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339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
        <p:nvSpPr>
          <p:cNvPr id="3" name="Rectangle 2"/>
          <p:cNvSpPr/>
          <p:nvPr/>
        </p:nvSpPr>
        <p:spPr>
          <a:xfrm>
            <a:off x="185057" y="469880"/>
            <a:ext cx="8577943" cy="3416320"/>
          </a:xfrm>
          <a:prstGeom prst="rect">
            <a:avLst/>
          </a:prstGeom>
        </p:spPr>
        <p:txBody>
          <a:bodyPr wrap="square">
            <a:spAutoFit/>
          </a:bodyPr>
          <a:lstStyle/>
          <a:p>
            <a:pPr marL="285750" indent="-285750" algn="just">
              <a:buFont typeface="Wingdings" pitchFamily="2" charset="2"/>
              <a:buChar char="q"/>
            </a:pPr>
            <a:r>
              <a:rPr lang="en-US" dirty="0" smtClean="0"/>
              <a:t>Brushed DC motors have </a:t>
            </a:r>
            <a:r>
              <a:rPr lang="en-US" dirty="0"/>
              <a:t>permanent magnets (PM) to make the stator; rotors have brushes </a:t>
            </a:r>
            <a:r>
              <a:rPr lang="en-US" dirty="0" smtClean="0"/>
              <a:t>to </a:t>
            </a:r>
            <a:r>
              <a:rPr lang="en-US" dirty="0"/>
              <a:t>feed current into the </a:t>
            </a:r>
            <a:r>
              <a:rPr lang="en-US" dirty="0" smtClean="0"/>
              <a:t>armature and to </a:t>
            </a:r>
            <a:r>
              <a:rPr lang="en-US" dirty="0"/>
              <a:t>provide supply and </a:t>
            </a:r>
            <a:r>
              <a:rPr lang="en-US" dirty="0" smtClean="0"/>
              <a:t> </a:t>
            </a:r>
            <a:r>
              <a:rPr lang="en-US" dirty="0"/>
              <a:t>to the stator</a:t>
            </a:r>
            <a:r>
              <a:rPr lang="en-US" dirty="0" smtClean="0"/>
              <a:t>.</a:t>
            </a:r>
          </a:p>
          <a:p>
            <a:pPr marL="285750" indent="-285750" algn="just">
              <a:buFont typeface="Wingdings" pitchFamily="2" charset="2"/>
              <a:buChar char="q"/>
            </a:pPr>
            <a:r>
              <a:rPr lang="en-US" dirty="0" smtClean="0">
                <a:solidFill>
                  <a:srgbClr val="FF0000"/>
                </a:solidFill>
              </a:rPr>
              <a:t> </a:t>
            </a:r>
            <a:r>
              <a:rPr lang="en-US" dirty="0">
                <a:solidFill>
                  <a:srgbClr val="FF0000"/>
                </a:solidFill>
              </a:rPr>
              <a:t>Brushed DC motors </a:t>
            </a:r>
            <a:r>
              <a:rPr lang="en-US" b="1" dirty="0" smtClean="0">
                <a:solidFill>
                  <a:srgbClr val="FF0000"/>
                </a:solidFill>
              </a:rPr>
              <a:t>merits</a:t>
            </a:r>
            <a:r>
              <a:rPr lang="en-US" dirty="0" smtClean="0">
                <a:solidFill>
                  <a:srgbClr val="FF0000"/>
                </a:solidFill>
              </a:rPr>
              <a:t> are: </a:t>
            </a:r>
          </a:p>
          <a:p>
            <a:pPr marL="285750" indent="-285750" algn="just">
              <a:buFont typeface="Wingdings" pitchFamily="2" charset="2"/>
              <a:buChar char="ü"/>
            </a:pPr>
            <a:r>
              <a:rPr lang="en-US" dirty="0" smtClean="0"/>
              <a:t>ability </a:t>
            </a:r>
            <a:r>
              <a:rPr lang="en-US" dirty="0"/>
              <a:t>to provide maximum torque in low </a:t>
            </a:r>
            <a:r>
              <a:rPr lang="en-US" dirty="0" smtClean="0"/>
              <a:t>speed;</a:t>
            </a:r>
          </a:p>
          <a:p>
            <a:pPr marL="285750" indent="-285750" algn="just">
              <a:buFont typeface="Wingdings" pitchFamily="2" charset="2"/>
              <a:buChar char="ü"/>
            </a:pPr>
            <a:r>
              <a:rPr lang="en-US" dirty="0" smtClean="0"/>
              <a:t>Simple control.</a:t>
            </a:r>
          </a:p>
          <a:p>
            <a:pPr marL="285750" indent="-285750" algn="just">
              <a:buFont typeface="Wingdings" pitchFamily="2" charset="2"/>
              <a:buChar char="q"/>
            </a:pPr>
            <a:r>
              <a:rPr lang="en-US" dirty="0">
                <a:solidFill>
                  <a:srgbClr val="FF0000"/>
                </a:solidFill>
              </a:rPr>
              <a:t> Brushed DC motors </a:t>
            </a:r>
            <a:r>
              <a:rPr lang="en-US" b="1" dirty="0" smtClean="0">
                <a:solidFill>
                  <a:srgbClr val="FF0000"/>
                </a:solidFill>
              </a:rPr>
              <a:t>limitations</a:t>
            </a:r>
            <a:r>
              <a:rPr lang="en-US" dirty="0" smtClean="0">
                <a:solidFill>
                  <a:srgbClr val="FF0000"/>
                </a:solidFill>
              </a:rPr>
              <a:t> </a:t>
            </a:r>
            <a:r>
              <a:rPr lang="en-US" dirty="0">
                <a:solidFill>
                  <a:srgbClr val="FF0000"/>
                </a:solidFill>
              </a:rPr>
              <a:t>are: </a:t>
            </a:r>
          </a:p>
          <a:p>
            <a:pPr marL="285750" indent="-285750" algn="just">
              <a:buFont typeface="Wingdings" pitchFamily="2" charset="2"/>
              <a:buChar char="ü"/>
            </a:pPr>
            <a:r>
              <a:rPr lang="en-US" dirty="0" smtClean="0"/>
              <a:t>bulky structure and low power density;</a:t>
            </a:r>
          </a:p>
          <a:p>
            <a:pPr marL="285750" indent="-285750" algn="just">
              <a:buFont typeface="Wingdings" pitchFamily="2" charset="2"/>
              <a:buChar char="ü"/>
            </a:pPr>
            <a:r>
              <a:rPr lang="en-US" dirty="0" smtClean="0"/>
              <a:t>low efficiency;</a:t>
            </a:r>
          </a:p>
          <a:p>
            <a:pPr marL="285750" indent="-285750" algn="just">
              <a:buFont typeface="Wingdings" pitchFamily="2" charset="2"/>
              <a:buChar char="ü"/>
            </a:pPr>
            <a:r>
              <a:rPr lang="en-US" dirty="0" smtClean="0"/>
              <a:t>heat </a:t>
            </a:r>
            <a:r>
              <a:rPr lang="en-US" dirty="0"/>
              <a:t>generated because of the brushes and associated drop in </a:t>
            </a:r>
            <a:r>
              <a:rPr lang="en-US" dirty="0" smtClean="0"/>
              <a:t>efficiency (The </a:t>
            </a:r>
            <a:r>
              <a:rPr lang="en-US" dirty="0"/>
              <a:t>heat is also difficult to remove as it is generated in the center of the </a:t>
            </a:r>
            <a:r>
              <a:rPr lang="en-US" dirty="0" smtClean="0"/>
              <a:t>rotor); </a:t>
            </a:r>
          </a:p>
          <a:p>
            <a:pPr marL="285750" indent="-285750" algn="just">
              <a:buFont typeface="Wingdings" pitchFamily="2" charset="2"/>
              <a:buChar char="ü"/>
            </a:pPr>
            <a:r>
              <a:rPr lang="en-US" dirty="0" smtClean="0"/>
              <a:t>Requirement to </a:t>
            </a:r>
            <a:r>
              <a:rPr lang="en-US" dirty="0" err="1" smtClean="0"/>
              <a:t>commutators</a:t>
            </a:r>
            <a:r>
              <a:rPr lang="en-US" dirty="0" smtClean="0"/>
              <a:t> and brushes, </a:t>
            </a:r>
            <a:r>
              <a:rPr lang="en-US" dirty="0"/>
              <a:t>thus making them less </a:t>
            </a:r>
            <a:r>
              <a:rPr lang="en-US" dirty="0" smtClean="0"/>
              <a:t>reliable and </a:t>
            </a:r>
            <a:r>
              <a:rPr lang="en-US" dirty="0"/>
              <a:t>unsuitable for maintenance-free operation and high speed. </a:t>
            </a:r>
            <a:endParaRPr lang="fa-IR" b="1" dirty="0">
              <a:solidFill>
                <a:srgbClr val="0000FF"/>
              </a:solidFill>
            </a:endParaRPr>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2052" name="Picture 4" descr="Image result for Brushed DC motor 5kw for electric vehi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43000"/>
            <a:ext cx="2155893" cy="162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3112" y="152400"/>
            <a:ext cx="2596288" cy="400110"/>
          </a:xfrm>
          <a:prstGeom prst="rect">
            <a:avLst/>
          </a:prstGeom>
        </p:spPr>
        <p:txBody>
          <a:bodyPr wrap="none">
            <a:spAutoFit/>
          </a:bodyPr>
          <a:lstStyle/>
          <a:p>
            <a:pPr algn="just"/>
            <a:r>
              <a:rPr lang="en-US" sz="2000" b="1" dirty="0" smtClean="0">
                <a:solidFill>
                  <a:srgbClr val="00B050"/>
                </a:solidFill>
              </a:rPr>
              <a:t>3.2. </a:t>
            </a:r>
            <a:r>
              <a:rPr lang="en-US" sz="2000" b="1" dirty="0">
                <a:solidFill>
                  <a:srgbClr val="00B050"/>
                </a:solidFill>
              </a:rPr>
              <a:t>Brushed DC motor</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971" y="3824294"/>
            <a:ext cx="3701322" cy="3017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7757" y="4038600"/>
            <a:ext cx="4374244" cy="646331"/>
          </a:xfrm>
          <a:prstGeom prst="rect">
            <a:avLst/>
          </a:prstGeom>
        </p:spPr>
        <p:txBody>
          <a:bodyPr wrap="square">
            <a:spAutoFit/>
          </a:bodyPr>
          <a:lstStyle/>
          <a:p>
            <a:pPr marL="285750" indent="-285750" algn="just">
              <a:buFont typeface="Wingdings" pitchFamily="2" charset="2"/>
              <a:buChar char="q"/>
            </a:pPr>
            <a:r>
              <a:rPr lang="en-US" dirty="0"/>
              <a:t>Because of limitations, brushed DC motors are not used in EVs any more. </a:t>
            </a:r>
            <a:endParaRPr lang="en-US" b="1" dirty="0">
              <a:solidFill>
                <a:srgbClr val="0000FF"/>
              </a:solidFill>
            </a:endParaRPr>
          </a:p>
        </p:txBody>
      </p:sp>
      <p:sp>
        <p:nvSpPr>
          <p:cNvPr id="7" name="Rectangle 6"/>
          <p:cNvSpPr/>
          <p:nvPr/>
        </p:nvSpPr>
        <p:spPr>
          <a:xfrm>
            <a:off x="790015" y="5486400"/>
            <a:ext cx="3654398" cy="338554"/>
          </a:xfrm>
          <a:prstGeom prst="rect">
            <a:avLst/>
          </a:prstGeom>
        </p:spPr>
        <p:txBody>
          <a:bodyPr wrap="none">
            <a:spAutoFit/>
          </a:bodyPr>
          <a:lstStyle/>
          <a:p>
            <a:r>
              <a:rPr lang="en-US" sz="1600" b="1" dirty="0" smtClean="0">
                <a:solidFill>
                  <a:srgbClr val="0000FF"/>
                </a:solidFill>
              </a:rPr>
              <a:t>Fig. 6. Operation </a:t>
            </a:r>
            <a:r>
              <a:rPr lang="en-US" sz="1600" b="1" dirty="0">
                <a:solidFill>
                  <a:srgbClr val="0000FF"/>
                </a:solidFill>
              </a:rPr>
              <a:t>principle of a DC </a:t>
            </a:r>
            <a:r>
              <a:rPr lang="en-US" sz="1600" b="1" dirty="0" smtClean="0">
                <a:solidFill>
                  <a:srgbClr val="0000FF"/>
                </a:solidFill>
              </a:rPr>
              <a:t>motor.</a:t>
            </a:r>
            <a:endParaRPr lang="fa-IR" sz="1600" b="1" dirty="0">
              <a:solidFill>
                <a:srgbClr val="0000FF"/>
              </a:solidFill>
            </a:endParaRPr>
          </a:p>
        </p:txBody>
      </p:sp>
    </p:spTree>
    <p:extLst>
      <p:ext uri="{BB962C8B-B14F-4D97-AF65-F5344CB8AC3E}">
        <p14:creationId xmlns:p14="http://schemas.microsoft.com/office/powerpoint/2010/main" val="1464048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3" name="Rectangle 2"/>
          <p:cNvSpPr/>
          <p:nvPr/>
        </p:nvSpPr>
        <p:spPr>
          <a:xfrm>
            <a:off x="152400" y="457200"/>
            <a:ext cx="8577943" cy="1477328"/>
          </a:xfrm>
          <a:prstGeom prst="rect">
            <a:avLst/>
          </a:prstGeom>
        </p:spPr>
        <p:txBody>
          <a:bodyPr wrap="square">
            <a:spAutoFit/>
          </a:bodyPr>
          <a:lstStyle/>
          <a:p>
            <a:pPr algn="just"/>
            <a:r>
              <a:rPr lang="en-US" dirty="0" smtClean="0"/>
              <a:t>IMs </a:t>
            </a:r>
            <a:r>
              <a:rPr lang="en-US" dirty="0"/>
              <a:t>are used in early EVs like </a:t>
            </a:r>
            <a:r>
              <a:rPr lang="en-US" b="1" dirty="0" smtClean="0"/>
              <a:t>GM-EV1</a:t>
            </a:r>
            <a:r>
              <a:rPr lang="en-US" dirty="0" smtClean="0"/>
              <a:t> </a:t>
            </a:r>
            <a:r>
              <a:rPr lang="en-US" dirty="0"/>
              <a:t>as well as current models like the </a:t>
            </a:r>
            <a:r>
              <a:rPr lang="en-US" b="1" dirty="0" smtClean="0"/>
              <a:t>Tesla</a:t>
            </a:r>
            <a:r>
              <a:rPr lang="en-US" dirty="0" smtClean="0"/>
              <a:t> and is the most mature </a:t>
            </a:r>
            <a:r>
              <a:rPr lang="en-US" b="1" dirty="0" err="1" smtClean="0"/>
              <a:t>commutatorless</a:t>
            </a:r>
            <a:r>
              <a:rPr lang="en-US" dirty="0" smtClean="0"/>
              <a:t> </a:t>
            </a:r>
            <a:r>
              <a:rPr lang="en-US" dirty="0"/>
              <a:t>motors for EV and HEV </a:t>
            </a:r>
            <a:r>
              <a:rPr lang="en-US" dirty="0" smtClean="0"/>
              <a:t>propulsion </a:t>
            </a:r>
            <a:r>
              <a:rPr lang="en-US" dirty="0"/>
              <a:t>due to advantages as: </a:t>
            </a:r>
          </a:p>
          <a:p>
            <a:pPr marL="285750" indent="-285750" algn="just">
              <a:buFont typeface="Wingdings" pitchFamily="2" charset="2"/>
              <a:buChar char="ü"/>
            </a:pPr>
            <a:r>
              <a:rPr lang="en-US" dirty="0"/>
              <a:t>low cost, </a:t>
            </a:r>
          </a:p>
          <a:p>
            <a:pPr marL="285750" indent="-285750" algn="just">
              <a:buFont typeface="Wingdings" pitchFamily="2" charset="2"/>
              <a:buChar char="ü"/>
            </a:pPr>
            <a:r>
              <a:rPr lang="en-US" dirty="0"/>
              <a:t>high reliability,</a:t>
            </a:r>
          </a:p>
          <a:p>
            <a:pPr marL="285750" indent="-285750" algn="just">
              <a:buFont typeface="Wingdings" pitchFamily="2" charset="2"/>
              <a:buChar char="ü"/>
            </a:pPr>
            <a:r>
              <a:rPr lang="en-US" dirty="0"/>
              <a:t>maintenance-free operation</a:t>
            </a:r>
            <a:r>
              <a:rPr lang="en-US" dirty="0" smtClean="0"/>
              <a:t>.</a:t>
            </a:r>
            <a:endParaRPr lang="en-US" b="1" dirty="0" smtClean="0"/>
          </a:p>
        </p:txBody>
      </p:sp>
      <p:sp>
        <p:nvSpPr>
          <p:cNvPr id="4" name="AutoShape 2" descr="Image result for Brushed DC motor for electric vehicle"/>
          <p:cNvSpPr>
            <a:spLocks noChangeAspect="1" noChangeArrowheads="1"/>
          </p:cNvSpPr>
          <p:nvPr/>
        </p:nvSpPr>
        <p:spPr bwMode="auto">
          <a:xfrm>
            <a:off x="8245475" y="-1608138"/>
            <a:ext cx="340042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6" name="Rectangle 5"/>
          <p:cNvSpPr/>
          <p:nvPr/>
        </p:nvSpPr>
        <p:spPr>
          <a:xfrm>
            <a:off x="145539" y="76200"/>
            <a:ext cx="2902461" cy="400110"/>
          </a:xfrm>
          <a:prstGeom prst="rect">
            <a:avLst/>
          </a:prstGeom>
        </p:spPr>
        <p:txBody>
          <a:bodyPr wrap="none">
            <a:spAutoFit/>
          </a:bodyPr>
          <a:lstStyle/>
          <a:p>
            <a:pPr algn="just"/>
            <a:r>
              <a:rPr lang="en-US" sz="2000" b="1" dirty="0" smtClean="0">
                <a:solidFill>
                  <a:srgbClr val="00B050"/>
                </a:solidFill>
              </a:rPr>
              <a:t>3.3. </a:t>
            </a:r>
            <a:r>
              <a:rPr lang="en-US" sz="2000" b="1" dirty="0">
                <a:solidFill>
                  <a:srgbClr val="00B050"/>
                </a:solidFill>
              </a:rPr>
              <a:t>Induction Motor (IM)</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1" y="2110884"/>
            <a:ext cx="4850929" cy="393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828800" y="6324600"/>
            <a:ext cx="6275564" cy="338554"/>
          </a:xfrm>
          <a:prstGeom prst="rect">
            <a:avLst/>
          </a:prstGeom>
        </p:spPr>
        <p:txBody>
          <a:bodyPr wrap="none">
            <a:spAutoFit/>
          </a:bodyPr>
          <a:lstStyle/>
          <a:p>
            <a:r>
              <a:rPr lang="en-US" sz="1600" b="1" dirty="0">
                <a:solidFill>
                  <a:srgbClr val="0000FF"/>
                </a:solidFill>
              </a:rPr>
              <a:t> Fig. </a:t>
            </a:r>
            <a:r>
              <a:rPr lang="en-US" sz="1600" b="1" dirty="0" smtClean="0">
                <a:solidFill>
                  <a:srgbClr val="0000FF"/>
                </a:solidFill>
              </a:rPr>
              <a:t>7. An IM structure: Cross section(left), and 3D internal parts (right).</a:t>
            </a:r>
            <a:endParaRPr lang="fa-IR" sz="1600" dirty="0"/>
          </a:p>
        </p:txBody>
      </p:sp>
      <p:pic>
        <p:nvPicPr>
          <p:cNvPr id="13" name="Picture 6" descr="Induction Motor Constru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347998"/>
            <a:ext cx="4114800" cy="472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910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8995</TotalTime>
  <Words>3350</Words>
  <Application>Microsoft Office PowerPoint</Application>
  <PresentationFormat>On-screen Show (4:3)</PresentationFormat>
  <Paragraphs>243</Paragraphs>
  <Slides>32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علیرضا خوش سعادت</dc:creator>
  <cp:lastModifiedBy>علیرضا خوش سعادت</cp:lastModifiedBy>
  <cp:revision>626</cp:revision>
  <dcterms:created xsi:type="dcterms:W3CDTF">2006-08-16T00:00:00Z</dcterms:created>
  <dcterms:modified xsi:type="dcterms:W3CDTF">2023-05-19T08:53:27Z</dcterms:modified>
</cp:coreProperties>
</file>