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0" r:id="rId2"/>
    <p:sldId id="438" r:id="rId3"/>
    <p:sldId id="473" r:id="rId4"/>
    <p:sldId id="471" r:id="rId5"/>
    <p:sldId id="472" r:id="rId6"/>
    <p:sldId id="475" r:id="rId7"/>
    <p:sldId id="474" r:id="rId8"/>
    <p:sldId id="476" r:id="rId9"/>
    <p:sldId id="477" r:id="rId10"/>
    <p:sldId id="479" r:id="rId11"/>
    <p:sldId id="4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 autoAdjust="0"/>
  </p:normalViewPr>
  <p:slideViewPr>
    <p:cSldViewPr>
      <p:cViewPr varScale="1">
        <p:scale>
          <a:sx n="88" d="100"/>
          <a:sy n="88" d="100"/>
        </p:scale>
        <p:origin x="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922B61-EBD9-4626-BB51-AFBEBC5B06EF}" type="datetimeFigureOut">
              <a:rPr lang="fa-IR" smtClean="0"/>
              <a:t>23/10/1444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1C5BCC-63CE-47CC-B461-13C28839C9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343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EDB7BC-27A3-48B6-9E4A-0314713BA765}" type="datetimeFigureOut">
              <a:rPr lang="fa-IR" smtClean="0"/>
              <a:t>23/10/1444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465D2B-48C5-4B00-B4CD-1AB384E913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7505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80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0009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837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8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002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239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706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415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3045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147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600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CCDF-A3A5-43D2-94B7-E6AB246FD69A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1A88-5778-401E-9A15-5D1E521F8B53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91C3-3094-4C13-8893-E1679CEBF80B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2BFA-2A5A-4D3F-9F9D-279DB3FF08D1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EAE1-1307-4366-B59E-E3BB73FEBDE7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C79-0E12-42E6-81B8-22449605D729}" type="datetime1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FF62-785B-495B-8441-360F59AF412C}" type="datetime1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7FE-E834-4C04-950C-B0D977D39D24}" type="datetime1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02DB-2711-4BD1-BB1A-E937B7241A18}" type="datetime1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71D0-4FBC-46F7-9518-953D7E739B8A}" type="datetime1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CD6-3713-48C2-B5F0-06F7A6E020E2}" type="datetime1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5668-D410-485B-8BED-FEA04D4838DB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400118-9043-4AF6-98EF-5082ED11371D}"/>
              </a:ext>
            </a:extLst>
          </p:cNvPr>
          <p:cNvSpPr txBox="1"/>
          <p:nvPr/>
        </p:nvSpPr>
        <p:spPr>
          <a:xfrm>
            <a:off x="152400" y="-76200"/>
            <a:ext cx="868680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فصل 2:</a:t>
            </a:r>
            <a:endParaRPr lang="en-US" sz="3600" b="1" dirty="0">
              <a:solidFill>
                <a:srgbClr val="FF0000"/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itchFamily="2" charset="-78"/>
              </a:rPr>
              <a:t>محاسبات روابط مربوط به توان الکتریکی در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B Titr" pitchFamily="2" charset="-78"/>
              </a:rPr>
              <a:t>PSpice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B Tit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2E220-40C8-4044-8FC1-BF9163EAA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72871"/>
            <a:ext cx="4616865" cy="329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CD11F-BB03-4763-8405-B2E8C93F6F1B}"/>
              </a:ext>
            </a:extLst>
          </p:cNvPr>
          <p:cNvSpPr txBox="1"/>
          <p:nvPr/>
        </p:nvSpPr>
        <p:spPr>
          <a:xfrm>
            <a:off x="3124200" y="1678126"/>
            <a:ext cx="57926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2-1- 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محاسبات توان با استفاده از </a:t>
            </a:r>
            <a:r>
              <a:rPr lang="en-US" b="1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endParaRPr lang="en-US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464050" algn="l"/>
              </a:tabLst>
            </a:pPr>
            <a:r>
              <a:rPr lang="fa-I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   - توان لحظه ای، انرژی و متوسط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464050" algn="l"/>
              </a:tabLst>
            </a:pPr>
            <a:r>
              <a:rPr lang="fa-I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   - مقدار </a:t>
            </a:r>
            <a:r>
              <a:rPr lang="fa-I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مؤثر (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RMS</a:t>
            </a:r>
            <a:r>
              <a:rPr lang="fa-I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464050" algn="l"/>
              </a:tabLst>
            </a:pP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   - تحلیل فوریه</a:t>
            </a:r>
            <a:r>
              <a:rPr lang="fa-I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464050" algn="l"/>
              </a:tabLst>
            </a:pPr>
            <a:endParaRPr lang="fa-IR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E9556-1A6F-48BF-A99A-BE7C4959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F94BBE-FE75-4496-AC64-4CD6A3ACE265}"/>
              </a:ext>
            </a:extLst>
          </p:cNvPr>
          <p:cNvSpPr txBox="1"/>
          <p:nvPr/>
        </p:nvSpPr>
        <p:spPr>
          <a:xfrm>
            <a:off x="8037736" y="304800"/>
            <a:ext cx="104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■ </a:t>
            </a:r>
            <a:r>
              <a:rPr lang="fa-IR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حل</a:t>
            </a:r>
            <a:endParaRPr lang="en-US" sz="1600" dirty="0">
              <a:solidFill>
                <a:srgbClr val="FF0000"/>
              </a:solidFill>
              <a:effectLst/>
              <a:latin typeface="B Naza'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732" y="675528"/>
            <a:ext cx="8782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از ترانزیستور به‌عنوان کلید استفاده شده، و بنابراین از یک کلید کنترل‌شده با ولتاژ (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Sbreak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) برای مدار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می‌توان استفاده کرد. با قرار دادن </a:t>
            </a:r>
            <a:r>
              <a:rPr lang="en-US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0/001</a:t>
            </a:r>
            <a:r>
              <a:rPr lang="en-US" i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on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، کلید به حالت ایده‌آل نزدیک شده است. ولتاژ کنترل کلید، یک منبع ولتاژ پالسی با عرض پالس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ms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10 و دوره تناوب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ms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100 می­باشد. از دیود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Dbreak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نیز استفاده شده است. </a:t>
            </a:r>
            <a:r>
              <a:rPr lang="ar-SA" dirty="0">
                <a:latin typeface="Times New Roman" panose="02020603050405020304" pitchFamily="18" charset="0"/>
                <a:cs typeface="B Nazanin" panose="00000400000000000000" pitchFamily="2" charset="-78"/>
              </a:rPr>
              <a:t>در هنگام خاموشی ترانزیستور، مسیر تشکیل‌شده از مقاومت و دیود، راهی برای باز کردن کلید و تخلیه انرژی ذخیره­شده در القاگر ایجاد می­نماید. </a:t>
            </a:r>
            <a:r>
              <a:rPr lang="ar-SA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بدون </a:t>
            </a:r>
            <a:r>
              <a:rPr lang="ar-SA" dirty="0">
                <a:latin typeface="Times New Roman" panose="02020603050405020304" pitchFamily="18" charset="0"/>
                <a:cs typeface="B Nazanin" panose="00000400000000000000" pitchFamily="2" charset="-78"/>
              </a:rPr>
              <a:t>مسیر متشکل از مقاومت و دیود، ترانزیستور در هنگام خاموش ‌شدن آسیب خواهد دید؛ زیرا کاهش سریع جریان القاگر باعث ایجاد یک ولتاژ بزرگ در دو سر القاگر و ترانزیستور خواهد شد</a:t>
            </a:r>
            <a:r>
              <a:rPr lang="ar-SA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46606"/>
            <a:ext cx="6194134" cy="3554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4416812"/>
            <a:ext cx="603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90V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4653011"/>
            <a:ext cx="300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81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31" y="228600"/>
            <a:ext cx="8832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بعضی از نتایجی که می‌توان آنها را از خروجی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دریافت کرد در جدول زیر لیست شده‌اند. تمامی نتایج، به­جز جریان بیشینه القاگر و نیز انرژی ذخیره­شده، در آخر شبیه‌سازی که پس از یک دوره کامل می‌باشد، محاسبه شده‌اند. 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38023"/>
              </p:ext>
            </p:extLst>
          </p:nvPr>
        </p:nvGraphicFramePr>
        <p:xfrm>
          <a:off x="486065" y="975360"/>
          <a:ext cx="8229600" cy="47548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2000020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9943325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97332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کميت مورد نظر</a:t>
                      </a:r>
                      <a:endParaRPr lang="en-US" sz="1600" b="1" baseline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دستور ورودي در </a:t>
                      </a:r>
                      <a:r>
                        <a:rPr lang="en-US" sz="1600" b="1" baseline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Probe</a:t>
                      </a:r>
                      <a:endParaRPr lang="en-US" sz="1600" b="1" baseline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نتیجه</a:t>
                      </a:r>
                      <a:endParaRPr lang="en-US" sz="1600" b="1" baseline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8053114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جريان القاگر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I(L1)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حداکثر 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4/5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728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58240" algn="l"/>
                          <a:tab pos="1270000" algn="ctr"/>
                        </a:tabLs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انرژي ذخيره­شده در القاگر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0.5*0.2* I(L1)* I(L1)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حداکثر 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J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2/025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6267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توان متوسط کليد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AVG(W(S1))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W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0/01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0740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توان متوسط منبع (جذب­شده)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AVG(W(VCC))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W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20/3-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319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توان متوسط ديود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AVG(W(D1))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W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0/464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271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توان متوسط القاگر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AVG(W(L1))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تقريباً صفر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433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ولتاژ متوسط القاگر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AVG(V(1,2))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تقريبا</a:t>
                      </a:r>
                      <a:r>
                        <a:rPr lang="fa-IR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ً</a:t>
                      </a: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صفر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821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توان متوسط مقاومت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AVG(W(R1))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W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19/9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4442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انرژي جذب­شده توسط مقاومت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S(W(R1))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J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1/99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0972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انرژي جذب­شده توسط ديود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S(W(D1))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J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0/046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3941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انرژي </a:t>
                      </a:r>
                      <a:r>
                        <a:rPr lang="ar-SA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جذب­شده</a:t>
                      </a:r>
                      <a:r>
                        <a:rPr lang="fa-IR" sz="1600" b="1" baseline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b="1" baseline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توسط </a:t>
                      </a: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القاگر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S(W(L1))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تقريباً صفر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1675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جريان مؤثر مقاومت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RMS(I(R1))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0/998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2523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12F36EF-02A4-40DF-BE1D-0B7961B74FAF}"/>
              </a:ext>
            </a:extLst>
          </p:cNvPr>
          <p:cNvSpPr txBox="1"/>
          <p:nvPr/>
        </p:nvSpPr>
        <p:spPr>
          <a:xfrm>
            <a:off x="2314865" y="58028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*************************************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0" y="133290"/>
            <a:ext cx="4292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2-1- </a:t>
            </a:r>
            <a:r>
              <a:rPr lang="fa-IR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محاسبات </a:t>
            </a:r>
            <a:r>
              <a:rPr lang="fa-I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توان با استفاده از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PSpice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61722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</a:t>
            </a:r>
            <a:r>
              <a:rPr kumimoji="0" lang="fa-IR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2-1</a:t>
            </a:r>
            <a:r>
              <a:rPr kumimoji="0" lang="ar-SA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 الف) جهت قراردادی متناظر: </a:t>
            </a:r>
            <a:r>
              <a:rPr kumimoji="0" lang="en-US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0</a:t>
            </a:r>
            <a:r>
              <a:rPr kumimoji="0" lang="ar-SA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&lt;(</a:t>
            </a:r>
            <a:r>
              <a:rPr kumimoji="0" lang="en-US" altLang="en-US" sz="16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kumimoji="0" lang="ar-SA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kumimoji="0" lang="en-US" altLang="en-US" sz="16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kumimoji="0" lang="ar-SA" altLang="en-US" sz="16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kumimoji="0" lang="ar-SA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مبین جذب توان است، ب) </a:t>
            </a:r>
            <a:r>
              <a:rPr kumimoji="0" lang="en-US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0</a:t>
            </a:r>
            <a:r>
              <a:rPr kumimoji="0" lang="ar-SA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&lt;(</a:t>
            </a:r>
            <a:r>
              <a:rPr kumimoji="0" lang="en-US" altLang="en-US" sz="16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kumimoji="0" lang="ar-SA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kumimoji="0" lang="en-US" altLang="en-US" sz="16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kumimoji="0" lang="ar-SA" altLang="en-US" sz="16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بیان می­کند که منبع درحال تحویل توان است.</a:t>
            </a:r>
            <a:endParaRPr kumimoji="0" lang="ar-SA" altLang="en-US" sz="2800" b="1" u="none" strike="noStrike" cap="none" normalizeH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33400"/>
            <a:ext cx="8712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می‌توان برای شبیه‌سازی مدارهای الکترونیک قدرت به­منظور تعیین مقادیر ولتاژها، جریان‌ها و توان­ها استفاده کرد. یک روش ساده، استفاده از قابلیت‌های تحلیل عددی است که در برنامه کمک‌پردازشی گرافیکی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محاسبه مستقیم کمیت­های توان در نظر گرفته شده است. برنامه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Probe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دارای قابلیت‌های زیر است: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  <a:sym typeface="Wingdings 2" panose="05020102010507070707" pitchFamily="18" charset="2"/>
              </a:rPr>
              <a:t>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نمایش شکل‌موج‌های ولتاژ و جریان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v(t)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(t)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؛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  <a:sym typeface="Wingdings 2" panose="05020102010507070707" pitchFamily="18" charset="2"/>
              </a:rPr>
              <a:t>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نمایش توان لحظه‌ای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p(t)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؛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  <a:sym typeface="Wingdings 2" panose="05020102010507070707" pitchFamily="18" charset="2"/>
              </a:rPr>
              <a:t>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محاسبه انرژی جذب­شده توسط یک المان؛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  <a:sym typeface="Wingdings 2" panose="05020102010507070707" pitchFamily="18" charset="2"/>
              </a:rPr>
              <a:t>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محاسبه توان متوسط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؛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  <a:sym typeface="Wingdings 2" panose="05020102010507070707" pitchFamily="18" charset="2"/>
              </a:rPr>
              <a:t>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محاسبه ولتاژ و جریان متوسط؛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  <a:sym typeface="Wingdings 2" panose="05020102010507070707" pitchFamily="18" charset="2"/>
              </a:rPr>
              <a:t>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محاسبه ولتاژ و جریان مؤثر؛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  <a:sym typeface="Wingdings 2" panose="05020102010507070707" pitchFamily="18" charset="2"/>
              </a:rPr>
              <a:t>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تعیین سری فوریه یک شکل‌موج متناوب.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مثال‌های پیش­رو، محاسبات توان با استفاده از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را نشان می دهد.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1025" name="Picture 7">
            <a:extLst>
              <a:ext uri="{FF2B5EF4-FFF2-40B4-BE49-F238E27FC236}">
                <a16:creationId xmlns:a16="http://schemas.microsoft.com/office/drawing/2014/main" id="{3DA4E9E1-91C4-43A2-B8C1-3316DF2A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59184"/>
            <a:ext cx="2739178" cy="24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3000" y="2656582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16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</a:t>
            </a:r>
            <a:r>
              <a:rPr kumimoji="0" lang="fa-IR" alt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2-2</a:t>
            </a:r>
            <a:r>
              <a:rPr kumimoji="0" lang="ar-SA" alt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</a:t>
            </a:r>
            <a:r>
              <a:rPr kumimoji="0" lang="fa-IR" alt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الف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 مدار </a:t>
            </a:r>
            <a:r>
              <a:rPr 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برای مثال 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2-1، 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ب) ولتاژ، جریان و توان لحظه‌ای برای مقاومت، ج) انرژی جذب‌شده توسط مقاومت، د)توان متوسط جذب­شده توسط 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مقاومت (ادامه دارد).</a:t>
            </a:r>
            <a:endParaRPr kumimoji="0" lang="ar-SA" altLang="en-US" sz="16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28600"/>
            <a:ext cx="581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مثال </a:t>
            </a:r>
            <a:r>
              <a:rPr lang="fa-I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2-1- 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توان لحظه‌ای، انرژی و توان متوسط با استفاده از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5531" y="685800"/>
            <a:ext cx="8832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680" algn="just" rtl="1"/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می‌توان برای نمایش توان لحظه‌ای و محاسبه انرژی استفاده کرد. یک مثال ساده، یک ولتاژ سینوسی دو سر یک مقاومت است. منبع ولتاژ دارای دامنه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10</a:t>
            </a:r>
            <a:r>
              <a:rPr lang="en-US" i="1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و فرکانس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Hz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60 بوده و مقاومت برابر با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5 می‌باشد. از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VSIN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منبع استفاده کنید و در قسمت تنظیم‌های شبیه‌سازی،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Time Domain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(گذرا) را انتخاب نمایید. مدت زمان اجرا (زمان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توقف یا همان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Run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Time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را برابر با یک دوره تناوب منبع، یعنی </a:t>
            </a:r>
            <a:r>
              <a:rPr lang="en-US" dirty="0" err="1" smtClean="0">
                <a:latin typeface="Times New Roman" panose="02020603050405020304" pitchFamily="18" charset="0"/>
                <a:cs typeface="B Nazanin" panose="00000400000000000000" pitchFamily="2" charset="-78"/>
              </a:rPr>
              <a:t>ms</a:t>
            </a:r>
            <a:r>
              <a:rPr lang="fa-IR" smtClean="0">
                <a:latin typeface="Times New Roman" panose="02020603050405020304" pitchFamily="18" charset="0"/>
                <a:cs typeface="B Nazanin" panose="00000400000000000000" pitchFamily="2" charset="-78"/>
              </a:rPr>
              <a:t>16/67،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وارد کنید. 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مدار مورد نظر در 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2-1-الف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نشان داده شده است. گره فوقانی دارای برچسب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است. هنگام قرار دادن مقاومت، سه­بار آن را بچرخانید تا گره اول بالا قرار گیرد. پس از اجرای شبیه‌سازی،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Netlist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باید به­صورت زیر باشد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590800"/>
            <a:ext cx="236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*source EXAMPLE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2-1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V_V1      1 0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+SIN 0 10 60 0 0 0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R_R1       1 0 5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2800350" cy="1700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4334774"/>
            <a:ext cx="43110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هنگامی‌که شبیه‌سازی خاتمه یافت، صفحه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نمایان می‌شود. با وارد کردن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شکل‌موج‌های ولتاژ و جریان مقاومت به‌دست می‌آید. توان لحظه‌ای جذب‌شده توسط مقاومت، یعنی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با وارد کردن عبارت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یا با انتخاب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W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به‌دست می‌آید. نتیجه نمایش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2-2-ب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نشان داده شده است. </a:t>
            </a:r>
            <a:endParaRPr lang="fa-IR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94BBE-FE75-4496-AC64-4CD6A3ACE265}"/>
              </a:ext>
            </a:extLst>
          </p:cNvPr>
          <p:cNvSpPr txBox="1"/>
          <p:nvPr/>
        </p:nvSpPr>
        <p:spPr>
          <a:xfrm>
            <a:off x="7973874" y="3981662"/>
            <a:ext cx="104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■ </a:t>
            </a:r>
            <a:r>
              <a:rPr lang="fa-IR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حل</a:t>
            </a:r>
            <a:endParaRPr lang="en-US" sz="1600" dirty="0">
              <a:solidFill>
                <a:srgbClr val="FF0000"/>
              </a:solidFill>
              <a:effectLst/>
              <a:latin typeface="B Naza'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" y="3970776"/>
            <a:ext cx="4987925" cy="29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58674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16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</a:t>
            </a:r>
            <a:r>
              <a:rPr kumimoji="0" lang="fa-IR" alt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2-2</a:t>
            </a:r>
            <a:r>
              <a:rPr kumimoji="0" lang="ar-SA" alt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</a:t>
            </a:r>
            <a:r>
              <a:rPr kumimoji="0" lang="fa-IR" alt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الف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 مدار </a:t>
            </a:r>
            <a:r>
              <a:rPr 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برای مثال 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2-1، 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ب) ولتاژ، جریان و توان لحظه‌ای برای مقاومت، ج) انرژی جذب‌شده توسط مقاومت، د)توان متوسط جذب­شده توسط 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مقاومت.</a:t>
            </a:r>
            <a:endParaRPr kumimoji="0" lang="ar-SA" altLang="en-US" sz="16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52578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1524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به دست آوردن انرژی، باید در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عبارت ((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*I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یا ((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W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S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را که انتگرال توان لحظه‌ای را محاسبه می‌کنند، وارد کرد. نتیجه، نموداری است که در آن انرژی جذب­شده که با زمان افزایش می‌یابد را نشان می‌دهد. انرژی جذب‌شده توسط مقاومت، بعد از یک دوره تناوب منبع، با قرار دادن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اشاره‌گر (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Cursor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انتهای نمودار تعیین می‌شود که برابر با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mJ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166/16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W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می‌باشد (شکل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2-2-ج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2514600"/>
            <a:ext cx="381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امکانات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می‌توان برای محاسبه مستقیم مقدار متوسط توان استفاده کرد. برای مدار این مثال،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توان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متوسط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وارد کردن عبارت ((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*I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AVG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یا ((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W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AVG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به‌دست می‌آید. نتیجه، یک مقدار درحال حرکت از توان متوسط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بنابراین،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مقدار متوسط شکل‌موج توان باید در انتهای یک یا چند دوره از شکل‌موج به‌دست آید. در 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2-2-د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خروجی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نمایش داده شده است. از اشاره‌گر برای تعیین مقدار دقیق توان متوسط می‌توان استفاده کرد. خروجی، مقدار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W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9/998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را نشان می‌دهد که به مقدار نظری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W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10 بسیار نزدیک است. به­خاطر داشته باشید که انتگرال‌گیری، به­­صورت عددی و از روی داده­های گسسته محاسبه می‌شود.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5600"/>
            <a:ext cx="5181600" cy="3124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2F36EF-02A4-40DF-BE1D-0B7961B74FAF}"/>
              </a:ext>
            </a:extLst>
          </p:cNvPr>
          <p:cNvSpPr txBox="1"/>
          <p:nvPr/>
        </p:nvSpPr>
        <p:spPr>
          <a:xfrm>
            <a:off x="220980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*************************************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5000" y="2351782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16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</a:t>
            </a:r>
            <a:r>
              <a:rPr kumimoji="0" lang="fa-IR" alt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2-3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الف) منبع ولتاژ با شکل‌موج متناوب پالسی متصل­شده به بار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، ب) نمایش جریان حالت مانا و مقدار مؤثر در خروجی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(ادامه دارد).</a:t>
            </a:r>
            <a:endParaRPr kumimoji="0" lang="ar-SA" altLang="en-US" sz="16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731" y="228600"/>
            <a:ext cx="9187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 rtl="1">
              <a:buFont typeface="Wingdings" panose="05000000000000000000" pitchFamily="2" charset="2"/>
              <a:buChar char="q"/>
            </a:pP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محاسبه توان در مدارهای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شامل القاگر و خازن نیز می‌توان استفاده کرد، اما شبیه‌سازی باید پاسخ حالت مانا را نمایش دهد تا نتایج برای عملکرد حالت مانای مدار معتبر باشند.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849868"/>
            <a:ext cx="581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مثال </a:t>
            </a:r>
            <a:r>
              <a:rPr lang="fa-I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2-2- 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مقدار مؤثر و تحلیل فوریه با استفاده از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731" y="1225731"/>
            <a:ext cx="8832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 rtl="1"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2-3-الف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یک شکل‌موج ولتاژ متناوب پالسی را نشان می‌دهد که به مدار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سری با مقادیر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mH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متصل شده است. از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تعیین مقدار مؤثر جریان در حالت مانا و مؤلفه‌های فوریه جریان استفاده شده است.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1808932"/>
            <a:ext cx="5851235" cy="23058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F94BBE-FE75-4496-AC64-4CD6A3ACE265}"/>
              </a:ext>
            </a:extLst>
          </p:cNvPr>
          <p:cNvSpPr txBox="1"/>
          <p:nvPr/>
        </p:nvSpPr>
        <p:spPr>
          <a:xfrm>
            <a:off x="7949925" y="3810000"/>
            <a:ext cx="104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■ </a:t>
            </a:r>
            <a:r>
              <a:rPr lang="fa-IR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حل</a:t>
            </a:r>
            <a:endParaRPr lang="en-US" sz="1600" dirty="0">
              <a:solidFill>
                <a:srgbClr val="FF0000"/>
              </a:solidFill>
              <a:effectLst/>
              <a:latin typeface="B Naza'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645" y="4203275"/>
            <a:ext cx="8715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680" algn="just" rtl="1"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محاسبات توان در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بسیار مهم است که خروجی‌ای که مورد تحلیل قرار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می‌گیرد،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جریان‌ها و ولتاژهای حالت مانا باشند. جریان‌های حالت مانا پس از طی چندین دوره از شکل‌موج پالسی حاصل می‌شوند. بنابراین زمان اجرا (زمان توقف)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ms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100 و زمان شروع ذخیره‌سازی داده‌ها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ms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60 تنظیم شده است. تأخیر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60 برای سپری ‌شدن دورۀ گذرای جریان و رسیدن به حالت مانای آن است. برای ایجاد یک شکل‌موج هموار، اندازه بزرگ‌ترین گام روی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10 تنظیم شده است.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جریان با وارد کردن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نمایش داده می‌شود و رسیدن به حالت مانا با توجه به این که مقادیر شروع و پایان برای هر دوره با هم مساوی هستند، بررسی می‌شود. مقدار مؤثر جریان با وارد کردن عبارت ((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R1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RMS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به‌دست می‌آید. مقدار مؤثر جریان، یعنی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A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4/6389،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انتهای هر دوره از شکل‌موج جریان به‌دست می‌آید. 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2-3-ب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خروجی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را نشان می‌دهد. 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58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925520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16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</a:t>
            </a:r>
            <a:r>
              <a:rPr kumimoji="0" lang="fa-IR" alt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2-3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الف) منبع ولتاژ با شکل‌موج متناوب پالسی متصل­شده به بار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، ب) نمایش جریان حالت مانا و مقدار مؤثر در خروجی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kumimoji="0" lang="ar-SA" altLang="en-US" sz="16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5" y="0"/>
            <a:ext cx="5698835" cy="350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731" y="3789180"/>
            <a:ext cx="88068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680"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سری فوریه یک شکل‌موج متناوب را می‌توان به‌وسیله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به‌دست آورد. تحلیل فوریه را می‌توان از پنجره انتخاب‌های فایل خروجی در منوی تحلیل گذرا فعال کرد. تحلیل فوریه سریع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FFT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روی شکل‌موج‌های ولتاژ منبع و جریان بار در فایل خروجی ظاهر خواهد شد. فرکانس اصلی (فرکانس مرکزی) تحلیل فوریه،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Hz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50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1/20ms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است. در این مثال برای اطمینان از رسیدن جریان به حالت مانا، پنج دوره از شکل‌موج، برای ثابت زمانی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L/R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شبیه‌سازی شده است.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بخشی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فایل خروجی که مؤلفه‌های فوریه ولتاژ منبع و جریان خروجی را نشان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می‌دهد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به­صورت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صفحه بعد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نشان داده شده است: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Fast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Fourier Transform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Center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Frequency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08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4731" y="163805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FOURIER COMPONENTS OF TRANSIENT RESPONSE I(R_R1)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DC COMPONENT = 4.000000E+00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HARMONIC     FREQUENCY      FOURIER         NORMALIZED        PHASE          NORMALIZED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NO                      (HZ)           COMPONENT     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COMPONENT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  (DEG)           PHASE (DEG)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1                    5.000E+01          3.252E+00             1.000E+00         -3.952E+01          0.000E+00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2                    1.000E+02          5.675E-01              1.745E-01          -1.263E+02         -4.731E+01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3                    1.500E+02          2.589E-01              7.963E-02          -2.402E+01          9.454E+01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4                    2.000E+02          2.379E-01              7.317E-02          -9.896E+01          5.912E+01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5                    2.500E+02          1.391E-07              4.277E-08           5.269E+00          2.029E+02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6                    3.000E+02          1.065E-01              3.275E-02          -6.594E+01          1.712E+02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7                    3.500E+02          4.842E-02              1.489E-02          -1.388E+02          1.378E+02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8                    4.000E+02          3.711E-02              1.141E-02          -3.145E+01          2.847E+02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       9                    4.500E+02          4.747E-02              1.460E-02          -1.040E+02          2.517E+02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TOTAL HARMONIC DISTORTION  =  2.092715E+01  PERCENT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4731" y="3733800"/>
                <a:ext cx="8806869" cy="1504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33680" algn="just" rtl="1">
                  <a:spcAft>
                    <a:spcPts val="0"/>
                  </a:spcAft>
                </a:pP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به­یاد داشته باشید که وقتی از خروجی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PSpice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برای سری فوریه استفاده می کنید، دامنه‌ها (صفر تا پیک) نمایش داده می‌شود که برای محاسبات توان که به مقادیر مؤثر نیاز دارد، با تقسیم بر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Lotus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Lotus" panose="00000400000000000000" pitchFamily="2" charset="-78"/>
                          </a:rPr>
                          <m:t>2</m:t>
                        </m:r>
                      </m:e>
                    </m:rad>
                  </m:oMath>
                </a14:m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به مقدار مؤثر تبدیل می‌شوند. زاویه فازها نسبت به موج سینوسی، و نه نسبت به موج کسینوسی، سنجیده می­شوند. مقادیر عددی محاسبه­شده در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PSpice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برای مؤلفه‌های فوریه، ممکن است دقیقاً با مقادیر تحلیلی یکسان نباشند.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THD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در انتهای خروجی فوریه ذکر می‌شود (توجه شود که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THD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در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PSpice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فرض 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می‌کند که مؤلفه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DC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صفر است که در این حالت نادرست می‌باشد).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1" y="3733800"/>
                <a:ext cx="8806869" cy="1504323"/>
              </a:xfrm>
              <a:prstGeom prst="rect">
                <a:avLst/>
              </a:prstGeom>
              <a:blipFill>
                <a:blip r:embed="rId3"/>
                <a:stretch>
                  <a:fillRect l="-1176" t="-4065" r="-623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19200" y="5244123"/>
            <a:ext cx="7739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مقدار مؤثر جریان بار، با توجه به سری فوریه در فایل خروجی و از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رابطه زیر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به‌دست می‌آید: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628506"/>
                  </p:ext>
                </p:extLst>
              </p:nvPr>
            </p:nvGraphicFramePr>
            <p:xfrm>
              <a:off x="1670631" y="5754719"/>
              <a:ext cx="6172200" cy="7294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25367">
                      <a:extLst>
                        <a:ext uri="{9D8B030D-6E8A-4147-A177-3AD203B41FA5}">
                          <a16:colId xmlns:a16="http://schemas.microsoft.com/office/drawing/2014/main" val="811283814"/>
                        </a:ext>
                      </a:extLst>
                    </a:gridCol>
                    <a:gridCol w="346833">
                      <a:extLst>
                        <a:ext uri="{9D8B030D-6E8A-4147-A177-3AD203B41FA5}">
                          <a16:colId xmlns:a16="http://schemas.microsoft.com/office/drawing/2014/main" val="2576272304"/>
                        </a:ext>
                      </a:extLst>
                    </a:gridCol>
                  </a:tblGrid>
                  <a:tr h="39560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rms</m:t>
                                    </m:r>
                                  </m:sub>
                                </m:sSub>
                                <m: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800" b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  <m:r>
                                                  <a:rPr lang="en-US" sz="1800" b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.</m:t>
                                                </m:r>
                                                <m:r>
                                                  <a:rPr lang="en-US" sz="1800" b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252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sz="18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1800" b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800" b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en-US" sz="1800" b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.</m:t>
                                                </m:r>
                                                <m:r>
                                                  <a:rPr lang="en-US" sz="1800" b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5675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sz="18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1800" b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+…</m:t>
                                    </m:r>
                                  </m:e>
                                </m:rad>
                                <m: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63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sz="18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9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5544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628506"/>
                  </p:ext>
                </p:extLst>
              </p:nvPr>
            </p:nvGraphicFramePr>
            <p:xfrm>
              <a:off x="1670631" y="5754719"/>
              <a:ext cx="6172200" cy="7294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25367">
                      <a:extLst>
                        <a:ext uri="{9D8B030D-6E8A-4147-A177-3AD203B41FA5}">
                          <a16:colId xmlns:a16="http://schemas.microsoft.com/office/drawing/2014/main" val="811283814"/>
                        </a:ext>
                      </a:extLst>
                    </a:gridCol>
                    <a:gridCol w="346833">
                      <a:extLst>
                        <a:ext uri="{9D8B030D-6E8A-4147-A177-3AD203B41FA5}">
                          <a16:colId xmlns:a16="http://schemas.microsoft.com/office/drawing/2014/main" val="2576272304"/>
                        </a:ext>
                      </a:extLst>
                    </a:gridCol>
                  </a:tblGrid>
                  <a:tr h="729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5" t="-1667" r="-638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9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55446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92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31" y="228600"/>
            <a:ext cx="88068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680" algn="just" rtl="1"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یک نمایش گرافیکی از سری فوریه را می‌توان در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به‌دست آورد. برای نمایش سری فوریه یک شکل‌موج، بر روی دکمه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FFT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روی نوار ابزار کلیک کنید. با وارد کردن متغیری که باید نشان داده شود، طیف سری فوریه ظاهر خواهد شد. لازم است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برای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رسیدن به یک نمودار مناسب، دامنه فرکانسی را تنظیم کنید. نتیجه این مثال درشکل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2-4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نشان داده شده است. دامنه مؤلفه‌های فوریه، به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­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­صورت قله‌های نمودار نشان داده می‌شوند که مقدار آنها را می‌توان با استفاده از اشاره‌گر دقیقاً تعیین کرد.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5" y="1567428"/>
            <a:ext cx="4800600" cy="311181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4152900" cy="2686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65613" y="2498416"/>
            <a:ext cx="3954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 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2-4- 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الف) تنظیمات تحلیل فوریه، ب) طیف سری فوریه در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استفاده از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FFT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F36EF-02A4-40DF-BE1D-0B7961B74FAF}"/>
              </a:ext>
            </a:extLst>
          </p:cNvPr>
          <p:cNvSpPr txBox="1"/>
          <p:nvPr/>
        </p:nvSpPr>
        <p:spPr>
          <a:xfrm>
            <a:off x="236220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*************************************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750BAAE-20EA-405C-BBB4-D123B12E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7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EA7A-6AE0-4926-8F3A-92E7E0C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5638800"/>
            <a:ext cx="7606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16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</a:t>
            </a:r>
            <a:r>
              <a:rPr kumimoji="0" lang="fa-IR" alt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</a:t>
            </a:r>
            <a:r>
              <a:rPr lang="fa-IR" alt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- الف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 مداری برای تحریک کردن یک القاگر و انتقال انرژی ذخیره شده به یک مقاومت، ب) مدار معادل در حالت روشن­ بودن ترانزیستور، ج) مدار معادل در حالت خاموش بودن ترانزیستور و روشن بودن دیود، د) جریان‌های القاگر و 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منبع.</a:t>
            </a:r>
            <a:endParaRPr kumimoji="0" lang="ar-SA" altLang="en-US" sz="16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87868"/>
            <a:ext cx="581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مثال </a:t>
            </a:r>
            <a:r>
              <a:rPr lang="fa-I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2-3- تحلیل مدار بازیافت انرژی 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با استفاده از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531" y="393073"/>
            <a:ext cx="8832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 rtl="1">
              <a:spcAft>
                <a:spcPts val="0"/>
              </a:spcAft>
            </a:pP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مدار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شکل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2-5 </a:t>
            </a:r>
            <a:r>
              <a:rPr lang="ar-SA" dirty="0">
                <a:latin typeface="Times New Roman" panose="02020603050405020304" pitchFamily="18" charset="0"/>
                <a:cs typeface="B Nazanin" panose="00000400000000000000" pitchFamily="2" charset="-78"/>
              </a:rPr>
              <a:t>یک القاگر را نشان می­دهد که با روشن ‌شدن یک کلید ترانزیستوری تحریک (انرژی‌دار) می­شود. مقاومت سیم‌پیچ ناچیز در نظر گرفته می­شود و ترانزیستور و دیود ایده‌آل فرض می­شوند. در هنگام خاموشی ترانزیستور، مسیر تشکیل‌شده از مقاومت و دیود، راهی برای باز کردن کلید و تخلیه انرژی ذخیره­شده در القاگر ایجاد می­نماید.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این مدار، دارای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مقادیر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90</a:t>
            </a:r>
            <a:r>
              <a:rPr lang="en-US" i="1" dirty="0">
                <a:latin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B Nazanin" panose="00000400000000000000" pitchFamily="2" charset="-78"/>
              </a:rPr>
              <a:t>CC</a:t>
            </a:r>
            <a:r>
              <a:rPr lang="en-US" i="1" dirty="0">
                <a:latin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mH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200</a:t>
            </a:r>
            <a:r>
              <a:rPr lang="en-US" i="1" dirty="0">
                <a:latin typeface="Times New Roman" panose="02020603050405020304" pitchFamily="18" charset="0"/>
                <a:cs typeface="B Nazanin" panose="00000400000000000000" pitchFamily="2" charset="-78"/>
              </a:rPr>
              <a:t>L=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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20</a:t>
            </a:r>
            <a:r>
              <a:rPr lang="en-US" i="1" dirty="0">
                <a:latin typeface="Times New Roman" panose="02020603050405020304" pitchFamily="18" charset="0"/>
                <a:cs typeface="B Nazanin" panose="00000400000000000000" pitchFamily="2" charset="-78"/>
              </a:rPr>
              <a:t>R=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ms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10</a:t>
            </a:r>
            <a:r>
              <a:rPr lang="en-US" i="1" dirty="0">
                <a:latin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، و </a:t>
            </a:r>
            <a:r>
              <a:rPr lang="en-US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ms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100</a:t>
            </a:r>
            <a:r>
              <a:rPr lang="en-US" i="1" dirty="0">
                <a:latin typeface="Times New Roman" panose="02020603050405020304" pitchFamily="18" charset="0"/>
                <a:cs typeface="B Nazanin" panose="00000400000000000000" pitchFamily="2" charset="-78"/>
              </a:rPr>
              <a:t>T=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می‌باشد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 با استفاده از شبیه سازی </a:t>
            </a:r>
            <a:r>
              <a:rPr lang="en-US" dirty="0" err="1" smtClean="0">
                <a:latin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الف) بیشینه جریان و بیشینه انرژی ذخیره شده در القاگر، ب) متوسط انرژی جذب‌شده توسط مقاومت، ج) بیشینه و متوسط توان تحویلی توسط منبع را تعیین کنید.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2406509"/>
            <a:ext cx="4837801" cy="2939733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266352"/>
            <a:ext cx="3759200" cy="32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12218</TotalTime>
  <Words>2124</Words>
  <Application>Microsoft Office PowerPoint</Application>
  <PresentationFormat>On-screen Show (4:3)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B Lotus</vt:lpstr>
      <vt:lpstr>B Naza'</vt:lpstr>
      <vt:lpstr>B Nazanin</vt:lpstr>
      <vt:lpstr>B Titr</vt:lpstr>
      <vt:lpstr>Calibri</vt:lpstr>
      <vt:lpstr>Cambria Math</vt:lpstr>
      <vt:lpstr>Symbol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علیرضا خوش سعادت</dc:creator>
  <cp:lastModifiedBy>علیرضا خوش سعادت</cp:lastModifiedBy>
  <cp:revision>819</cp:revision>
  <dcterms:created xsi:type="dcterms:W3CDTF">2006-08-16T00:00:00Z</dcterms:created>
  <dcterms:modified xsi:type="dcterms:W3CDTF">2023-05-13T07:39:35Z</dcterms:modified>
</cp:coreProperties>
</file>