
<file path=[Content_Types].xml><?xml version="1.0" encoding="utf-8"?>
<Types xmlns="http://schemas.openxmlformats.org/package/2006/content-types">
  <Default Extension="png" ContentType="image/png"/>
  <Default Extension="webp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57" r:id="rId3"/>
    <p:sldId id="470" r:id="rId4"/>
    <p:sldId id="471" r:id="rId5"/>
    <p:sldId id="472" r:id="rId6"/>
    <p:sldId id="439" r:id="rId7"/>
    <p:sldId id="4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382" autoAdjust="0"/>
    <p:restoredTop sz="94660" autoAdjust="0"/>
  </p:normalViewPr>
  <p:slideViewPr>
    <p:cSldViewPr>
      <p:cViewPr varScale="1">
        <p:scale>
          <a:sx n="88" d="100"/>
          <a:sy n="88" d="100"/>
        </p:scale>
        <p:origin x="1181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00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01922B61-EBD9-4626-BB51-AFBEBC5B06EF}" type="datetimeFigureOut">
              <a:rPr lang="fa-IR" smtClean="0"/>
              <a:t>23/10/1444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7D1C5BCC-63CE-47CC-B461-13C28839C9A7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3234303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EEEDB7BC-27A3-48B6-9E4A-0314713BA765}" type="datetimeFigureOut">
              <a:rPr lang="fa-IR" smtClean="0"/>
              <a:t>23/10/1444</a:t>
            </a:fld>
            <a:endParaRPr lang="fa-I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fa-I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95465D2B-48C5-4B00-B4CD-1AB384E9135D}" type="slidenum">
              <a:rPr lang="fa-IR" smtClean="0"/>
              <a:t>‹#›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347750579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65D2B-48C5-4B00-B4CD-1AB384E9135D}" type="slidenum">
              <a:rPr lang="fa-IR" smtClean="0"/>
              <a:t>2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968084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65D2B-48C5-4B00-B4CD-1AB384E9135D}" type="slidenum">
              <a:rPr lang="fa-IR" smtClean="0"/>
              <a:t>3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96808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65D2B-48C5-4B00-B4CD-1AB384E9135D}" type="slidenum">
              <a:rPr lang="fa-IR" smtClean="0"/>
              <a:t>4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968084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65D2B-48C5-4B00-B4CD-1AB384E9135D}" type="slidenum">
              <a:rPr lang="fa-IR" smtClean="0"/>
              <a:t>5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968084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65D2B-48C5-4B00-B4CD-1AB384E9135D}" type="slidenum">
              <a:rPr lang="fa-IR" smtClean="0"/>
              <a:t>6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968084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5465D2B-48C5-4B00-B4CD-1AB384E9135D}" type="slidenum">
              <a:rPr lang="fa-IR" smtClean="0"/>
              <a:t>7</a:t>
            </a:fld>
            <a:endParaRPr lang="fa-IR"/>
          </a:p>
        </p:txBody>
      </p:sp>
    </p:spTree>
    <p:extLst>
      <p:ext uri="{BB962C8B-B14F-4D97-AF65-F5344CB8AC3E}">
        <p14:creationId xmlns:p14="http://schemas.microsoft.com/office/powerpoint/2010/main" val="12968084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85C981-F1D6-4D4E-AED4-04B2F75152F6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09DD23-1EE2-401D-B22B-F9A96697861B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C9A3BD-E522-4D84-9463-F1EADA5CA693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479BC-AC3D-4FCF-BB65-FA6D8F374B2D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08FAC-FC6D-4C94-BC9E-3A4F83319A89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D35F72-6ABA-4299-946B-2D7DA83C1733}" type="datetime1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268923-317B-49EA-A1BF-74DED6DC183C}" type="datetime1">
              <a:rPr lang="en-US" smtClean="0"/>
              <a:t>5/13/2023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3EB29-519D-4660-8C8C-87C7D67DEB56}" type="datetime1">
              <a:rPr lang="en-US" smtClean="0"/>
              <a:t>5/13/2023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498CF-BBB1-4CE8-8804-1B4ED039B9C6}" type="datetime1">
              <a:rPr lang="en-US" smtClean="0"/>
              <a:t>5/13/2023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1C780-9713-4230-84AF-7B3FE4FD88EC}" type="datetime1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33DAB7-055B-4844-80BA-F2C22698CFB4}" type="datetime1">
              <a:rPr lang="en-US" smtClean="0"/>
              <a:t>5/13/2023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F99B61-49AB-4060-9BE2-18A411905A34}" type="datetime1">
              <a:rPr lang="en-US" smtClean="0"/>
              <a:t>5/13/2023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ebp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57200" y="368300"/>
            <a:ext cx="8077200" cy="249299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 rtl="1"/>
            <a:r>
              <a:rPr lang="fa-IR" sz="36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عنوان درس: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B Titr" pitchFamily="2" charset="-78"/>
            </a:endParaRPr>
          </a:p>
          <a:p>
            <a:pPr algn="ctr" rtl="1"/>
            <a:r>
              <a:rPr lang="fa-IR" sz="3600" b="1" dirty="0" smtClean="0">
                <a:solidFill>
                  <a:srgbClr val="0000FF"/>
                </a:solidFill>
                <a:latin typeface="Times New Roman" pitchFamily="18" charset="0"/>
                <a:cs typeface="B Titr" pitchFamily="2" charset="-78"/>
              </a:rPr>
              <a:t>آزمایشگاه الکترونیک صنعتی</a:t>
            </a:r>
            <a:endParaRPr lang="fa-IR" sz="3600" b="1" dirty="0">
              <a:solidFill>
                <a:srgbClr val="0000FF"/>
              </a:solidFill>
              <a:latin typeface="Times New Roman" pitchFamily="18" charset="0"/>
              <a:cs typeface="B Titr" pitchFamily="2" charset="-78"/>
            </a:endParaRPr>
          </a:p>
          <a:p>
            <a:pPr algn="ctr" rtl="1"/>
            <a:endParaRPr lang="en-US" sz="2800" b="1" dirty="0">
              <a:solidFill>
                <a:srgbClr val="FF0000"/>
              </a:solidFill>
              <a:latin typeface="Times New Roman" pitchFamily="18" charset="0"/>
              <a:cs typeface="B Titr" pitchFamily="2" charset="-78"/>
            </a:endParaRPr>
          </a:p>
          <a:p>
            <a:pPr algn="ctr" rtl="1"/>
            <a:r>
              <a:rPr lang="fa-IR" sz="2800" b="1" dirty="0">
                <a:solidFill>
                  <a:srgbClr val="FF0000"/>
                </a:solidFill>
                <a:latin typeface="Times New Roman" pitchFamily="18" charset="0"/>
                <a:cs typeface="B Titr" pitchFamily="2" charset="-78"/>
              </a:rPr>
              <a:t>ارائه دهنده: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B Titr" pitchFamily="2" charset="-78"/>
            </a:endParaRPr>
          </a:p>
          <a:p>
            <a:pPr algn="ctr" rtl="1"/>
            <a:r>
              <a:rPr lang="fa-IR" sz="2800" b="1" dirty="0">
                <a:latin typeface="Times New Roman" pitchFamily="18" charset="0"/>
                <a:cs typeface="B Titr" pitchFamily="2" charset="-78"/>
              </a:rPr>
              <a:t>دکتر علیرضا خوش سعادت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1</a:t>
            </a:fld>
            <a:endParaRPr lang="en-US"/>
          </a:p>
        </p:txBody>
      </p:sp>
      <p:pic>
        <p:nvPicPr>
          <p:cNvPr id="1026" name="Picture 2" descr="CRD-06600FF065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0" y="3019424"/>
            <a:ext cx="4905376" cy="3800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0461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4A17-F1DD-43B7-9DE5-D2940B02154D}" type="slidenum">
              <a:rPr lang="en-US" smtClean="0"/>
              <a:t>2</a:t>
            </a:fld>
            <a:endParaRPr lang="en-US" dirty="0"/>
          </a:p>
        </p:txBody>
      </p:sp>
      <p:pic>
        <p:nvPicPr>
          <p:cNvPr id="6" name="Picture 2" descr="A Novel Dual Full-Bridge LLC Resonant Converter for CC and CV Charges of  Batteries for Electric Vehicles | Semantic Schola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3373914"/>
            <a:ext cx="5664387" cy="3391948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3742285" y="109439"/>
            <a:ext cx="1659429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a-IR" sz="3200" b="1" dirty="0">
                <a:solidFill>
                  <a:srgbClr val="FF0000"/>
                </a:solidFill>
                <a:cs typeface="B Titr" panose="00000700000000000000" pitchFamily="2" charset="-78"/>
              </a:rPr>
              <a:t>سرفصل ها</a:t>
            </a:r>
            <a:endParaRPr lang="en-US" sz="3200" b="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D78FEC1-72DB-4E6A-A48D-EFE53AF94BC7}"/>
              </a:ext>
            </a:extLst>
          </p:cNvPr>
          <p:cNvSpPr txBox="1"/>
          <p:nvPr/>
        </p:nvSpPr>
        <p:spPr>
          <a:xfrm>
            <a:off x="1905000" y="838200"/>
            <a:ext cx="7115452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r" rtl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4464050" algn="l"/>
              </a:tabLst>
            </a:pPr>
            <a:r>
              <a:rPr lang="fa-IR" b="1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فصل ۱: </a:t>
            </a:r>
            <a:r>
              <a:rPr lang="fa-IR" b="1" dirty="0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مقدمات، آشنایی با مفاهیم الکترونیک قدرت و نرم افزار </a:t>
            </a:r>
            <a:r>
              <a:rPr lang="en-US" b="1" dirty="0" err="1" smtClean="0">
                <a:solidFill>
                  <a:srgbClr val="0000FF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Titr" panose="00000700000000000000" pitchFamily="2" charset="-78"/>
              </a:rPr>
              <a:t>PSpice</a:t>
            </a:r>
            <a:endParaRPr lang="fa-IR" b="1" dirty="0" smtClean="0">
              <a:solidFill>
                <a:srgbClr val="0000FF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Titr" panose="00000700000000000000" pitchFamily="2" charset="-78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87B7D73-A04F-4115-B4AF-BE7960A2CD8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108" y="2258670"/>
            <a:ext cx="3694848" cy="2601524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752600" y="1295400"/>
            <a:ext cx="7252316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1-1- معرفی </a:t>
            </a:r>
            <a:r>
              <a:rPr lang="ar-SA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نرم‌افزارهای </a:t>
            </a:r>
            <a:r>
              <a:rPr lang="en-US" b="1" dirty="0">
                <a:latin typeface="Times New Roman" panose="02020603050405020304" pitchFamily="18" charset="0"/>
                <a:cs typeface="B Nazanin" panose="00000400000000000000" pitchFamily="2" charset="-78"/>
              </a:rPr>
              <a:t>SPICE</a:t>
            </a:r>
            <a:r>
              <a:rPr lang="ar-SA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، </a:t>
            </a:r>
            <a:r>
              <a:rPr lang="en-US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PSpice</a:t>
            </a:r>
            <a:r>
              <a:rPr lang="ar-SA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و </a:t>
            </a:r>
            <a:r>
              <a:rPr lang="en-US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Capture</a:t>
            </a:r>
            <a:endParaRPr lang="fa-IR" b="1" dirty="0" smtClean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/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1-2- </a:t>
            </a:r>
            <a:r>
              <a:rPr lang="ar-SA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کلیدها در </a:t>
            </a:r>
            <a:r>
              <a:rPr lang="en-US" b="1" dirty="0" err="1" smtClean="0">
                <a:latin typeface="Times New Roman" panose="02020603050405020304" pitchFamily="18" charset="0"/>
                <a:cs typeface="B Nazanin" panose="00000400000000000000" pitchFamily="2" charset="-78"/>
              </a:rPr>
              <a:t>Pspice</a:t>
            </a:r>
            <a:r>
              <a:rPr lang="fa-IR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 (کلید کنترل شده با ولتاژ، دیودها، ترانزیستورها، تایریستورها)</a:t>
            </a:r>
          </a:p>
          <a:p>
            <a:pPr algn="r" rtl="1"/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1-3- مشکلات همگرایی در </a:t>
            </a:r>
            <a:r>
              <a:rPr lang="en-US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PSpice</a:t>
            </a:r>
            <a:endParaRPr lang="en-US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/>
            <a:endParaRPr lang="en-US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/>
            <a:endParaRPr lang="en-US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41832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4A17-F1DD-43B7-9DE5-D2940B02154D}" type="slidenum">
              <a:rPr lang="en-US" smtClean="0"/>
              <a:t>3</a:t>
            </a:fld>
            <a:endParaRPr lang="en-US" dirty="0"/>
          </a:p>
        </p:txBody>
      </p:sp>
      <p:pic>
        <p:nvPicPr>
          <p:cNvPr id="1026" name="Picture 2" descr="Image result for power computation in power electron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267631"/>
            <a:ext cx="3733800" cy="3733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7F47F4E-6E3F-46E0-8DA0-9654E2200507}"/>
              </a:ext>
            </a:extLst>
          </p:cNvPr>
          <p:cNvSpPr txBox="1"/>
          <p:nvPr/>
        </p:nvSpPr>
        <p:spPr>
          <a:xfrm>
            <a:off x="2438400" y="152400"/>
            <a:ext cx="6553200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1800" b="1" dirty="0">
                <a:solidFill>
                  <a:srgbClr val="FF0000"/>
                </a:solidFill>
                <a:latin typeface="Times New Roman" panose="02020603050405020304" pitchFamily="18" charset="0"/>
                <a:cs typeface="B Titr" pitchFamily="2" charset="-78"/>
              </a:rPr>
              <a:t>فصل 2: </a:t>
            </a:r>
            <a:r>
              <a:rPr lang="fa-IR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محاسبات روابط مربوط به </a:t>
            </a:r>
            <a:r>
              <a:rPr lang="fa-IR" sz="1800" b="1" dirty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توان </a:t>
            </a:r>
            <a:r>
              <a:rPr lang="fa-IR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الکتریکی در </a:t>
            </a:r>
            <a:r>
              <a:rPr lang="en-US" sz="18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PSpice</a:t>
            </a:r>
            <a:endParaRPr lang="en-US" sz="1800" b="1" dirty="0">
              <a:solidFill>
                <a:srgbClr val="0000FF"/>
              </a:solidFill>
              <a:latin typeface="Times New Roman" panose="02020603050405020304" pitchFamily="18" charset="0"/>
              <a:cs typeface="B Titr" pitchFamily="2" charset="-78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2CD11F-BB03-4763-8405-B2E8C93F6F1B}"/>
              </a:ext>
            </a:extLst>
          </p:cNvPr>
          <p:cNvSpPr txBox="1"/>
          <p:nvPr/>
        </p:nvSpPr>
        <p:spPr>
          <a:xfrm>
            <a:off x="3214162" y="762000"/>
            <a:ext cx="5792678" cy="147732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/>
            <a:r>
              <a:rPr lang="fa-I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2-1-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محاسبات توان با استفاده از </a:t>
            </a:r>
            <a:r>
              <a:rPr lang="en-US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PSpice</a:t>
            </a:r>
            <a:endParaRPr lang="en-US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marR="0" algn="r" rtl="1">
              <a:spcBef>
                <a:spcPts val="0"/>
              </a:spcBef>
              <a:spcAft>
                <a:spcPts val="0"/>
              </a:spcAft>
              <a:tabLst>
                <a:tab pos="4464050" algn="l"/>
              </a:tabLst>
            </a:pPr>
            <a:r>
              <a:rPr lang="fa-I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     - توان لحظه ای، انرژی و متوسط</a:t>
            </a:r>
          </a:p>
          <a:p>
            <a:pPr marL="0" marR="0" algn="r" rtl="1">
              <a:spcBef>
                <a:spcPts val="0"/>
              </a:spcBef>
              <a:spcAft>
                <a:spcPts val="0"/>
              </a:spcAft>
              <a:tabLst>
                <a:tab pos="4464050" algn="l"/>
              </a:tabLst>
            </a:pPr>
            <a:r>
              <a:rPr lang="fa-I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     - مقدار </a:t>
            </a:r>
            <a:r>
              <a:rPr lang="fa-I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مؤثر (</a:t>
            </a:r>
            <a:r>
              <a:rPr lang="en-US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RMS</a:t>
            </a:r>
            <a:r>
              <a:rPr lang="fa-I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)</a:t>
            </a:r>
          </a:p>
          <a:p>
            <a:pPr marL="0" marR="0" algn="r" rtl="1">
              <a:spcBef>
                <a:spcPts val="0"/>
              </a:spcBef>
              <a:spcAft>
                <a:spcPts val="0"/>
              </a:spcAft>
              <a:tabLst>
                <a:tab pos="4464050" algn="l"/>
              </a:tabLst>
            </a:pP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     - تحلیل فوریه</a:t>
            </a:r>
            <a:r>
              <a:rPr lang="fa-I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	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marL="0" marR="0" algn="r" rtl="1">
              <a:spcBef>
                <a:spcPts val="0"/>
              </a:spcBef>
              <a:spcAft>
                <a:spcPts val="0"/>
              </a:spcAft>
              <a:tabLst>
                <a:tab pos="4464050" algn="l"/>
              </a:tabLst>
            </a:pPr>
            <a:endParaRPr lang="fa-IR" b="1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77547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4A17-F1DD-43B7-9DE5-D2940B02154D}" type="slidenum">
              <a:rPr lang="en-US" smtClean="0"/>
              <a:t>4</a:t>
            </a:fld>
            <a:endParaRPr lang="en-US" dirty="0"/>
          </a:p>
        </p:txBody>
      </p:sp>
      <p:pic>
        <p:nvPicPr>
          <p:cNvPr id="2050" name="Picture 2" descr="Image result for half-wave rectifier in power electron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0237" y="3304884"/>
            <a:ext cx="6723525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1A96FC8-AA46-4CD4-A75B-E190FD5813B5}"/>
              </a:ext>
            </a:extLst>
          </p:cNvPr>
          <p:cNvSpPr txBox="1"/>
          <p:nvPr/>
        </p:nvSpPr>
        <p:spPr>
          <a:xfrm>
            <a:off x="3048000" y="609600"/>
            <a:ext cx="59341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 rtl="1"/>
            <a:r>
              <a:rPr lang="fa-I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3-1- </a:t>
            </a:r>
            <a:r>
              <a:rPr lang="fa-IR" b="1" dirty="0">
                <a:cs typeface="B Nazanin" panose="00000400000000000000" pitchFamily="2" charset="-78"/>
              </a:rPr>
              <a:t>یکسوساز نیم موج کنترل نشده (دیودی)</a:t>
            </a:r>
            <a:endParaRPr lang="en-US" b="1" dirty="0">
              <a:cs typeface="B Nazanin" panose="00000400000000000000" pitchFamily="2" charset="-78"/>
            </a:endParaRPr>
          </a:p>
          <a:p>
            <a:pPr algn="r" rtl="1">
              <a:tabLst>
                <a:tab pos="4464050" algn="l"/>
              </a:tabLst>
            </a:pPr>
            <a:r>
              <a:rPr lang="fa-I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3-2- 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یکسوساز نیم موج دیودی با دیود هرزگرد (ایجاد جریان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DC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)</a:t>
            </a:r>
          </a:p>
          <a:p>
            <a:pPr algn="r" rtl="1">
              <a:tabLst>
                <a:tab pos="4373880" algn="l"/>
              </a:tabLst>
            </a:pPr>
            <a:r>
              <a:rPr lang="fa-I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3-3- </a:t>
            </a:r>
            <a:r>
              <a:rPr lang="fa-IR" b="1" dirty="0">
                <a:cs typeface="B Nazanin" panose="00000400000000000000" pitchFamily="2" charset="-78"/>
              </a:rPr>
              <a:t>یکسوساز نیم موج کنترل نشده (دیودی) با فیلتر خازنی </a:t>
            </a:r>
            <a:r>
              <a:rPr lang="fa-I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	</a:t>
            </a:r>
            <a:endParaRPr lang="en-US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tabLst>
                <a:tab pos="4373880" algn="l"/>
              </a:tabLst>
            </a:pPr>
            <a:r>
              <a:rPr lang="fa-I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3-4- </a:t>
            </a:r>
            <a:r>
              <a:rPr lang="fa-IR" b="1" dirty="0">
                <a:cs typeface="B Nazanin" panose="00000400000000000000" pitchFamily="2" charset="-78"/>
              </a:rPr>
              <a:t>یکسوساز نیم موج کنترل </a:t>
            </a:r>
            <a:r>
              <a:rPr lang="fa-IR" b="1" dirty="0" smtClean="0">
                <a:cs typeface="B Nazanin" panose="00000400000000000000" pitchFamily="2" charset="-78"/>
              </a:rPr>
              <a:t>شده (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مدل سازی </a:t>
            </a:r>
            <a:r>
              <a:rPr lang="en-US" b="1" dirty="0">
                <a:latin typeface="Times New Roman" panose="02020603050405020304" pitchFamily="18" charset="0"/>
                <a:cs typeface="B Nazanin" panose="00000400000000000000" pitchFamily="2" charset="-78"/>
              </a:rPr>
              <a:t>SCR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در</a:t>
            </a:r>
            <a:r>
              <a:rPr lang="en-US" b="1" dirty="0" err="1">
                <a:latin typeface="Times New Roman" panose="02020603050405020304" pitchFamily="18" charset="0"/>
                <a:cs typeface="B Nazanin" panose="00000400000000000000" pitchFamily="2" charset="-78"/>
              </a:rPr>
              <a:t>PSpice</a:t>
            </a:r>
            <a:r>
              <a:rPr lang="en-US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smtClean="0">
                <a:cs typeface="B Nazanin" panose="00000400000000000000" pitchFamily="2" charset="-78"/>
              </a:rPr>
              <a:t>)</a:t>
            </a:r>
            <a:endParaRPr lang="en-US" b="1" dirty="0">
              <a:cs typeface="B Nazanin" panose="00000400000000000000" pitchFamily="2" charset="-78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327018" y="101769"/>
            <a:ext cx="2585964" cy="5078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b="1" dirty="0">
                <a:solidFill>
                  <a:srgbClr val="FF0000"/>
                </a:solidFill>
                <a:cs typeface="B Titr" pitchFamily="2" charset="-78"/>
              </a:rPr>
              <a:t>فصل 3: </a:t>
            </a:r>
            <a:r>
              <a:rPr lang="fa-IR" b="1" dirty="0">
                <a:solidFill>
                  <a:srgbClr val="0000FF"/>
                </a:solidFill>
                <a:cs typeface="B Titr" pitchFamily="2" charset="-78"/>
              </a:rPr>
              <a:t>یکسوسازهای نیم موج</a:t>
            </a:r>
            <a:endParaRPr lang="fa-IR" b="1" dirty="0">
              <a:solidFill>
                <a:srgbClr val="0000FF"/>
              </a:solidFill>
              <a:cs typeface="B Titr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775479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4A17-F1DD-43B7-9DE5-D2940B02154D}" type="slidenum">
              <a:rPr lang="en-US" smtClean="0"/>
              <a:t>5</a:t>
            </a:fld>
            <a:endParaRPr lang="en-US" dirty="0"/>
          </a:p>
        </p:txBody>
      </p:sp>
      <p:pic>
        <p:nvPicPr>
          <p:cNvPr id="3074" name="Picture 2" descr="Image result for bridge rectifier in power electronic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5189" y="2638382"/>
            <a:ext cx="4191000" cy="41300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617F9AB-C60E-4EA2-8C1F-3F1F9C1E5C79}"/>
              </a:ext>
            </a:extLst>
          </p:cNvPr>
          <p:cNvSpPr txBox="1"/>
          <p:nvPr/>
        </p:nvSpPr>
        <p:spPr>
          <a:xfrm>
            <a:off x="1219200" y="287383"/>
            <a:ext cx="7772400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1800" b="1" dirty="0">
                <a:solidFill>
                  <a:srgbClr val="FF0000"/>
                </a:solidFill>
                <a:latin typeface="Times New Roman" panose="02020603050405020304" pitchFamily="18" charset="0"/>
                <a:cs typeface="B Titr" pitchFamily="2" charset="-78"/>
              </a:rPr>
              <a:t>فصل 4: </a:t>
            </a:r>
            <a:r>
              <a:rPr lang="fa-IR" sz="1800" b="1" dirty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یکسوسازهای تمام موج (تبدیل </a:t>
            </a:r>
            <a:r>
              <a:rPr lang="en-US" sz="1800" b="1" dirty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AC</a:t>
            </a:r>
            <a:r>
              <a:rPr lang="fa-IR" sz="1800" b="1" dirty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 به </a:t>
            </a:r>
            <a:r>
              <a:rPr lang="en-US" sz="1800" b="1" dirty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DC</a:t>
            </a:r>
            <a:r>
              <a:rPr lang="fa-IR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)</a:t>
            </a:r>
            <a:endParaRPr lang="fa-IR" sz="1800" b="1" dirty="0">
              <a:solidFill>
                <a:srgbClr val="0000FF"/>
              </a:solidFill>
              <a:latin typeface="Times New Roman" panose="02020603050405020304" pitchFamily="18" charset="0"/>
              <a:cs typeface="B Titr" pitchFamily="2" charset="-78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8B86EBF-E708-4BC3-84F0-2F2A0E732EE1}"/>
              </a:ext>
            </a:extLst>
          </p:cNvPr>
          <p:cNvSpPr txBox="1"/>
          <p:nvPr/>
        </p:nvSpPr>
        <p:spPr>
          <a:xfrm>
            <a:off x="1676400" y="836474"/>
            <a:ext cx="73152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tabLst>
                <a:tab pos="4373880" algn="l"/>
              </a:tabLst>
            </a:pPr>
            <a:r>
              <a:rPr lang="fa-I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4-1-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یکسوساز تمام موج کنترل نشده تک فاز (دیودی)</a:t>
            </a:r>
            <a:endParaRPr lang="en-US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tabLst>
                <a:tab pos="4373880" algn="l"/>
              </a:tabLst>
            </a:pP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    - تحلیل و شبیه سازی </a:t>
            </a:r>
            <a:r>
              <a:rPr lang="fa-IR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یکسوساز دیودی تمام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موج با بار مقاومتی – القایی </a:t>
            </a:r>
            <a:r>
              <a:rPr lang="en-US" b="1" i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RL</a:t>
            </a:r>
            <a:endParaRPr lang="fa-IR" b="1" i="1" dirty="0" smtClean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tabLst>
                <a:tab pos="4373880" algn="l"/>
              </a:tabLst>
            </a:pPr>
            <a:r>
              <a:rPr lang="fa-IR" b="1" i="1" dirty="0">
                <a:latin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i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     - </a:t>
            </a:r>
            <a:r>
              <a:rPr lang="fa-IR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تحلیل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و شبیه سازی یکسوساز </a:t>
            </a:r>
            <a:r>
              <a:rPr lang="fa-IR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دیودی تمام موج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با فیلتر </a:t>
            </a:r>
            <a:r>
              <a:rPr lang="en-US" b="1" i="1" dirty="0">
                <a:latin typeface="Times New Roman" panose="02020603050405020304" pitchFamily="18" charset="0"/>
                <a:cs typeface="B Nazanin" panose="00000400000000000000" pitchFamily="2" charset="-78"/>
              </a:rPr>
              <a:t>LC</a:t>
            </a:r>
          </a:p>
          <a:p>
            <a:pPr algn="r" rtl="1">
              <a:tabLst>
                <a:tab pos="4373880" algn="l"/>
              </a:tabLst>
            </a:pPr>
            <a:r>
              <a:rPr lang="fa-I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4-2-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یکسوساز تمام موج کنترل شده تک </a:t>
            </a:r>
            <a:r>
              <a:rPr lang="fa-IR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فاز</a:t>
            </a:r>
          </a:p>
          <a:p>
            <a:pPr algn="r" rtl="1">
              <a:tabLst>
                <a:tab pos="4373880" algn="l"/>
              </a:tabLst>
            </a:pPr>
            <a:r>
              <a:rPr lang="fa-IR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        - تحلیل و شبیه سازی یکسوساز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کنترل شده تک فاز بار مقاومتی – القایی </a:t>
            </a:r>
            <a:r>
              <a:rPr lang="en-US" b="1" i="1" dirty="0">
                <a:latin typeface="Times New Roman" panose="02020603050405020304" pitchFamily="18" charset="0"/>
                <a:cs typeface="B Nazanin" panose="00000400000000000000" pitchFamily="2" charset="-78"/>
              </a:rPr>
              <a:t>RL</a:t>
            </a:r>
            <a:endParaRPr lang="en-US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just" rtl="1"/>
            <a:r>
              <a:rPr lang="fa-IR" b="1" dirty="0" smtClean="0">
                <a:latin typeface="Times New Roman" panose="02020603050405020304" pitchFamily="18" charset="0"/>
                <a:cs typeface="B Nazanin" panose="00000400000000000000" pitchFamily="2" charset="-78"/>
              </a:rPr>
              <a:t>4-3-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یکسوساز کنترل نشده (دیودی) سه فاز </a:t>
            </a:r>
            <a:endParaRPr lang="en-US" b="1" i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2377547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4A17-F1DD-43B7-9DE5-D2940B02154D}" type="slidenum">
              <a:rPr lang="en-US" smtClean="0"/>
              <a:t>6</a:t>
            </a:fld>
            <a:endParaRPr lang="en-US" dirty="0"/>
          </a:p>
        </p:txBody>
      </p:sp>
      <p:sp>
        <p:nvSpPr>
          <p:cNvPr id="4" name="AutoShape 2" descr="Image result for 3 phase AC to AC converter by thyristor"/>
          <p:cNvSpPr>
            <a:spLocks noChangeAspect="1" noChangeArrowheads="1"/>
          </p:cNvSpPr>
          <p:nvPr/>
        </p:nvSpPr>
        <p:spPr bwMode="auto">
          <a:xfrm>
            <a:off x="8923338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5" name="AutoShape 4" descr="Image result for 3 phase AC to AC converter by thyristor"/>
          <p:cNvSpPr>
            <a:spLocks noChangeAspect="1" noChangeArrowheads="1"/>
          </p:cNvSpPr>
          <p:nvPr/>
        </p:nvSpPr>
        <p:spPr bwMode="auto">
          <a:xfrm>
            <a:off x="9075738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6" name="AutoShape 12" descr="Image result for three phase ac to ac converter"/>
          <p:cNvSpPr>
            <a:spLocks noChangeAspect="1" noChangeArrowheads="1"/>
          </p:cNvSpPr>
          <p:nvPr/>
        </p:nvSpPr>
        <p:spPr bwMode="auto">
          <a:xfrm>
            <a:off x="9228138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fa-IR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2005F1C-5C8F-4D52-B9E9-365DF6DD9E90}"/>
              </a:ext>
            </a:extLst>
          </p:cNvPr>
          <p:cNvSpPr txBox="1"/>
          <p:nvPr/>
        </p:nvSpPr>
        <p:spPr>
          <a:xfrm>
            <a:off x="1772376" y="228535"/>
            <a:ext cx="7150962" cy="47320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fa-IR" sz="1800" b="1" dirty="0">
                <a:solidFill>
                  <a:srgbClr val="FF0000"/>
                </a:solidFill>
                <a:latin typeface="Times New Roman" panose="02020603050405020304" pitchFamily="18" charset="0"/>
                <a:cs typeface="B Titr" pitchFamily="2" charset="-78"/>
              </a:rPr>
              <a:t>فصل 5: </a:t>
            </a:r>
            <a:r>
              <a:rPr lang="fa-IR" sz="1800" b="1" dirty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کنترل کننده های ولتاژ </a:t>
            </a:r>
            <a:r>
              <a:rPr lang="en-US" sz="1800" b="1" dirty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AC</a:t>
            </a:r>
            <a:r>
              <a:rPr lang="fa-IR" sz="1800" b="1" dirty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 (مبدل های </a:t>
            </a:r>
            <a:r>
              <a:rPr lang="en-US" sz="1800" b="1" dirty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AC/AC</a:t>
            </a:r>
            <a:r>
              <a:rPr lang="fa-IR" sz="1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B Titr" pitchFamily="2" charset="-78"/>
              </a:rPr>
              <a:t>)</a:t>
            </a:r>
            <a:endParaRPr lang="fa-IR" sz="1800" b="1" dirty="0">
              <a:solidFill>
                <a:srgbClr val="0000FF"/>
              </a:solidFill>
              <a:latin typeface="Times New Roman" panose="02020603050405020304" pitchFamily="18" charset="0"/>
              <a:cs typeface="B Titr" pitchFamily="2" charset="-78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BB0595B-C37D-4FC6-BF5D-132B23BCC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0" y="1635690"/>
            <a:ext cx="4898058" cy="5093159"/>
          </a:xfrm>
          <a:prstGeom prst="rect">
            <a:avLst/>
          </a:prstGeom>
          <a:noFill/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285B7A5-4A9E-4B7C-8EAF-7CD4EFACA3DC}"/>
              </a:ext>
            </a:extLst>
          </p:cNvPr>
          <p:cNvSpPr txBox="1"/>
          <p:nvPr/>
        </p:nvSpPr>
        <p:spPr>
          <a:xfrm>
            <a:off x="1692849" y="712360"/>
            <a:ext cx="723048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rtl="1">
              <a:tabLst>
                <a:tab pos="4373880" algn="l"/>
              </a:tabLst>
            </a:pPr>
            <a:r>
              <a:rPr lang="fa-IR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5-1- 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کنترل‌کننده‌های ولتاژ </a:t>
            </a:r>
            <a:r>
              <a:rPr lang="en-US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AC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تک‌فاز</a:t>
            </a:r>
            <a:endParaRPr lang="en-US" b="1" dirty="0" smtClean="0"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tabLst>
                <a:tab pos="4373880" algn="l"/>
              </a:tabLst>
            </a:pPr>
            <a:r>
              <a:rPr lang="fa-IR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     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- تحلیل و شبیه سازی 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کنترل‌کننده تک‌فاز با یک بار </a:t>
            </a:r>
            <a:r>
              <a:rPr lang="en-US" b="1" i="1" dirty="0">
                <a:latin typeface="Times New Roman" panose="02020603050405020304" pitchFamily="18" charset="0"/>
                <a:cs typeface="B Nazanin" panose="00000400000000000000" pitchFamily="2" charset="-78"/>
              </a:rPr>
              <a:t>RL</a:t>
            </a:r>
            <a:r>
              <a:rPr lang="fa-IR" b="1" dirty="0">
                <a:latin typeface="Times New Roman" panose="02020603050405020304" pitchFamily="18" charset="0"/>
                <a:cs typeface="B Nazanin" panose="00000400000000000000" pitchFamily="2" charset="-78"/>
              </a:rPr>
              <a:t>  </a:t>
            </a:r>
            <a:endParaRPr lang="en-US" b="1" dirty="0">
              <a:latin typeface="Times New Roman" panose="02020603050405020304" pitchFamily="18" charset="0"/>
              <a:cs typeface="B Nazanin" panose="00000400000000000000" pitchFamily="2" charset="-78"/>
            </a:endParaRPr>
          </a:p>
          <a:p>
            <a:pPr algn="r" rtl="1">
              <a:tabLst>
                <a:tab pos="4373880" algn="l"/>
              </a:tabLst>
            </a:pPr>
            <a:r>
              <a:rPr lang="fa-IR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 </a:t>
            </a:r>
            <a:r>
              <a:rPr lang="fa-I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5-2- </a:t>
            </a:r>
            <a:r>
              <a:rPr lang="fa-IR" b="1" dirty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کنترل­کننده‌های ولتاژ </a:t>
            </a:r>
            <a:r>
              <a:rPr lang="fa-IR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B Nazanin" panose="00000400000000000000" pitchFamily="2" charset="-78"/>
              </a:rPr>
              <a:t>سه‌فاز</a:t>
            </a:r>
            <a:endParaRPr lang="en-US" b="1" dirty="0">
              <a:latin typeface="Times New Roman" panose="02020603050405020304" pitchFamily="18" charset="0"/>
              <a:ea typeface="Times New Roman" panose="02020603050405020304" pitchFamily="18" charset="0"/>
              <a:cs typeface="B Nazanin" panose="00000400000000000000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848637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228600" y="990600"/>
            <a:ext cx="8686800" cy="109260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342900" indent="-342900" algn="just">
              <a:lnSpc>
                <a:spcPts val="2160"/>
              </a:lnSpc>
              <a:spcBef>
                <a:spcPts val="600"/>
              </a:spcBef>
              <a:spcAft>
                <a:spcPts val="600"/>
              </a:spcAft>
              <a:buAutoNum type="arabicPeriod"/>
            </a:pPr>
            <a:r>
              <a:rPr lang="en-US" b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  <a:cs typeface="Times New Roman" pitchFamily="18" charset="0"/>
              </a:rPr>
              <a:t>Power Electronics;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itchFamily="18" charset="0"/>
              </a:rPr>
              <a:t> Daniel W. Hart;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McGraw-Hill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  <a:cs typeface="Times New Roman" pitchFamily="18" charset="0"/>
              </a:rPr>
              <a:t>; 2011. </a:t>
            </a:r>
          </a:p>
          <a:p>
            <a:pPr marL="342900" indent="-342900" algn="just">
              <a:lnSpc>
                <a:spcPts val="2160"/>
              </a:lnSpc>
              <a:spcBef>
                <a:spcPts val="600"/>
              </a:spcBef>
              <a:spcAft>
                <a:spcPts val="600"/>
              </a:spcAft>
              <a:buFontTx/>
              <a:buAutoNum type="arabicPeriod"/>
            </a:pPr>
            <a:r>
              <a:rPr lang="en-US" b="1" dirty="0" smtClean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SPICE </a:t>
            </a:r>
            <a:r>
              <a:rPr lang="en-US" b="1" dirty="0">
                <a:solidFill>
                  <a:srgbClr val="0000FF"/>
                </a:solidFill>
                <a:latin typeface="Cambria Math" panose="02040503050406030204" pitchFamily="18" charset="0"/>
                <a:ea typeface="Cambria Math" panose="02040503050406030204" pitchFamily="18" charset="0"/>
              </a:rPr>
              <a:t>for Power Electronics and Electric Power; </a:t>
            </a:r>
            <a:r>
              <a:rPr lang="en-US" b="1" dirty="0">
                <a:latin typeface="Cambria Math" panose="02040503050406030204" pitchFamily="18" charset="0"/>
                <a:ea typeface="Cambria Math" panose="02040503050406030204" pitchFamily="18" charset="0"/>
              </a:rPr>
              <a:t>Muhammad H. Rashid; CRC Press; Third Edition, 2012.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AE4A17-F1DD-43B7-9DE5-D2940B02154D}" type="slidenum">
              <a:rPr lang="en-US" smtClean="0"/>
              <a:t>7</a:t>
            </a:fld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3657600" y="76200"/>
            <a:ext cx="114005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/>
            <a:r>
              <a:rPr lang="fa-IR" sz="3200" b="1" dirty="0">
                <a:solidFill>
                  <a:srgbClr val="FF0000"/>
                </a:solidFill>
                <a:cs typeface="B Titr" panose="00000700000000000000" pitchFamily="2" charset="-78"/>
              </a:rPr>
              <a:t>مراجع</a:t>
            </a:r>
            <a:endParaRPr lang="en-US" sz="3200" b="1" dirty="0">
              <a:solidFill>
                <a:srgbClr val="FF0000"/>
              </a:solidFill>
              <a:cs typeface="B Titr" panose="00000700000000000000" pitchFamily="2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217"/>
          <a:stretch/>
        </p:blipFill>
        <p:spPr>
          <a:xfrm>
            <a:off x="2627428" y="2133600"/>
            <a:ext cx="3200400" cy="4673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2735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11751</TotalTime>
  <Words>319</Words>
  <Application>Microsoft Office PowerPoint</Application>
  <PresentationFormat>On-screen Show (4:3)</PresentationFormat>
  <Paragraphs>47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B Nazanin</vt:lpstr>
      <vt:lpstr>B Titr</vt:lpstr>
      <vt:lpstr>Calibri</vt:lpstr>
      <vt:lpstr>Cambria Math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علیرضا خوش سعادت</dc:creator>
  <cp:lastModifiedBy>علیرضا خوش سعادت</cp:lastModifiedBy>
  <cp:revision>780</cp:revision>
  <dcterms:created xsi:type="dcterms:W3CDTF">2006-08-16T00:00:00Z</dcterms:created>
  <dcterms:modified xsi:type="dcterms:W3CDTF">2023-05-13T08:03:14Z</dcterms:modified>
</cp:coreProperties>
</file>