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handoutMasterIdLst>
    <p:handoutMasterId r:id="rId63"/>
  </p:handoutMasterIdLst>
  <p:sldIdLst>
    <p:sldId id="257" r:id="rId2"/>
    <p:sldId id="353" r:id="rId3"/>
    <p:sldId id="339" r:id="rId4"/>
    <p:sldId id="371" r:id="rId5"/>
    <p:sldId id="428" r:id="rId6"/>
    <p:sldId id="429" r:id="rId7"/>
    <p:sldId id="340" r:id="rId8"/>
    <p:sldId id="408" r:id="rId9"/>
    <p:sldId id="341" r:id="rId10"/>
    <p:sldId id="370" r:id="rId11"/>
    <p:sldId id="372" r:id="rId12"/>
    <p:sldId id="373" r:id="rId13"/>
    <p:sldId id="409" r:id="rId14"/>
    <p:sldId id="374" r:id="rId15"/>
    <p:sldId id="375" r:id="rId16"/>
    <p:sldId id="376" r:id="rId17"/>
    <p:sldId id="377" r:id="rId18"/>
    <p:sldId id="378" r:id="rId19"/>
    <p:sldId id="379" r:id="rId20"/>
    <p:sldId id="424" r:id="rId21"/>
    <p:sldId id="425" r:id="rId22"/>
    <p:sldId id="427" r:id="rId23"/>
    <p:sldId id="410" r:id="rId24"/>
    <p:sldId id="426" r:id="rId25"/>
    <p:sldId id="265" r:id="rId26"/>
    <p:sldId id="453" r:id="rId27"/>
    <p:sldId id="381" r:id="rId28"/>
    <p:sldId id="456" r:id="rId29"/>
    <p:sldId id="382" r:id="rId30"/>
    <p:sldId id="384" r:id="rId31"/>
    <p:sldId id="385" r:id="rId32"/>
    <p:sldId id="266" r:id="rId33"/>
    <p:sldId id="386" r:id="rId34"/>
    <p:sldId id="387" r:id="rId35"/>
    <p:sldId id="454" r:id="rId36"/>
    <p:sldId id="388" r:id="rId37"/>
    <p:sldId id="394" r:id="rId38"/>
    <p:sldId id="395" r:id="rId39"/>
    <p:sldId id="268" r:id="rId40"/>
    <p:sldId id="391" r:id="rId41"/>
    <p:sldId id="392" r:id="rId42"/>
    <p:sldId id="393" r:id="rId43"/>
    <p:sldId id="458" r:id="rId44"/>
    <p:sldId id="471" r:id="rId45"/>
    <p:sldId id="459" r:id="rId46"/>
    <p:sldId id="460" r:id="rId47"/>
    <p:sldId id="461" r:id="rId48"/>
    <p:sldId id="465" r:id="rId49"/>
    <p:sldId id="466" r:id="rId50"/>
    <p:sldId id="467" r:id="rId51"/>
    <p:sldId id="416" r:id="rId52"/>
    <p:sldId id="415" r:id="rId53"/>
    <p:sldId id="472" r:id="rId54"/>
    <p:sldId id="473" r:id="rId55"/>
    <p:sldId id="417" r:id="rId56"/>
    <p:sldId id="455" r:id="rId57"/>
    <p:sldId id="474" r:id="rId58"/>
    <p:sldId id="418" r:id="rId59"/>
    <p:sldId id="469" r:id="rId60"/>
    <p:sldId id="470"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82" autoAdjust="0"/>
    <p:restoredTop sz="94660" autoAdjust="0"/>
  </p:normalViewPr>
  <p:slideViewPr>
    <p:cSldViewPr>
      <p:cViewPr varScale="1">
        <p:scale>
          <a:sx n="88" d="100"/>
          <a:sy n="88" d="100"/>
        </p:scale>
        <p:origin x="1181" y="62"/>
      </p:cViewPr>
      <p:guideLst>
        <p:guide orient="horz" pos="2160"/>
        <p:guide pos="2880"/>
      </p:guideLst>
    </p:cSldViewPr>
  </p:slideViewPr>
  <p:outlineViewPr>
    <p:cViewPr>
      <p:scale>
        <a:sx n="33" d="100"/>
        <a:sy n="33" d="100"/>
      </p:scale>
      <p:origin x="0" y="600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01922B61-EBD9-4626-BB51-AFBEBC5B06EF}" type="datetimeFigureOut">
              <a:rPr lang="fa-IR" smtClean="0"/>
              <a:t>27/10/1443</a:t>
            </a:fld>
            <a:endParaRPr lang="fa-IR"/>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7D1C5BCC-63CE-47CC-B461-13C28839C9A7}" type="slidenum">
              <a:rPr lang="fa-IR" smtClean="0"/>
              <a:t>‹#›</a:t>
            </a:fld>
            <a:endParaRPr lang="fa-IR"/>
          </a:p>
        </p:txBody>
      </p:sp>
    </p:spTree>
    <p:extLst>
      <p:ext uri="{BB962C8B-B14F-4D97-AF65-F5344CB8AC3E}">
        <p14:creationId xmlns:p14="http://schemas.microsoft.com/office/powerpoint/2010/main" val="1323430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EEDB7BC-27A3-48B6-9E4A-0314713BA765}" type="datetimeFigureOut">
              <a:rPr lang="fa-IR" smtClean="0"/>
              <a:t>27/10/1443</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5465D2B-48C5-4B00-B4CD-1AB384E9135D}" type="slidenum">
              <a:rPr lang="fa-IR" smtClean="0"/>
              <a:t>‹#›</a:t>
            </a:fld>
            <a:endParaRPr lang="fa-IR"/>
          </a:p>
        </p:txBody>
      </p:sp>
    </p:spTree>
    <p:extLst>
      <p:ext uri="{BB962C8B-B14F-4D97-AF65-F5344CB8AC3E}">
        <p14:creationId xmlns:p14="http://schemas.microsoft.com/office/powerpoint/2010/main" val="3477505790"/>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1</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12</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13</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14</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15</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16</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17</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18</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19</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20</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21</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2</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22</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23</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24</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25</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26</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27</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28</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29</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30</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31</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3</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32</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33</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34</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35</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36</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37</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38</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39</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40</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41</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4</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42</a:t>
            </a:fld>
            <a:endParaRPr lang="fa-IR"/>
          </a:p>
        </p:txBody>
      </p:sp>
    </p:spTree>
    <p:extLst>
      <p:ext uri="{BB962C8B-B14F-4D97-AF65-F5344CB8AC3E}">
        <p14:creationId xmlns:p14="http://schemas.microsoft.com/office/powerpoint/2010/main" val="40865797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43</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44</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45</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46</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47</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48</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49</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50</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51</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7</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52</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53</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54</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55</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56</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57</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58</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98541-82AA-4BCA-8EFB-4D61156D9D8F}" type="slidenum">
              <a:rPr lang="fa-IR" smtClean="0"/>
              <a:pPr/>
              <a:t>59</a:t>
            </a:fld>
            <a:endParaRPr lang="fa-IR"/>
          </a:p>
        </p:txBody>
      </p:sp>
    </p:spTree>
    <p:extLst>
      <p:ext uri="{BB962C8B-B14F-4D97-AF65-F5344CB8AC3E}">
        <p14:creationId xmlns:p14="http://schemas.microsoft.com/office/powerpoint/2010/main" val="1921306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8</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9</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10</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11</a:t>
            </a:fld>
            <a:endParaRPr lang="fa-IR"/>
          </a:p>
        </p:txBody>
      </p:sp>
    </p:spTree>
    <p:extLst>
      <p:ext uri="{BB962C8B-B14F-4D97-AF65-F5344CB8AC3E}">
        <p14:creationId xmlns:p14="http://schemas.microsoft.com/office/powerpoint/2010/main" val="1296808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F85C981-F1D6-4D4E-AED4-04B2F75152F6}" type="datetime1">
              <a:rPr lang="en-US" smtClean="0"/>
              <a:t>5/28/2022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9DD23-1EE2-401D-B22B-F9A96697861B}" type="datetime1">
              <a:rPr lang="en-US" smtClean="0"/>
              <a:t>5/28/2022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C9A3BD-E522-4D84-9463-F1EADA5CA693}" type="datetime1">
              <a:rPr lang="en-US" smtClean="0"/>
              <a:t>5/28/2022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E479BC-AC3D-4FCF-BB65-FA6D8F374B2D}" type="datetime1">
              <a:rPr lang="en-US" smtClean="0"/>
              <a:t>5/28/2022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508FAC-FC6D-4C94-BC9E-3A4F83319A89}" type="datetime1">
              <a:rPr lang="en-US" smtClean="0"/>
              <a:t>5/28/2022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D35F72-6ABA-4299-946B-2D7DA83C1733}" type="datetime1">
              <a:rPr lang="en-US" smtClean="0"/>
              <a:t>5/28/2022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268923-317B-49EA-A1BF-74DED6DC183C}" type="datetime1">
              <a:rPr lang="en-US" smtClean="0"/>
              <a:t>5/28/2022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53EB29-519D-4660-8C8C-87C7D67DEB56}" type="datetime1">
              <a:rPr lang="en-US" smtClean="0"/>
              <a:t>5/28/2022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7498CF-BBB1-4CE8-8804-1B4ED039B9C6}" type="datetime1">
              <a:rPr lang="en-US" smtClean="0"/>
              <a:t>5/28/2022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91C780-9713-4230-84AF-7B3FE4FD88EC}" type="datetime1">
              <a:rPr lang="en-US" smtClean="0"/>
              <a:t>5/28/2022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33DAB7-055B-4844-80BA-F2C22698CFB4}" type="datetime1">
              <a:rPr lang="en-US" smtClean="0"/>
              <a:t>5/28/2022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F99B61-49AB-4060-9BE2-18A411905A34}" type="datetime1">
              <a:rPr lang="en-US" smtClean="0"/>
              <a:t>5/28/2022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5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69.png"/></Relationships>
</file>

<file path=ppt/slides/_rels/slide5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71.png"/></Relationships>
</file>

<file path=ppt/slides/_rels/slide5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6" Type="http://schemas.openxmlformats.org/officeDocument/2006/relationships/image" Target="../media/image97.png"/><Relationship Id="rId21" Type="http://schemas.openxmlformats.org/officeDocument/2006/relationships/image" Target="../media/image92.png"/><Relationship Id="rId42" Type="http://schemas.openxmlformats.org/officeDocument/2006/relationships/image" Target="../media/image113.png"/><Relationship Id="rId47" Type="http://schemas.openxmlformats.org/officeDocument/2006/relationships/image" Target="../media/image118.png"/><Relationship Id="rId63" Type="http://schemas.openxmlformats.org/officeDocument/2006/relationships/image" Target="../media/image134.png"/><Relationship Id="rId68" Type="http://schemas.openxmlformats.org/officeDocument/2006/relationships/image" Target="../media/image139.jpeg"/><Relationship Id="rId7" Type="http://schemas.openxmlformats.org/officeDocument/2006/relationships/image" Target="../media/image78.png"/><Relationship Id="rId71" Type="http://schemas.openxmlformats.org/officeDocument/2006/relationships/image" Target="../media/image142.png"/><Relationship Id="rId2" Type="http://schemas.openxmlformats.org/officeDocument/2006/relationships/notesSlide" Target="../notesSlides/notesSlide57.xml"/><Relationship Id="rId16" Type="http://schemas.openxmlformats.org/officeDocument/2006/relationships/image" Target="../media/image87.png"/><Relationship Id="rId29" Type="http://schemas.openxmlformats.org/officeDocument/2006/relationships/image" Target="../media/image100.png"/><Relationship Id="rId11" Type="http://schemas.openxmlformats.org/officeDocument/2006/relationships/image" Target="../media/image82.png"/><Relationship Id="rId24" Type="http://schemas.openxmlformats.org/officeDocument/2006/relationships/image" Target="../media/image95.png"/><Relationship Id="rId32" Type="http://schemas.openxmlformats.org/officeDocument/2006/relationships/image" Target="../media/image103.png"/><Relationship Id="rId37" Type="http://schemas.openxmlformats.org/officeDocument/2006/relationships/image" Target="../media/image108.png"/><Relationship Id="rId40" Type="http://schemas.openxmlformats.org/officeDocument/2006/relationships/image" Target="../media/image111.png"/><Relationship Id="rId45" Type="http://schemas.openxmlformats.org/officeDocument/2006/relationships/image" Target="../media/image116.png"/><Relationship Id="rId53" Type="http://schemas.openxmlformats.org/officeDocument/2006/relationships/image" Target="../media/image124.png"/><Relationship Id="rId58" Type="http://schemas.openxmlformats.org/officeDocument/2006/relationships/image" Target="../media/image129.png"/><Relationship Id="rId66" Type="http://schemas.openxmlformats.org/officeDocument/2006/relationships/image" Target="../media/image137.png"/><Relationship Id="rId5" Type="http://schemas.openxmlformats.org/officeDocument/2006/relationships/image" Target="../media/image76.png"/><Relationship Id="rId61" Type="http://schemas.openxmlformats.org/officeDocument/2006/relationships/image" Target="../media/image132.png"/><Relationship Id="rId19" Type="http://schemas.openxmlformats.org/officeDocument/2006/relationships/image" Target="../media/image90.png"/><Relationship Id="rId14" Type="http://schemas.openxmlformats.org/officeDocument/2006/relationships/image" Target="../media/image85.png"/><Relationship Id="rId22" Type="http://schemas.openxmlformats.org/officeDocument/2006/relationships/image" Target="../media/image93.png"/><Relationship Id="rId27" Type="http://schemas.openxmlformats.org/officeDocument/2006/relationships/image" Target="../media/image98.png"/><Relationship Id="rId30" Type="http://schemas.openxmlformats.org/officeDocument/2006/relationships/image" Target="../media/image101.png"/><Relationship Id="rId35" Type="http://schemas.openxmlformats.org/officeDocument/2006/relationships/image" Target="../media/image106.png"/><Relationship Id="rId43" Type="http://schemas.openxmlformats.org/officeDocument/2006/relationships/image" Target="../media/image114.png"/><Relationship Id="rId48" Type="http://schemas.openxmlformats.org/officeDocument/2006/relationships/image" Target="../media/image119.png"/><Relationship Id="rId56" Type="http://schemas.openxmlformats.org/officeDocument/2006/relationships/image" Target="../media/image127.png"/><Relationship Id="rId64" Type="http://schemas.openxmlformats.org/officeDocument/2006/relationships/image" Target="../media/image135.png"/><Relationship Id="rId69" Type="http://schemas.openxmlformats.org/officeDocument/2006/relationships/image" Target="../media/image140.png"/><Relationship Id="rId8" Type="http://schemas.openxmlformats.org/officeDocument/2006/relationships/image" Target="../media/image79.png"/><Relationship Id="rId51" Type="http://schemas.openxmlformats.org/officeDocument/2006/relationships/image" Target="../media/image122.png"/><Relationship Id="rId72" Type="http://schemas.openxmlformats.org/officeDocument/2006/relationships/image" Target="../media/image143.jpeg"/><Relationship Id="rId3" Type="http://schemas.openxmlformats.org/officeDocument/2006/relationships/image" Target="../media/image74.png"/><Relationship Id="rId12" Type="http://schemas.openxmlformats.org/officeDocument/2006/relationships/image" Target="../media/image83.png"/><Relationship Id="rId17" Type="http://schemas.openxmlformats.org/officeDocument/2006/relationships/image" Target="../media/image88.png"/><Relationship Id="rId25" Type="http://schemas.openxmlformats.org/officeDocument/2006/relationships/image" Target="../media/image96.png"/><Relationship Id="rId33" Type="http://schemas.openxmlformats.org/officeDocument/2006/relationships/image" Target="../media/image104.png"/><Relationship Id="rId38" Type="http://schemas.openxmlformats.org/officeDocument/2006/relationships/image" Target="../media/image109.png"/><Relationship Id="rId46" Type="http://schemas.openxmlformats.org/officeDocument/2006/relationships/image" Target="../media/image117.png"/><Relationship Id="rId59" Type="http://schemas.openxmlformats.org/officeDocument/2006/relationships/image" Target="../media/image130.png"/><Relationship Id="rId67" Type="http://schemas.openxmlformats.org/officeDocument/2006/relationships/image" Target="../media/image138.png"/><Relationship Id="rId20" Type="http://schemas.openxmlformats.org/officeDocument/2006/relationships/image" Target="../media/image91.png"/><Relationship Id="rId41" Type="http://schemas.openxmlformats.org/officeDocument/2006/relationships/image" Target="../media/image112.png"/><Relationship Id="rId54" Type="http://schemas.openxmlformats.org/officeDocument/2006/relationships/image" Target="../media/image125.png"/><Relationship Id="rId62" Type="http://schemas.openxmlformats.org/officeDocument/2006/relationships/image" Target="../media/image133.png"/><Relationship Id="rId70" Type="http://schemas.openxmlformats.org/officeDocument/2006/relationships/image" Target="../media/image141.jpeg"/><Relationship Id="rId1" Type="http://schemas.openxmlformats.org/officeDocument/2006/relationships/slideLayout" Target="../slideLayouts/slideLayout2.xml"/><Relationship Id="rId6" Type="http://schemas.openxmlformats.org/officeDocument/2006/relationships/image" Target="../media/image77.png"/><Relationship Id="rId15" Type="http://schemas.openxmlformats.org/officeDocument/2006/relationships/image" Target="../media/image86.png"/><Relationship Id="rId23" Type="http://schemas.openxmlformats.org/officeDocument/2006/relationships/image" Target="../media/image94.png"/><Relationship Id="rId28" Type="http://schemas.openxmlformats.org/officeDocument/2006/relationships/image" Target="../media/image99.png"/><Relationship Id="rId36" Type="http://schemas.openxmlformats.org/officeDocument/2006/relationships/image" Target="../media/image107.png"/><Relationship Id="rId49" Type="http://schemas.openxmlformats.org/officeDocument/2006/relationships/image" Target="../media/image120.png"/><Relationship Id="rId57" Type="http://schemas.openxmlformats.org/officeDocument/2006/relationships/image" Target="../media/image128.png"/><Relationship Id="rId10" Type="http://schemas.openxmlformats.org/officeDocument/2006/relationships/image" Target="../media/image81.png"/><Relationship Id="rId31" Type="http://schemas.openxmlformats.org/officeDocument/2006/relationships/image" Target="../media/image102.png"/><Relationship Id="rId44" Type="http://schemas.openxmlformats.org/officeDocument/2006/relationships/image" Target="../media/image115.png"/><Relationship Id="rId52" Type="http://schemas.openxmlformats.org/officeDocument/2006/relationships/image" Target="../media/image123.png"/><Relationship Id="rId60" Type="http://schemas.openxmlformats.org/officeDocument/2006/relationships/image" Target="../media/image131.png"/><Relationship Id="rId65" Type="http://schemas.openxmlformats.org/officeDocument/2006/relationships/image" Target="../media/image136.png"/><Relationship Id="rId4" Type="http://schemas.openxmlformats.org/officeDocument/2006/relationships/image" Target="../media/image75.png"/><Relationship Id="rId9" Type="http://schemas.openxmlformats.org/officeDocument/2006/relationships/image" Target="../media/image80.png"/><Relationship Id="rId13" Type="http://schemas.openxmlformats.org/officeDocument/2006/relationships/image" Target="../media/image84.png"/><Relationship Id="rId18" Type="http://schemas.openxmlformats.org/officeDocument/2006/relationships/image" Target="../media/image89.png"/><Relationship Id="rId39" Type="http://schemas.openxmlformats.org/officeDocument/2006/relationships/image" Target="../media/image110.png"/><Relationship Id="rId34" Type="http://schemas.openxmlformats.org/officeDocument/2006/relationships/image" Target="../media/image105.png"/><Relationship Id="rId50" Type="http://schemas.openxmlformats.org/officeDocument/2006/relationships/image" Target="../media/image121.png"/><Relationship Id="rId55" Type="http://schemas.openxmlformats.org/officeDocument/2006/relationships/image" Target="../media/image126.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45.jpeg"/><Relationship Id="rId7" Type="http://schemas.openxmlformats.org/officeDocument/2006/relationships/image" Target="../media/image149.png"/><Relationship Id="rId2" Type="http://schemas.openxmlformats.org/officeDocument/2006/relationships/image" Target="../media/image144.png"/><Relationship Id="rId1" Type="http://schemas.openxmlformats.org/officeDocument/2006/relationships/slideLayout" Target="../slideLayouts/slideLayout2.xml"/><Relationship Id="rId6" Type="http://schemas.openxmlformats.org/officeDocument/2006/relationships/image" Target="../media/image148.png"/><Relationship Id="rId5" Type="http://schemas.openxmlformats.org/officeDocument/2006/relationships/image" Target="../media/image147.png"/><Relationship Id="rId4" Type="http://schemas.openxmlformats.org/officeDocument/2006/relationships/image" Target="../media/image14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AE4A17-F1DD-43B7-9DE5-D2940B02154D}" type="slidenum">
              <a:rPr lang="en-US" smtClean="0"/>
              <a:t>1</a:t>
            </a:fld>
            <a:endParaRPr lang="en-US" dirty="0"/>
          </a:p>
        </p:txBody>
      </p:sp>
      <p:sp>
        <p:nvSpPr>
          <p:cNvPr id="5" name="TextBox 4"/>
          <p:cNvSpPr txBox="1"/>
          <p:nvPr/>
        </p:nvSpPr>
        <p:spPr>
          <a:xfrm>
            <a:off x="838200" y="-76200"/>
            <a:ext cx="7315200" cy="3293209"/>
          </a:xfrm>
          <a:prstGeom prst="rect">
            <a:avLst/>
          </a:prstGeom>
          <a:noFill/>
        </p:spPr>
        <p:txBody>
          <a:bodyPr wrap="square" rtlCol="1">
            <a:spAutoFit/>
          </a:bodyPr>
          <a:lstStyle/>
          <a:p>
            <a:pPr algn="ctr">
              <a:lnSpc>
                <a:spcPct val="150000"/>
              </a:lnSpc>
            </a:pPr>
            <a:r>
              <a:rPr lang="en-US" sz="3600" b="1" dirty="0">
                <a:solidFill>
                  <a:srgbClr val="FF0000"/>
                </a:solidFill>
                <a:cs typeface="Times New Roman" pitchFamily="18" charset="0"/>
              </a:rPr>
              <a:t>Chapter 5:</a:t>
            </a:r>
          </a:p>
          <a:p>
            <a:pPr algn="ctr">
              <a:spcBef>
                <a:spcPts val="1200"/>
              </a:spcBef>
              <a:spcAft>
                <a:spcPts val="1200"/>
              </a:spcAft>
            </a:pPr>
            <a:r>
              <a:rPr lang="en-US" sz="3600" b="1" dirty="0">
                <a:solidFill>
                  <a:srgbClr val="0000FF"/>
                </a:solidFill>
                <a:cs typeface="Times New Roman" pitchFamily="18" charset="0"/>
              </a:rPr>
              <a:t>Investigation on EV Development Dimensions: Impacts on Our World, Barriers on Development and Their Solutions, and Market</a:t>
            </a:r>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0" y="3198076"/>
            <a:ext cx="6477000" cy="3647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8328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10</a:t>
            </a:fld>
            <a:endParaRPr lang="en-US"/>
          </a:p>
        </p:txBody>
      </p:sp>
      <p:sp>
        <p:nvSpPr>
          <p:cNvPr id="6" name="TextBox 5"/>
          <p:cNvSpPr txBox="1"/>
          <p:nvPr/>
        </p:nvSpPr>
        <p:spPr>
          <a:xfrm>
            <a:off x="185057" y="152400"/>
            <a:ext cx="8763000" cy="3416320"/>
          </a:xfrm>
          <a:prstGeom prst="rect">
            <a:avLst/>
          </a:prstGeom>
          <a:noFill/>
        </p:spPr>
        <p:txBody>
          <a:bodyPr wrap="square" rtlCol="1">
            <a:spAutoFit/>
          </a:bodyPr>
          <a:lstStyle/>
          <a:p>
            <a:pPr marL="342900" indent="-342900" algn="just">
              <a:buFont typeface="+mj-lt"/>
              <a:buAutoNum type="alphaLcParenR" startAt="5"/>
            </a:pPr>
            <a:r>
              <a:rPr lang="en-US" b="1" dirty="0">
                <a:solidFill>
                  <a:srgbClr val="FF0000"/>
                </a:solidFill>
              </a:rPr>
              <a:t>Transformers overloading:</a:t>
            </a:r>
            <a:r>
              <a:rPr lang="en-US" dirty="0"/>
              <a:t> The extra heat generated by EV loads can lead to increased aging rate of the transformers, but it  </a:t>
            </a:r>
            <a:r>
              <a:rPr lang="en-US" b="1" dirty="0"/>
              <a:t>also depends on the ambient temperature. </a:t>
            </a:r>
            <a:r>
              <a:rPr lang="en-US" dirty="0"/>
              <a:t>it Is negligible in cold weather. Factors taken into account for estimation of the lifetime of a transformer are the </a:t>
            </a:r>
            <a:r>
              <a:rPr lang="en-US" b="1" dirty="0"/>
              <a:t>rate of EV penetration</a:t>
            </a:r>
            <a:r>
              <a:rPr lang="en-US" dirty="0"/>
              <a:t>, </a:t>
            </a:r>
            <a:r>
              <a:rPr lang="en-US" b="1" dirty="0"/>
              <a:t>starting time of charging </a:t>
            </a:r>
            <a:r>
              <a:rPr lang="en-US" dirty="0"/>
              <a:t>and </a:t>
            </a:r>
            <a:r>
              <a:rPr lang="en-US" b="1" dirty="0"/>
              <a:t>the ambient temperature</a:t>
            </a:r>
            <a:r>
              <a:rPr lang="en-US" dirty="0"/>
              <a:t>. It stated that </a:t>
            </a:r>
            <a:r>
              <a:rPr lang="en-US" b="1" dirty="0"/>
              <a:t>transformers</a:t>
            </a:r>
            <a:r>
              <a:rPr lang="en-US" dirty="0"/>
              <a:t> can withstand </a:t>
            </a:r>
            <a:r>
              <a:rPr lang="en-US" b="1" dirty="0"/>
              <a:t>10% EV penetration </a:t>
            </a:r>
            <a:r>
              <a:rPr lang="en-US" dirty="0"/>
              <a:t>without getting any decrease in lifetime. The effect of </a:t>
            </a:r>
            <a:r>
              <a:rPr lang="en-US" b="1" dirty="0"/>
              <a:t>level 1 charging (until 20%)</a:t>
            </a:r>
            <a:r>
              <a:rPr lang="en-US" dirty="0"/>
              <a:t>, is in fact, has </a:t>
            </a:r>
            <a:r>
              <a:rPr lang="en-US" b="1" dirty="0"/>
              <a:t>negligible</a:t>
            </a:r>
            <a:r>
              <a:rPr lang="en-US" dirty="0"/>
              <a:t> effect on this lifetime, but </a:t>
            </a:r>
            <a:r>
              <a:rPr lang="en-US" b="1" dirty="0"/>
              <a:t>significant increase in level 2 charging (10% EV penetration) </a:t>
            </a:r>
            <a:r>
              <a:rPr lang="en-US" dirty="0"/>
              <a:t>can lead to the </a:t>
            </a:r>
            <a:r>
              <a:rPr lang="en-US" b="1" dirty="0"/>
              <a:t>failure of transformers</a:t>
            </a:r>
            <a:r>
              <a:rPr lang="en-US" dirty="0"/>
              <a:t>. Charging that takes place right after an EV being plugged in can be detrimental to the transformers.</a:t>
            </a:r>
          </a:p>
          <a:p>
            <a:pPr marL="342900" lvl="0" indent="-342900" algn="just">
              <a:buFont typeface="+mj-lt"/>
              <a:buAutoNum type="alphaLcParenR" startAt="5"/>
            </a:pPr>
            <a:r>
              <a:rPr lang="en-US" b="1" dirty="0">
                <a:solidFill>
                  <a:srgbClr val="FF0000"/>
                </a:solidFill>
              </a:rPr>
              <a:t>Power quality degradation:</a:t>
            </a:r>
            <a:r>
              <a:rPr lang="en-US" dirty="0"/>
              <a:t> The increased amount of </a:t>
            </a:r>
            <a:r>
              <a:rPr lang="en-US" b="1" dirty="0"/>
              <a:t>harmonics</a:t>
            </a:r>
            <a:r>
              <a:rPr lang="en-US" dirty="0"/>
              <a:t> and </a:t>
            </a:r>
            <a:r>
              <a:rPr lang="en-US" b="1" dirty="0"/>
              <a:t>imbalance in voltage</a:t>
            </a:r>
            <a:r>
              <a:rPr lang="en-US" dirty="0"/>
              <a:t> will degrade the power quality in case of massive scale EV penetration to grid.</a:t>
            </a:r>
          </a:p>
          <a:p>
            <a:pPr marL="285750" indent="-285750" algn="just">
              <a:buFont typeface="Wingdings" pitchFamily="2" charset="2"/>
              <a:buChar char="ü"/>
            </a:pPr>
            <a:endParaRPr lang="en-US" dirty="0"/>
          </a:p>
        </p:txBody>
      </p:sp>
      <p:pic>
        <p:nvPicPr>
          <p:cNvPr id="2050" name="Picture 2" descr="Image result for Power quality degradation in electric vehicle charg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261518"/>
            <a:ext cx="6019800" cy="355988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397312" y="4724400"/>
            <a:ext cx="2558143" cy="584775"/>
          </a:xfrm>
          <a:prstGeom prst="rect">
            <a:avLst/>
          </a:prstGeom>
        </p:spPr>
        <p:txBody>
          <a:bodyPr wrap="square">
            <a:spAutoFit/>
          </a:bodyPr>
          <a:lstStyle/>
          <a:p>
            <a:pPr algn="ctr"/>
            <a:r>
              <a:rPr lang="en-US" sz="1600" b="1" dirty="0">
                <a:solidFill>
                  <a:srgbClr val="0000FF"/>
                </a:solidFill>
              </a:rPr>
              <a:t>Fig. 8. Power utilizing from the grid by EVs.</a:t>
            </a:r>
            <a:endParaRPr lang="fa-IR" sz="1600" b="1" dirty="0">
              <a:solidFill>
                <a:srgbClr val="0000FF"/>
              </a:solidFill>
            </a:endParaRPr>
          </a:p>
        </p:txBody>
      </p:sp>
    </p:spTree>
    <p:extLst>
      <p:ext uri="{BB962C8B-B14F-4D97-AF65-F5344CB8AC3E}">
        <p14:creationId xmlns:p14="http://schemas.microsoft.com/office/powerpoint/2010/main" val="12065071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11</a:t>
            </a:fld>
            <a:endParaRPr lang="en-US"/>
          </a:p>
        </p:txBody>
      </p:sp>
      <p:sp>
        <p:nvSpPr>
          <p:cNvPr id="9" name="TextBox 8"/>
          <p:cNvSpPr txBox="1"/>
          <p:nvPr/>
        </p:nvSpPr>
        <p:spPr>
          <a:xfrm>
            <a:off x="185057" y="76200"/>
            <a:ext cx="8763000" cy="3970318"/>
          </a:xfrm>
          <a:prstGeom prst="rect">
            <a:avLst/>
          </a:prstGeom>
          <a:noFill/>
        </p:spPr>
        <p:txBody>
          <a:bodyPr wrap="square" rtlCol="1">
            <a:spAutoFit/>
          </a:bodyPr>
          <a:lstStyle/>
          <a:p>
            <a:pPr marL="285750" indent="-285750" algn="just">
              <a:buFont typeface="Wingdings" pitchFamily="2" charset="2"/>
              <a:buChar char="q"/>
            </a:pPr>
            <a:r>
              <a:rPr lang="en-US" dirty="0">
                <a:solidFill>
                  <a:srgbClr val="FF0000"/>
                </a:solidFill>
              </a:rPr>
              <a:t>On the plus side, EVs has the </a:t>
            </a:r>
            <a:r>
              <a:rPr lang="en-US" b="1" dirty="0">
                <a:solidFill>
                  <a:srgbClr val="FF0000"/>
                </a:solidFill>
              </a:rPr>
              <a:t>positive impacts </a:t>
            </a:r>
            <a:r>
              <a:rPr lang="en-US" dirty="0">
                <a:solidFill>
                  <a:srgbClr val="FF0000"/>
                </a:solidFill>
              </a:rPr>
              <a:t>on the power systems as follows:</a:t>
            </a:r>
          </a:p>
          <a:p>
            <a:pPr marL="342900" lvl="0" indent="-342900" algn="just">
              <a:buFont typeface="+mj-lt"/>
              <a:buAutoNum type="alphaLcParenR"/>
            </a:pPr>
            <a:r>
              <a:rPr lang="en-US" b="1" dirty="0">
                <a:solidFill>
                  <a:srgbClr val="FF0000"/>
                </a:solidFill>
              </a:rPr>
              <a:t>Smart grid</a:t>
            </a:r>
            <a:r>
              <a:rPr lang="en-US" dirty="0">
                <a:solidFill>
                  <a:srgbClr val="FF0000"/>
                </a:solidFill>
              </a:rPr>
              <a:t>: </a:t>
            </a:r>
            <a:r>
              <a:rPr lang="en-US" dirty="0"/>
              <a:t>In the smart grid system, </a:t>
            </a:r>
            <a:r>
              <a:rPr lang="en-US" b="1" dirty="0"/>
              <a:t>intelligent communication and decision making </a:t>
            </a:r>
            <a:r>
              <a:rPr lang="en-US" dirty="0"/>
              <a:t>is incorporated with the grid architecture. Smart grid is highly regarded as the future of power grids and have advantages of </a:t>
            </a:r>
            <a:r>
              <a:rPr lang="en-US" b="1" dirty="0"/>
              <a:t>reliable power </a:t>
            </a:r>
            <a:r>
              <a:rPr lang="en-US" dirty="0"/>
              <a:t>supply and </a:t>
            </a:r>
            <a:r>
              <a:rPr lang="en-US" b="1" dirty="0"/>
              <a:t>advanced control</a:t>
            </a:r>
            <a:r>
              <a:rPr lang="en-US" dirty="0"/>
              <a:t>. In such a system, the </a:t>
            </a:r>
            <a:r>
              <a:rPr lang="en-US" b="1" dirty="0"/>
              <a:t>much coordinated charging </a:t>
            </a:r>
            <a:r>
              <a:rPr lang="en-US" dirty="0"/>
              <a:t>is easily achievable as interaction with the grid system becomes very much convenient even from the user end. The interaction of EVs and smart grid can facilitate opportunities like </a:t>
            </a:r>
            <a:r>
              <a:rPr lang="en-US" b="1" dirty="0"/>
              <a:t>V2G</a:t>
            </a:r>
            <a:r>
              <a:rPr lang="en-US" dirty="0"/>
              <a:t> and better integration of </a:t>
            </a:r>
            <a:r>
              <a:rPr lang="en-US" b="1" dirty="0"/>
              <a:t>renewable energy</a:t>
            </a:r>
            <a:r>
              <a:rPr lang="en-US" dirty="0"/>
              <a:t>. In fact, EV is one the eight priorities listed to create a smart grid. </a:t>
            </a:r>
          </a:p>
          <a:p>
            <a:pPr marL="342900" lvl="0" indent="-342900" algn="just">
              <a:buFont typeface="+mj-lt"/>
              <a:buAutoNum type="alphaLcParenR"/>
            </a:pPr>
            <a:r>
              <a:rPr lang="en-US" b="1" dirty="0">
                <a:solidFill>
                  <a:srgbClr val="FF0000"/>
                </a:solidFill>
              </a:rPr>
              <a:t>V2G applications:</a:t>
            </a:r>
            <a:r>
              <a:rPr lang="en-US" dirty="0">
                <a:solidFill>
                  <a:srgbClr val="FF0000"/>
                </a:solidFill>
              </a:rPr>
              <a:t> </a:t>
            </a:r>
            <a:r>
              <a:rPr lang="en-US" dirty="0"/>
              <a:t>V2G is a method where the EV can provide power to the grid. In this system, the vehicles act as loads when they are drawing energy, and then can become dynamic energy storages by feeding back the energy to the grid. In coordinated charging, the EV loads are applied </a:t>
            </a:r>
            <a:r>
              <a:rPr lang="en-US" b="1" dirty="0"/>
              <a:t>in the valley points of the load curve</a:t>
            </a:r>
            <a:r>
              <a:rPr lang="en-US" dirty="0"/>
              <a:t>, in V2G; EVs can act as the power sources to provide during peak hours. V2G is realizable with the smart grid system and EVs can be used as </a:t>
            </a:r>
            <a:r>
              <a:rPr lang="en-US" b="1" dirty="0"/>
              <a:t>dynamic loads </a:t>
            </a:r>
            <a:r>
              <a:rPr lang="en-US" dirty="0"/>
              <a:t>or </a:t>
            </a:r>
            <a:r>
              <a:rPr lang="en-US" b="1" dirty="0"/>
              <a:t>dynamic storage systems</a:t>
            </a:r>
            <a:r>
              <a:rPr lang="en-US" dirty="0"/>
              <a:t>. </a:t>
            </a:r>
          </a:p>
        </p:txBody>
      </p:sp>
      <p:pic>
        <p:nvPicPr>
          <p:cNvPr id="3074"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t="5602" b="6256"/>
          <a:stretch/>
        </p:blipFill>
        <p:spPr bwMode="auto">
          <a:xfrm>
            <a:off x="304800" y="3995210"/>
            <a:ext cx="5562600" cy="281862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987142" y="5282625"/>
            <a:ext cx="3080657" cy="584775"/>
          </a:xfrm>
          <a:prstGeom prst="rect">
            <a:avLst/>
          </a:prstGeom>
        </p:spPr>
        <p:txBody>
          <a:bodyPr wrap="square">
            <a:spAutoFit/>
          </a:bodyPr>
          <a:lstStyle/>
          <a:p>
            <a:pPr algn="ctr"/>
            <a:r>
              <a:rPr lang="en-US" sz="1600" b="1" dirty="0">
                <a:solidFill>
                  <a:srgbClr val="0000FF"/>
                </a:solidFill>
              </a:rPr>
              <a:t>Fig. 9. Simple presentation of the smart grid beside the EVs.</a:t>
            </a:r>
            <a:endParaRPr lang="fa-IR" sz="1600" b="1" dirty="0">
              <a:solidFill>
                <a:srgbClr val="0000FF"/>
              </a:solidFill>
            </a:endParaRPr>
          </a:p>
        </p:txBody>
      </p:sp>
    </p:spTree>
    <p:extLst>
      <p:ext uri="{BB962C8B-B14F-4D97-AF65-F5344CB8AC3E}">
        <p14:creationId xmlns:p14="http://schemas.microsoft.com/office/powerpoint/2010/main" val="9603773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12</a:t>
            </a:fld>
            <a:endParaRPr lang="en-US"/>
          </a:p>
        </p:txBody>
      </p:sp>
      <p:sp>
        <p:nvSpPr>
          <p:cNvPr id="9" name="TextBox 8"/>
          <p:cNvSpPr txBox="1"/>
          <p:nvPr/>
        </p:nvSpPr>
        <p:spPr>
          <a:xfrm>
            <a:off x="185057" y="76200"/>
            <a:ext cx="8763000" cy="2585323"/>
          </a:xfrm>
          <a:prstGeom prst="rect">
            <a:avLst/>
          </a:prstGeom>
          <a:noFill/>
        </p:spPr>
        <p:txBody>
          <a:bodyPr wrap="square" rtlCol="1">
            <a:spAutoFit/>
          </a:bodyPr>
          <a:lstStyle/>
          <a:p>
            <a:pPr marL="285750" indent="-285750" algn="just">
              <a:buFont typeface="Wingdings" pitchFamily="2" charset="2"/>
              <a:buChar char="v"/>
            </a:pPr>
            <a:r>
              <a:rPr lang="en-US" b="1" dirty="0">
                <a:solidFill>
                  <a:srgbClr val="FF0000"/>
                </a:solidFill>
              </a:rPr>
              <a:t>The V2G power flow in the smart grid systems can be:</a:t>
            </a:r>
          </a:p>
          <a:p>
            <a:pPr lvl="0" algn="just"/>
            <a:r>
              <a:rPr lang="en-US" b="1" dirty="0"/>
              <a:t>I. </a:t>
            </a:r>
            <a:r>
              <a:rPr lang="en-US" b="1" dirty="0">
                <a:solidFill>
                  <a:srgbClr val="FF0000"/>
                </a:solidFill>
              </a:rPr>
              <a:t>Unidirectional</a:t>
            </a:r>
            <a:r>
              <a:rPr lang="en-US" dirty="0">
                <a:solidFill>
                  <a:srgbClr val="FF0000"/>
                </a:solidFill>
              </a:rPr>
              <a:t> </a:t>
            </a:r>
            <a:r>
              <a:rPr lang="en-US" b="1" dirty="0">
                <a:solidFill>
                  <a:srgbClr val="FF0000"/>
                </a:solidFill>
              </a:rPr>
              <a:t>system</a:t>
            </a:r>
            <a:r>
              <a:rPr lang="en-US" dirty="0">
                <a:solidFill>
                  <a:srgbClr val="FF0000"/>
                </a:solidFill>
              </a:rPr>
              <a:t>: </a:t>
            </a:r>
            <a:r>
              <a:rPr lang="en-US" dirty="0"/>
              <a:t>is analogous to the coordinated charging scheme; the </a:t>
            </a:r>
            <a:r>
              <a:rPr lang="en-US" b="1" dirty="0"/>
              <a:t>vehicles are charged when the load is low</a:t>
            </a:r>
            <a:r>
              <a:rPr lang="en-US" dirty="0"/>
              <a:t>, but the time to charge the vehicles is decided automatically by the system. Vehicles using this scheme can simply be plugged in anytime and put there; the system will choose a suitable time and charge it. </a:t>
            </a:r>
            <a:r>
              <a:rPr lang="en-US" dirty="0">
                <a:solidFill>
                  <a:srgbClr val="FF0000"/>
                </a:solidFill>
              </a:rPr>
              <a:t>Smart meters are required for enabling this system. </a:t>
            </a:r>
            <a:r>
              <a:rPr lang="en-US" dirty="0"/>
              <a:t>With a driver variable charging scheme, </a:t>
            </a:r>
            <a:r>
              <a:rPr lang="en-US" b="1" dirty="0"/>
              <a:t>the peak power demand can be reduced by 56%. </a:t>
            </a:r>
            <a:r>
              <a:rPr lang="en-US" dirty="0"/>
              <a:t>This system particularly attractive as it required little upgradation of the existing infrastructure; creating a communication system in-between the grid and the EVs is all that is needed. </a:t>
            </a:r>
          </a:p>
        </p:txBody>
      </p:sp>
      <p:pic>
        <p:nvPicPr>
          <p:cNvPr id="15362"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570927"/>
            <a:ext cx="7276069" cy="421818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726942" y="2590800"/>
            <a:ext cx="3208538" cy="584775"/>
          </a:xfrm>
          <a:prstGeom prst="rect">
            <a:avLst/>
          </a:prstGeom>
        </p:spPr>
        <p:txBody>
          <a:bodyPr wrap="square">
            <a:spAutoFit/>
          </a:bodyPr>
          <a:lstStyle/>
          <a:p>
            <a:pPr algn="ctr"/>
            <a:r>
              <a:rPr lang="en-US" sz="1600" b="1" dirty="0">
                <a:solidFill>
                  <a:srgbClr val="0000FF"/>
                </a:solidFill>
              </a:rPr>
              <a:t>Fig. 10. Conceptual presentation of V2G system.</a:t>
            </a:r>
            <a:endParaRPr lang="fa-IR" sz="1600" b="1" dirty="0">
              <a:solidFill>
                <a:srgbClr val="0000FF"/>
              </a:solidFill>
            </a:endParaRPr>
          </a:p>
        </p:txBody>
      </p:sp>
    </p:spTree>
    <p:extLst>
      <p:ext uri="{BB962C8B-B14F-4D97-AF65-F5344CB8AC3E}">
        <p14:creationId xmlns:p14="http://schemas.microsoft.com/office/powerpoint/2010/main" val="25040075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13</a:t>
            </a:fld>
            <a:endParaRPr lang="en-US"/>
          </a:p>
        </p:txBody>
      </p:sp>
      <p:sp>
        <p:nvSpPr>
          <p:cNvPr id="9" name="TextBox 8"/>
          <p:cNvSpPr txBox="1"/>
          <p:nvPr/>
        </p:nvSpPr>
        <p:spPr>
          <a:xfrm>
            <a:off x="185057" y="152400"/>
            <a:ext cx="8763000" cy="3970318"/>
          </a:xfrm>
          <a:prstGeom prst="rect">
            <a:avLst/>
          </a:prstGeom>
          <a:noFill/>
        </p:spPr>
        <p:txBody>
          <a:bodyPr wrap="square" rtlCol="1">
            <a:spAutoFit/>
          </a:bodyPr>
          <a:lstStyle/>
          <a:p>
            <a:pPr lvl="0" algn="just"/>
            <a:r>
              <a:rPr lang="en-US" b="1" dirty="0">
                <a:solidFill>
                  <a:srgbClr val="FF0000"/>
                </a:solidFill>
              </a:rPr>
              <a:t>II. Bidirectional system</a:t>
            </a:r>
            <a:r>
              <a:rPr lang="en-US" dirty="0">
                <a:solidFill>
                  <a:srgbClr val="FF0000"/>
                </a:solidFill>
              </a:rPr>
              <a:t>:</a:t>
            </a:r>
            <a:r>
              <a:rPr lang="en-US" b="1" dirty="0">
                <a:solidFill>
                  <a:srgbClr val="FF0000"/>
                </a:solidFill>
              </a:rPr>
              <a:t> </a:t>
            </a:r>
            <a:r>
              <a:rPr lang="en-US" dirty="0"/>
              <a:t>allows vehicles to provide power back to the grid. In this scenario, vehicles using this scheme will supply energy to the grid from their storage when it is required. This method has several appealing aspects. EVs have energy storages, and in many cases, they are not used for a long time (the cars in the parking lots of an office block, which stay unused till office hour is over, vehicles stay parked 95% of the time). These potential storages can be used when there is excess generation or low demand and when the energy is needed, it is taken back to the grid. The vehicle owners can also get economical benefit by selling this energy to the grid. </a:t>
            </a:r>
            <a:r>
              <a:rPr lang="en-US" b="1" dirty="0"/>
              <a:t>Bidirectional charging, needs:</a:t>
            </a:r>
          </a:p>
          <a:p>
            <a:pPr marL="285750" lvl="0" indent="-285750" algn="just">
              <a:buFont typeface="Wingdings" pitchFamily="2" charset="2"/>
              <a:buChar char="ü"/>
            </a:pPr>
            <a:r>
              <a:rPr lang="en-US" dirty="0"/>
              <a:t>chargers capable of providing power flow in both directions;</a:t>
            </a:r>
          </a:p>
          <a:p>
            <a:pPr marL="285750" lvl="0" indent="-285750" algn="just">
              <a:buFont typeface="Wingdings" pitchFamily="2" charset="2"/>
              <a:buChar char="ü"/>
            </a:pPr>
            <a:r>
              <a:rPr lang="en-US" dirty="0"/>
              <a:t>Smart meters to keep track of the units consumed and sold, and advanced metering Infrastructure (AMI) to learn about the unit charges in real time to get actual cost associated with the charging or discharging at the exact time of the day. </a:t>
            </a:r>
            <a:r>
              <a:rPr lang="en-US" b="1" dirty="0"/>
              <a:t>The AMI system can shift 54% of the demand to off-peak periods, and can reduce peak consumption by 36%. </a:t>
            </a:r>
          </a:p>
        </p:txBody>
      </p:sp>
      <p:pic>
        <p:nvPicPr>
          <p:cNvPr id="16386" name="Picture 2" descr="Image result for vehicle to gr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057" y="4133414"/>
            <a:ext cx="8898425" cy="234358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85800" y="6367046"/>
            <a:ext cx="7315200" cy="338554"/>
          </a:xfrm>
          <a:prstGeom prst="rect">
            <a:avLst/>
          </a:prstGeom>
        </p:spPr>
        <p:txBody>
          <a:bodyPr wrap="square">
            <a:spAutoFit/>
          </a:bodyPr>
          <a:lstStyle/>
          <a:p>
            <a:pPr algn="ctr"/>
            <a:r>
              <a:rPr lang="en-US" sz="1600" b="1" dirty="0">
                <a:solidFill>
                  <a:srgbClr val="0000FF"/>
                </a:solidFill>
              </a:rPr>
              <a:t>Fig. 11. Conceptual presentation of the bidirectional V2G system and smart grid.</a:t>
            </a:r>
            <a:endParaRPr lang="fa-IR" sz="1600" b="1" dirty="0">
              <a:solidFill>
                <a:srgbClr val="0000FF"/>
              </a:solidFill>
            </a:endParaRPr>
          </a:p>
        </p:txBody>
      </p:sp>
    </p:spTree>
    <p:extLst>
      <p:ext uri="{BB962C8B-B14F-4D97-AF65-F5344CB8AC3E}">
        <p14:creationId xmlns:p14="http://schemas.microsoft.com/office/powerpoint/2010/main" val="38367149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14</a:t>
            </a:fld>
            <a:endParaRPr lang="en-US"/>
          </a:p>
        </p:txBody>
      </p:sp>
      <p:sp>
        <p:nvSpPr>
          <p:cNvPr id="9" name="TextBox 8"/>
          <p:cNvSpPr txBox="1"/>
          <p:nvPr/>
        </p:nvSpPr>
        <p:spPr>
          <a:xfrm>
            <a:off x="185057" y="152400"/>
            <a:ext cx="8763000" cy="2031325"/>
          </a:xfrm>
          <a:prstGeom prst="rect">
            <a:avLst/>
          </a:prstGeom>
          <a:noFill/>
        </p:spPr>
        <p:txBody>
          <a:bodyPr wrap="square" rtlCol="1">
            <a:spAutoFit/>
          </a:bodyPr>
          <a:lstStyle/>
          <a:p>
            <a:pPr marL="285750" lvl="0" indent="-285750" algn="just">
              <a:buFont typeface="Wingdings" pitchFamily="2" charset="2"/>
              <a:buChar char="q"/>
            </a:pPr>
            <a:r>
              <a:rPr lang="en-US" dirty="0">
                <a:solidFill>
                  <a:srgbClr val="FF0000"/>
                </a:solidFill>
              </a:rPr>
              <a:t>The bidirectional system, in fact, can provide 12.3% more annual revenue than the unidirectional one. </a:t>
            </a:r>
            <a:r>
              <a:rPr lang="en-US" dirty="0"/>
              <a:t>But taking the </a:t>
            </a:r>
            <a:r>
              <a:rPr lang="en-US" b="1" dirty="0"/>
              <a:t>metering and protections systems required in the bidirectional method</a:t>
            </a:r>
            <a:r>
              <a:rPr lang="en-US" dirty="0"/>
              <a:t>, this revenue is nullified and indicates the </a:t>
            </a:r>
            <a:r>
              <a:rPr lang="en-US" b="1" dirty="0"/>
              <a:t>unidirectional system is more practical</a:t>
            </a:r>
            <a:r>
              <a:rPr lang="en-US" dirty="0"/>
              <a:t>. Frequent charging and discharging caused by bidirectional charging can also </a:t>
            </a:r>
            <a:r>
              <a:rPr lang="en-US" b="1" dirty="0"/>
              <a:t>reduce battery life and increase energy losses </a:t>
            </a:r>
            <a:r>
              <a:rPr lang="en-US" dirty="0"/>
              <a:t>from the conversion processes.</a:t>
            </a:r>
          </a:p>
          <a:p>
            <a:pPr marL="285750" lvl="0" indent="-285750" algn="just">
              <a:buFont typeface="Wingdings" pitchFamily="2" charset="2"/>
              <a:buChar char="v"/>
            </a:pPr>
            <a:r>
              <a:rPr lang="en-US" dirty="0"/>
              <a:t>In a V2G scenario, operators with a vehicle fleet are likely to reduce their cost of operation by 26.5%. </a:t>
            </a:r>
          </a:p>
        </p:txBody>
      </p:sp>
      <p:sp>
        <p:nvSpPr>
          <p:cNvPr id="3" name="Rectangle 2"/>
          <p:cNvSpPr/>
          <p:nvPr/>
        </p:nvSpPr>
        <p:spPr>
          <a:xfrm>
            <a:off x="177800" y="2286000"/>
            <a:ext cx="8737600" cy="923330"/>
          </a:xfrm>
          <a:prstGeom prst="rect">
            <a:avLst/>
          </a:prstGeom>
        </p:spPr>
        <p:txBody>
          <a:bodyPr wrap="square">
            <a:spAutoFit/>
          </a:bodyPr>
          <a:lstStyle/>
          <a:p>
            <a:pPr marL="285750" lvl="0" indent="-285750" algn="just">
              <a:buFont typeface="Wingdings" pitchFamily="2" charset="2"/>
              <a:buChar char="v"/>
            </a:pPr>
            <a:r>
              <a:rPr lang="en-US" dirty="0"/>
              <a:t>Another concept that is produced using the smart grid and the EVs, called </a:t>
            </a:r>
            <a:r>
              <a:rPr lang="en-US" b="1" dirty="0"/>
              <a:t>Virtual Power Plant (VPP), </a:t>
            </a:r>
            <a:r>
              <a:rPr lang="en-US" dirty="0"/>
              <a:t>where a cluster of vehicles is considered as a power plant and dealt like one in the system. </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124200"/>
            <a:ext cx="4115254"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210457" y="4419600"/>
            <a:ext cx="3751943" cy="338554"/>
          </a:xfrm>
          <a:prstGeom prst="rect">
            <a:avLst/>
          </a:prstGeom>
        </p:spPr>
        <p:txBody>
          <a:bodyPr wrap="square">
            <a:spAutoFit/>
          </a:bodyPr>
          <a:lstStyle/>
          <a:p>
            <a:r>
              <a:rPr lang="en-US" sz="1600" b="1" dirty="0">
                <a:solidFill>
                  <a:srgbClr val="0000FF"/>
                </a:solidFill>
              </a:rPr>
              <a:t>Fig. 12. VPP architecture and control. </a:t>
            </a:r>
            <a:endParaRPr lang="fa-IR" sz="1600" b="1" dirty="0">
              <a:solidFill>
                <a:srgbClr val="0000FF"/>
              </a:solidFill>
            </a:endParaRPr>
          </a:p>
        </p:txBody>
      </p:sp>
    </p:spTree>
    <p:extLst>
      <p:ext uri="{BB962C8B-B14F-4D97-AF65-F5344CB8AC3E}">
        <p14:creationId xmlns:p14="http://schemas.microsoft.com/office/powerpoint/2010/main" val="31505988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15</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59" y="685800"/>
            <a:ext cx="8979441"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66000" y="347246"/>
            <a:ext cx="8168400" cy="338554"/>
          </a:xfrm>
          <a:prstGeom prst="rect">
            <a:avLst/>
          </a:prstGeom>
        </p:spPr>
        <p:txBody>
          <a:bodyPr wrap="square">
            <a:spAutoFit/>
          </a:bodyPr>
          <a:lstStyle/>
          <a:p>
            <a:pPr algn="ctr"/>
            <a:r>
              <a:rPr lang="en-US" sz="1600" b="1" dirty="0">
                <a:solidFill>
                  <a:srgbClr val="0000FF"/>
                </a:solidFill>
              </a:rPr>
              <a:t>Table 1. Unidirectional and bidirectional V2G characteristics..</a:t>
            </a:r>
            <a:endParaRPr lang="fa-IR" sz="1600" b="1" dirty="0">
              <a:solidFill>
                <a:srgbClr val="0000FF"/>
              </a:solidFill>
            </a:endParaRPr>
          </a:p>
        </p:txBody>
      </p:sp>
      <p:sp>
        <p:nvSpPr>
          <p:cNvPr id="4" name="Rectangle 3"/>
          <p:cNvSpPr/>
          <p:nvPr/>
        </p:nvSpPr>
        <p:spPr>
          <a:xfrm>
            <a:off x="228600" y="4847272"/>
            <a:ext cx="8580000" cy="1477328"/>
          </a:xfrm>
          <a:prstGeom prst="rect">
            <a:avLst/>
          </a:prstGeom>
        </p:spPr>
        <p:txBody>
          <a:bodyPr wrap="square">
            <a:spAutoFit/>
          </a:bodyPr>
          <a:lstStyle/>
          <a:p>
            <a:pPr marL="342900" lvl="0" indent="-342900" algn="just">
              <a:buFont typeface="+mj-lt"/>
              <a:buAutoNum type="alphaLcParenR" startAt="3"/>
            </a:pPr>
            <a:r>
              <a:rPr lang="en-US" b="1" dirty="0">
                <a:solidFill>
                  <a:srgbClr val="FF0000"/>
                </a:solidFill>
              </a:rPr>
              <a:t>Integration of Renewable Energy Sources (RES)</a:t>
            </a:r>
            <a:r>
              <a:rPr lang="en-US" dirty="0">
                <a:solidFill>
                  <a:srgbClr val="FF0000"/>
                </a:solidFill>
              </a:rPr>
              <a:t>: </a:t>
            </a:r>
            <a:r>
              <a:rPr lang="en-US" dirty="0"/>
              <a:t>Renewable energy usage becomes more promising with EVs integrated into the other power sources. EV owners can use RES to generate power locally to charge their EVs. For example:</a:t>
            </a:r>
          </a:p>
          <a:p>
            <a:pPr marL="342900" lvl="0" indent="-342900" algn="just">
              <a:buFont typeface="Wingdings" pitchFamily="2" charset="2"/>
              <a:buChar char="ü"/>
            </a:pPr>
            <a:r>
              <a:rPr lang="en-US" dirty="0"/>
              <a:t>Parking roofs have high potential for the placement of </a:t>
            </a:r>
            <a:r>
              <a:rPr lang="en-US" b="1" dirty="0"/>
              <a:t>PV panels </a:t>
            </a:r>
            <a:r>
              <a:rPr lang="en-US" dirty="0"/>
              <a:t>which can charge the vehicles parked underneath as well as supplying the grid in case of excess generation. </a:t>
            </a:r>
          </a:p>
        </p:txBody>
      </p:sp>
    </p:spTree>
    <p:extLst>
      <p:ext uri="{BB962C8B-B14F-4D97-AF65-F5344CB8AC3E}">
        <p14:creationId xmlns:p14="http://schemas.microsoft.com/office/powerpoint/2010/main" val="41868664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16</a:t>
            </a:fld>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0790" y="1699741"/>
            <a:ext cx="4341419"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291276" y="5562600"/>
            <a:ext cx="8550562" cy="830997"/>
          </a:xfrm>
          <a:prstGeom prst="rect">
            <a:avLst/>
          </a:prstGeom>
        </p:spPr>
        <p:txBody>
          <a:bodyPr wrap="square">
            <a:spAutoFit/>
          </a:bodyPr>
          <a:lstStyle/>
          <a:p>
            <a:pPr algn="ctr"/>
            <a:r>
              <a:rPr lang="en-US" sz="1600" b="1" dirty="0">
                <a:solidFill>
                  <a:srgbClr val="0000FF"/>
                </a:solidFill>
              </a:rPr>
              <a:t>Fig. 13. Wind and solar integration in the grid with the help of EV in V2G system. TSO: Transmission System Organization; DSO: Distribution System Organization; T1 to T4 represent the transformers coupling the generation, transmission, and distribution stages. </a:t>
            </a:r>
            <a:endParaRPr lang="fa-IR" sz="1600" b="1" dirty="0">
              <a:solidFill>
                <a:srgbClr val="0000FF"/>
              </a:solidFill>
            </a:endParaRPr>
          </a:p>
        </p:txBody>
      </p:sp>
      <p:pic>
        <p:nvPicPr>
          <p:cNvPr id="10" name="Picture 4" descr="Image result for v2g in smart gri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91" y="2141389"/>
            <a:ext cx="4768809" cy="30102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72028" y="152400"/>
            <a:ext cx="8656781" cy="1477328"/>
          </a:xfrm>
          <a:prstGeom prst="rect">
            <a:avLst/>
          </a:prstGeom>
        </p:spPr>
        <p:txBody>
          <a:bodyPr wrap="square">
            <a:spAutoFit/>
          </a:bodyPr>
          <a:lstStyle/>
          <a:p>
            <a:pPr marL="342900" lvl="0" indent="-342900" algn="just">
              <a:buFont typeface="Wingdings" pitchFamily="2" charset="2"/>
              <a:buChar char="v"/>
            </a:pPr>
            <a:r>
              <a:rPr lang="en-US" dirty="0"/>
              <a:t>The V2G structure is further helpful to integrate RES for charging of EVs, and to the grid as well, as it enables the selling of energy to the grid when there is surplus, for example, when vehicles are parked and the system knows the user will not need the vehicle before a certain time. </a:t>
            </a:r>
            <a:r>
              <a:rPr lang="en-US" dirty="0">
                <a:solidFill>
                  <a:srgbClr val="FF0000"/>
                </a:solidFill>
              </a:rPr>
              <a:t>V2G can also enable increased penetration of wind energy (41%–59%) in the grid in an isolated system. </a:t>
            </a:r>
          </a:p>
        </p:txBody>
      </p:sp>
    </p:spTree>
    <p:extLst>
      <p:ext uri="{BB962C8B-B14F-4D97-AF65-F5344CB8AC3E}">
        <p14:creationId xmlns:p14="http://schemas.microsoft.com/office/powerpoint/2010/main" val="31687644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17</a:t>
            </a:fld>
            <a:endParaRPr lang="en-US"/>
          </a:p>
        </p:txBody>
      </p:sp>
      <p:sp>
        <p:nvSpPr>
          <p:cNvPr id="8" name="Rectangle 7"/>
          <p:cNvSpPr/>
          <p:nvPr/>
        </p:nvSpPr>
        <p:spPr>
          <a:xfrm>
            <a:off x="965509" y="347246"/>
            <a:ext cx="7416491" cy="338554"/>
          </a:xfrm>
          <a:prstGeom prst="rect">
            <a:avLst/>
          </a:prstGeom>
        </p:spPr>
        <p:txBody>
          <a:bodyPr wrap="square">
            <a:spAutoFit/>
          </a:bodyPr>
          <a:lstStyle/>
          <a:p>
            <a:pPr algn="just"/>
            <a:r>
              <a:rPr lang="en-US" sz="1600" b="1" dirty="0">
                <a:solidFill>
                  <a:srgbClr val="0000FF"/>
                </a:solidFill>
              </a:rPr>
              <a:t>Table 2. Scopes of assisting Renewable Energy Source (RES) integration using EV. Con.</a:t>
            </a:r>
            <a:endParaRPr lang="fa-IR" sz="1600" b="1" dirty="0">
              <a:solidFill>
                <a:srgbClr val="0000FF"/>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930" y="640800"/>
            <a:ext cx="8192670" cy="57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84351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18</a:t>
            </a:fld>
            <a:endParaRPr lang="en-US"/>
          </a:p>
        </p:txBody>
      </p:sp>
      <p:sp>
        <p:nvSpPr>
          <p:cNvPr id="8" name="Rectangle 7"/>
          <p:cNvSpPr/>
          <p:nvPr/>
        </p:nvSpPr>
        <p:spPr>
          <a:xfrm>
            <a:off x="685800" y="228600"/>
            <a:ext cx="7416491" cy="338554"/>
          </a:xfrm>
          <a:prstGeom prst="rect">
            <a:avLst/>
          </a:prstGeom>
        </p:spPr>
        <p:txBody>
          <a:bodyPr wrap="square">
            <a:spAutoFit/>
          </a:bodyPr>
          <a:lstStyle/>
          <a:p>
            <a:pPr algn="ctr"/>
            <a:r>
              <a:rPr lang="en-US" sz="1600" b="1" dirty="0">
                <a:solidFill>
                  <a:srgbClr val="0000FF"/>
                </a:solidFill>
              </a:rPr>
              <a:t>Table 3. Scopes of assisting RES integration using EV. </a:t>
            </a:r>
            <a:endParaRPr lang="fa-IR" sz="1600" b="1" dirty="0">
              <a:solidFill>
                <a:srgbClr val="0000FF"/>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09600"/>
            <a:ext cx="8340189" cy="32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34249" y="3978000"/>
            <a:ext cx="4147751" cy="28800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result for assisting renewable energy source (RES) integration using electric vehic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4419600"/>
            <a:ext cx="4141146" cy="21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277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19</a:t>
            </a:fld>
            <a:endParaRPr lang="en-US"/>
          </a:p>
        </p:txBody>
      </p:sp>
      <p:sp>
        <p:nvSpPr>
          <p:cNvPr id="6" name="TextBox 5"/>
          <p:cNvSpPr txBox="1"/>
          <p:nvPr/>
        </p:nvSpPr>
        <p:spPr>
          <a:xfrm>
            <a:off x="185057" y="152400"/>
            <a:ext cx="8763000" cy="1482457"/>
          </a:xfrm>
          <a:prstGeom prst="rect">
            <a:avLst/>
          </a:prstGeom>
          <a:noFill/>
        </p:spPr>
        <p:txBody>
          <a:bodyPr wrap="square" rtlCol="1">
            <a:spAutoFit/>
          </a:bodyPr>
          <a:lstStyle/>
          <a:p>
            <a:pPr algn="just">
              <a:lnSpc>
                <a:spcPts val="2160"/>
              </a:lnSpc>
            </a:pPr>
            <a:r>
              <a:rPr lang="en-US" b="1" dirty="0">
                <a:solidFill>
                  <a:srgbClr val="00B050"/>
                </a:solidFill>
                <a:cs typeface="Times New Roman" pitchFamily="18" charset="0"/>
              </a:rPr>
              <a:t>5.1.2 Impacts on environment</a:t>
            </a:r>
          </a:p>
          <a:p>
            <a:pPr marL="342900" indent="-342900" algn="just">
              <a:buFont typeface="+mj-lt"/>
              <a:buAutoNum type="alphaLcParenR"/>
            </a:pPr>
            <a:r>
              <a:rPr lang="en-US" b="1" dirty="0">
                <a:solidFill>
                  <a:srgbClr val="FF0000"/>
                </a:solidFill>
              </a:rPr>
              <a:t>GHG emission reduction </a:t>
            </a:r>
            <a:r>
              <a:rPr lang="en-US" dirty="0"/>
              <a:t>One of the main factors that propelled the increase of EVs popularity is their contribution to </a:t>
            </a:r>
            <a:r>
              <a:rPr lang="en-US" b="1" dirty="0"/>
              <a:t>reduce the GHG emissions</a:t>
            </a:r>
            <a:r>
              <a:rPr lang="en-US" dirty="0"/>
              <a:t>. Conventional ICE vehicles burn fuels directly and thus produce harmful gases, including </a:t>
            </a:r>
            <a:r>
              <a:rPr lang="en-US" b="1" dirty="0"/>
              <a:t>CO</a:t>
            </a:r>
            <a:r>
              <a:rPr lang="en-US" b="1" baseline="-25000" dirty="0"/>
              <a:t>2</a:t>
            </a:r>
            <a:r>
              <a:rPr lang="en-US" b="1" dirty="0"/>
              <a:t> </a:t>
            </a:r>
            <a:r>
              <a:rPr lang="en-US" dirty="0"/>
              <a:t>and </a:t>
            </a:r>
            <a:r>
              <a:rPr lang="en-US" b="1" dirty="0"/>
              <a:t>CO</a:t>
            </a:r>
            <a:r>
              <a:rPr lang="en-US" dirty="0"/>
              <a:t>. Though HEVs and PHEVs have IC engines, their emissions are less than the conventional vehicles. </a:t>
            </a:r>
          </a:p>
        </p:txBody>
      </p:sp>
      <p:pic>
        <p:nvPicPr>
          <p:cNvPr id="4098"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752600"/>
            <a:ext cx="7122254" cy="5040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258778" y="3105835"/>
            <a:ext cx="1809022" cy="1323439"/>
          </a:xfrm>
          <a:prstGeom prst="rect">
            <a:avLst/>
          </a:prstGeom>
        </p:spPr>
        <p:txBody>
          <a:bodyPr wrap="square">
            <a:spAutoFit/>
          </a:bodyPr>
          <a:lstStyle/>
          <a:p>
            <a:pPr algn="ctr"/>
            <a:r>
              <a:rPr lang="en-US" sz="1600" b="1" dirty="0">
                <a:solidFill>
                  <a:srgbClr val="0000FF"/>
                </a:solidFill>
              </a:rPr>
              <a:t>Fig. 14. A General comparison among various types of vehicles in pollution mass. </a:t>
            </a:r>
            <a:endParaRPr lang="fa-IR" sz="1600" b="1" dirty="0">
              <a:solidFill>
                <a:srgbClr val="0000FF"/>
              </a:solidFill>
            </a:endParaRPr>
          </a:p>
        </p:txBody>
      </p:sp>
    </p:spTree>
    <p:extLst>
      <p:ext uri="{BB962C8B-B14F-4D97-AF65-F5344CB8AC3E}">
        <p14:creationId xmlns:p14="http://schemas.microsoft.com/office/powerpoint/2010/main" val="37877272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a:t>
            </a:fld>
            <a:endParaRPr lang="en-US"/>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758" y="414726"/>
            <a:ext cx="7589838" cy="5909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57476" y="6324600"/>
            <a:ext cx="7753124" cy="338554"/>
          </a:xfrm>
          <a:prstGeom prst="rect">
            <a:avLst/>
          </a:prstGeom>
        </p:spPr>
        <p:txBody>
          <a:bodyPr wrap="square">
            <a:spAutoFit/>
          </a:bodyPr>
          <a:lstStyle/>
          <a:p>
            <a:r>
              <a:rPr lang="en-US" sz="1600" b="1" dirty="0">
                <a:solidFill>
                  <a:srgbClr val="0000FF"/>
                </a:solidFill>
              </a:rPr>
              <a:t>Fig. 1. A short list of the impacts of EVs on the power grid, environment and economy.</a:t>
            </a:r>
            <a:endParaRPr lang="fa-IR" sz="1600" b="1" dirty="0">
              <a:solidFill>
                <a:srgbClr val="0000FF"/>
              </a:solidFill>
            </a:endParaRPr>
          </a:p>
        </p:txBody>
      </p:sp>
      <p:sp>
        <p:nvSpPr>
          <p:cNvPr id="5" name="Rectangle 4">
            <a:extLst>
              <a:ext uri="{FF2B5EF4-FFF2-40B4-BE49-F238E27FC236}">
                <a16:creationId xmlns:a16="http://schemas.microsoft.com/office/drawing/2014/main" id="{CFD6E379-4F25-4603-8CA2-65D276FFB9A2}"/>
              </a:ext>
            </a:extLst>
          </p:cNvPr>
          <p:cNvSpPr/>
          <p:nvPr/>
        </p:nvSpPr>
        <p:spPr>
          <a:xfrm>
            <a:off x="179905" y="152400"/>
            <a:ext cx="3249095" cy="374461"/>
          </a:xfrm>
          <a:prstGeom prst="rect">
            <a:avLst/>
          </a:prstGeom>
        </p:spPr>
        <p:txBody>
          <a:bodyPr wrap="none">
            <a:spAutoFit/>
          </a:bodyPr>
          <a:lstStyle/>
          <a:p>
            <a:pPr algn="just">
              <a:lnSpc>
                <a:spcPts val="2160"/>
              </a:lnSpc>
            </a:pPr>
            <a:r>
              <a:rPr lang="en-US" sz="2000" b="1" dirty="0">
                <a:solidFill>
                  <a:srgbClr val="00B050"/>
                </a:solidFill>
                <a:cs typeface="Times New Roman" pitchFamily="18" charset="0"/>
              </a:rPr>
              <a:t>5.1. EV Impacts on our world</a:t>
            </a:r>
          </a:p>
        </p:txBody>
      </p:sp>
    </p:spTree>
    <p:extLst>
      <p:ext uri="{BB962C8B-B14F-4D97-AF65-F5344CB8AC3E}">
        <p14:creationId xmlns:p14="http://schemas.microsoft.com/office/powerpoint/2010/main" val="7428727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20</a:t>
            </a:fld>
            <a:endParaRPr lang="en-US"/>
          </a:p>
        </p:txBody>
      </p:sp>
      <p:sp>
        <p:nvSpPr>
          <p:cNvPr id="6" name="TextBox 5"/>
          <p:cNvSpPr txBox="1"/>
          <p:nvPr/>
        </p:nvSpPr>
        <p:spPr>
          <a:xfrm>
            <a:off x="185057" y="152400"/>
            <a:ext cx="8763000" cy="3139321"/>
          </a:xfrm>
          <a:prstGeom prst="rect">
            <a:avLst/>
          </a:prstGeom>
          <a:noFill/>
        </p:spPr>
        <p:txBody>
          <a:bodyPr wrap="square" rtlCol="1">
            <a:spAutoFit/>
          </a:bodyPr>
          <a:lstStyle/>
          <a:p>
            <a:pPr marL="285750" indent="-285750" algn="just">
              <a:buFont typeface="Wingdings" pitchFamily="2" charset="2"/>
              <a:buChar char="q"/>
            </a:pPr>
            <a:r>
              <a:rPr lang="en-US" dirty="0"/>
              <a:t>There are also theories that the electrical energy consumed by the EVs can give </a:t>
            </a:r>
            <a:r>
              <a:rPr lang="en-US" b="1" dirty="0"/>
              <a:t>rise to</a:t>
            </a:r>
            <a:r>
              <a:rPr lang="en-US" dirty="0"/>
              <a:t> </a:t>
            </a:r>
            <a:r>
              <a:rPr lang="en-US" b="1" dirty="0"/>
              <a:t>GHG emission from the power plants</a:t>
            </a:r>
            <a:r>
              <a:rPr lang="en-US" dirty="0"/>
              <a:t>, which have to produce more because of the extra load added in form of EVs. The power generation from coal and natural gas will produce more CO</a:t>
            </a:r>
            <a:r>
              <a:rPr lang="en-US" baseline="-25000" dirty="0"/>
              <a:t>2</a:t>
            </a:r>
            <a:r>
              <a:rPr lang="en-US" dirty="0"/>
              <a:t> from EV penetration than ICEs. However, all the power is not generated from such resources. There are many other power generating technologies that produce less GHG. With those considered, the GHG production from power plants because of EV penetration is less than the amount produced by equivalent power generation from ICE vehicles. The power plants also produce energy in bulk, thus minimizing the per unit emission. </a:t>
            </a:r>
            <a:r>
              <a:rPr lang="en-US" dirty="0">
                <a:solidFill>
                  <a:srgbClr val="FF0000"/>
                </a:solidFill>
              </a:rPr>
              <a:t>With renewable sources integrated properly, which the EVs can support strongly, the emission from both power generation and transportation sector can be reduced. </a:t>
            </a:r>
          </a:p>
        </p:txBody>
      </p:sp>
      <p:pic>
        <p:nvPicPr>
          <p:cNvPr id="5122" name="Picture 2" descr="Image result for Total U.S. GHG by economic sector in 2018"/>
          <p:cNvPicPr>
            <a:picLocks noChangeAspect="1" noChangeArrowheads="1"/>
          </p:cNvPicPr>
          <p:nvPr/>
        </p:nvPicPr>
        <p:blipFill rotWithShape="1">
          <a:blip r:embed="rId3">
            <a:extLst>
              <a:ext uri="{28A0092B-C50C-407E-A947-70E740481C1C}">
                <a14:useLocalDpi xmlns:a14="http://schemas.microsoft.com/office/drawing/2010/main" val="0"/>
              </a:ext>
            </a:extLst>
          </a:blip>
          <a:srcRect t="15255" b="8328"/>
          <a:stretch/>
        </p:blipFill>
        <p:spPr bwMode="auto">
          <a:xfrm>
            <a:off x="3712096" y="2993633"/>
            <a:ext cx="4212704" cy="378816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85800" y="5067586"/>
            <a:ext cx="3200400" cy="584775"/>
          </a:xfrm>
          <a:prstGeom prst="rect">
            <a:avLst/>
          </a:prstGeom>
        </p:spPr>
        <p:txBody>
          <a:bodyPr wrap="square">
            <a:spAutoFit/>
          </a:bodyPr>
          <a:lstStyle/>
          <a:p>
            <a:pPr algn="ctr"/>
            <a:r>
              <a:rPr lang="en-US" sz="1600" b="1" dirty="0">
                <a:solidFill>
                  <a:srgbClr val="0000FF"/>
                </a:solidFill>
              </a:rPr>
              <a:t>Fig. 15. Total U.S. GHG emission by economic sector in 2017. </a:t>
            </a:r>
            <a:endParaRPr lang="fa-IR" sz="1600" b="1" dirty="0">
              <a:solidFill>
                <a:srgbClr val="0000FF"/>
              </a:solidFill>
            </a:endParaRPr>
          </a:p>
        </p:txBody>
      </p:sp>
    </p:spTree>
    <p:extLst>
      <p:ext uri="{BB962C8B-B14F-4D97-AF65-F5344CB8AC3E}">
        <p14:creationId xmlns:p14="http://schemas.microsoft.com/office/powerpoint/2010/main" val="41136257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21</a:t>
            </a:fld>
            <a:endParaRPr lang="en-US"/>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32" y="152400"/>
            <a:ext cx="9097668" cy="23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6333" y="2514600"/>
            <a:ext cx="9097668" cy="358047"/>
          </a:xfrm>
          <a:prstGeom prst="rect">
            <a:avLst/>
          </a:prstGeom>
        </p:spPr>
        <p:txBody>
          <a:bodyPr wrap="square">
            <a:spAutoFit/>
          </a:bodyPr>
          <a:lstStyle/>
          <a:p>
            <a:pPr algn="ctr">
              <a:lnSpc>
                <a:spcPts val="2160"/>
              </a:lnSpc>
            </a:pPr>
            <a:r>
              <a:rPr lang="en-US" sz="1600" b="1" dirty="0">
                <a:solidFill>
                  <a:srgbClr val="0000FF"/>
                </a:solidFill>
              </a:rPr>
              <a:t>Fig. 16. Annual GHG emissions in Switzerland by sector (left) and within the transportation sector (right).</a:t>
            </a:r>
          </a:p>
        </p:txBody>
      </p:sp>
      <p:pic>
        <p:nvPicPr>
          <p:cNvPr id="5122" name="Picture 2" descr="Image result for battery electric vehicle, plug in electric vehicle, and ... pollution comparis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7946" y="3001800"/>
            <a:ext cx="4925454" cy="3780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4854" y="4114800"/>
            <a:ext cx="3227946" cy="922304"/>
          </a:xfrm>
          <a:prstGeom prst="rect">
            <a:avLst/>
          </a:prstGeom>
        </p:spPr>
        <p:txBody>
          <a:bodyPr wrap="square">
            <a:spAutoFit/>
          </a:bodyPr>
          <a:lstStyle/>
          <a:p>
            <a:pPr algn="ctr">
              <a:lnSpc>
                <a:spcPts val="2160"/>
              </a:lnSpc>
            </a:pPr>
            <a:r>
              <a:rPr lang="en-US" sz="1600" b="1" dirty="0">
                <a:solidFill>
                  <a:srgbClr val="0000FF"/>
                </a:solidFill>
              </a:rPr>
              <a:t>Fig. 17. A general comparison between the EVs and ICE vehicles in some of usual aspects.</a:t>
            </a:r>
          </a:p>
        </p:txBody>
      </p:sp>
    </p:spTree>
    <p:extLst>
      <p:ext uri="{BB962C8B-B14F-4D97-AF65-F5344CB8AC3E}">
        <p14:creationId xmlns:p14="http://schemas.microsoft.com/office/powerpoint/2010/main" val="21829506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22</a:t>
            </a:fld>
            <a:endParaRPr lang="en-US"/>
          </a:p>
        </p:txBody>
      </p:sp>
      <p:sp>
        <p:nvSpPr>
          <p:cNvPr id="3" name="Rectangle 2"/>
          <p:cNvSpPr/>
          <p:nvPr/>
        </p:nvSpPr>
        <p:spPr>
          <a:xfrm>
            <a:off x="1524000" y="5490458"/>
            <a:ext cx="6019800" cy="584775"/>
          </a:xfrm>
          <a:prstGeom prst="rect">
            <a:avLst/>
          </a:prstGeom>
        </p:spPr>
        <p:txBody>
          <a:bodyPr wrap="square">
            <a:spAutoFit/>
          </a:bodyPr>
          <a:lstStyle/>
          <a:p>
            <a:pPr algn="ctr"/>
            <a:r>
              <a:rPr lang="en-US" sz="1600" b="1" dirty="0">
                <a:solidFill>
                  <a:srgbClr val="0000FF"/>
                </a:solidFill>
              </a:rPr>
              <a:t>Fig. 18. World oil consumption in transportation and others for industrialized and developing countries.</a:t>
            </a:r>
            <a:endParaRPr lang="fa-IR" sz="1600" b="1" dirty="0">
              <a:solidFill>
                <a:srgbClr val="0000FF"/>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68482"/>
            <a:ext cx="7191375" cy="4841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11022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23</a:t>
            </a:fld>
            <a:endParaRPr lang="en-US"/>
          </a:p>
        </p:txBody>
      </p:sp>
      <p:sp>
        <p:nvSpPr>
          <p:cNvPr id="6" name="TextBox 5"/>
          <p:cNvSpPr txBox="1"/>
          <p:nvPr/>
        </p:nvSpPr>
        <p:spPr>
          <a:xfrm>
            <a:off x="185057" y="304800"/>
            <a:ext cx="8763000" cy="1754326"/>
          </a:xfrm>
          <a:prstGeom prst="rect">
            <a:avLst/>
          </a:prstGeom>
          <a:noFill/>
        </p:spPr>
        <p:txBody>
          <a:bodyPr wrap="square" rtlCol="1">
            <a:spAutoFit/>
          </a:bodyPr>
          <a:lstStyle/>
          <a:p>
            <a:pPr marL="342900" indent="-342900" algn="just">
              <a:buFont typeface="+mj-lt"/>
              <a:buAutoNum type="alphaLcParenR" startAt="2"/>
            </a:pPr>
            <a:r>
              <a:rPr lang="en-US" b="1" dirty="0">
                <a:solidFill>
                  <a:srgbClr val="FF0000"/>
                </a:solidFill>
              </a:rPr>
              <a:t>Lower noise Production:</a:t>
            </a:r>
            <a:r>
              <a:rPr lang="en-US" dirty="0">
                <a:solidFill>
                  <a:srgbClr val="FF0000"/>
                </a:solidFill>
              </a:rPr>
              <a:t> </a:t>
            </a:r>
            <a:r>
              <a:rPr lang="en-US" dirty="0"/>
              <a:t>which can reduce sound pollution, mostly in urban areas due to eliminating combustion in the propulsion system.  </a:t>
            </a:r>
          </a:p>
          <a:p>
            <a:pPr marL="342900" indent="-342900" algn="just">
              <a:buFont typeface="+mj-lt"/>
              <a:buAutoNum type="alphaLcParenR" startAt="2"/>
            </a:pPr>
            <a:r>
              <a:rPr lang="en-US" b="1" dirty="0">
                <a:solidFill>
                  <a:srgbClr val="FF0000"/>
                </a:solidFill>
              </a:rPr>
              <a:t>Recycling problem of the batteries: </a:t>
            </a:r>
            <a:r>
              <a:rPr lang="en-US" dirty="0"/>
              <a:t>raises serious concerns though, as there are few organizations capable of recycling the lithium-ion batteries fully. However, like the previous nickel-metal and lead-acid ones, lithium-ion cells are not made of caustic chemicals, and their reuse can reduce ‘peak lithium’ or ‘peak oil’ demands.</a:t>
            </a:r>
          </a:p>
        </p:txBody>
      </p:sp>
      <p:pic>
        <p:nvPicPr>
          <p:cNvPr id="18436" name="Picture 4" descr="Imag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748" y="2133600"/>
            <a:ext cx="8120852" cy="34630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990600" y="5585553"/>
            <a:ext cx="7239000" cy="358047"/>
          </a:xfrm>
          <a:prstGeom prst="rect">
            <a:avLst/>
          </a:prstGeom>
        </p:spPr>
        <p:txBody>
          <a:bodyPr wrap="square">
            <a:spAutoFit/>
          </a:bodyPr>
          <a:lstStyle/>
          <a:p>
            <a:pPr algn="ctr">
              <a:lnSpc>
                <a:spcPts val="2160"/>
              </a:lnSpc>
            </a:pPr>
            <a:r>
              <a:rPr lang="en-US" sz="1600" b="1" dirty="0">
                <a:solidFill>
                  <a:srgbClr val="0000FF"/>
                </a:solidFill>
              </a:rPr>
              <a:t>Fig. 19. Cycle of Li-Ion battery reproduction.</a:t>
            </a:r>
          </a:p>
        </p:txBody>
      </p:sp>
    </p:spTree>
    <p:extLst>
      <p:ext uri="{BB962C8B-B14F-4D97-AF65-F5344CB8AC3E}">
        <p14:creationId xmlns:p14="http://schemas.microsoft.com/office/powerpoint/2010/main" val="33829264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24</a:t>
            </a:fld>
            <a:endParaRPr lang="en-US"/>
          </a:p>
        </p:txBody>
      </p:sp>
      <p:sp>
        <p:nvSpPr>
          <p:cNvPr id="6" name="TextBox 5"/>
          <p:cNvSpPr txBox="1"/>
          <p:nvPr/>
        </p:nvSpPr>
        <p:spPr>
          <a:xfrm>
            <a:off x="190500" y="76200"/>
            <a:ext cx="8763000" cy="3144451"/>
          </a:xfrm>
          <a:prstGeom prst="rect">
            <a:avLst/>
          </a:prstGeom>
          <a:noFill/>
        </p:spPr>
        <p:txBody>
          <a:bodyPr wrap="square" rtlCol="1">
            <a:spAutoFit/>
          </a:bodyPr>
          <a:lstStyle/>
          <a:p>
            <a:pPr algn="just">
              <a:lnSpc>
                <a:spcPts val="2160"/>
              </a:lnSpc>
            </a:pPr>
            <a:r>
              <a:rPr lang="en-US" b="1" dirty="0">
                <a:solidFill>
                  <a:srgbClr val="00B050"/>
                </a:solidFill>
                <a:cs typeface="Times New Roman" pitchFamily="18" charset="0"/>
              </a:rPr>
              <a:t>5.1.3. Impacts on economy</a:t>
            </a:r>
          </a:p>
          <a:p>
            <a:pPr marL="342900" indent="-342900" algn="just">
              <a:buFont typeface="+mj-lt"/>
              <a:buAutoNum type="alphaLcParenR"/>
            </a:pPr>
            <a:r>
              <a:rPr lang="en-US" b="1" dirty="0">
                <a:solidFill>
                  <a:srgbClr val="FF0000"/>
                </a:solidFill>
              </a:rPr>
              <a:t>Low operating cost: </a:t>
            </a:r>
            <a:r>
              <a:rPr lang="en-US" dirty="0"/>
              <a:t>From the </a:t>
            </a:r>
            <a:r>
              <a:rPr lang="en-US" b="1" dirty="0"/>
              <a:t>perspective of the EV owners</a:t>
            </a:r>
            <a:r>
              <a:rPr lang="en-US" dirty="0"/>
              <a:t>, EVs provide </a:t>
            </a:r>
            <a:r>
              <a:rPr lang="en-US" b="1" dirty="0"/>
              <a:t>less operating cost </a:t>
            </a:r>
            <a:r>
              <a:rPr lang="en-US" dirty="0"/>
              <a:t>because of their superior efficiency (Tank to Wheels); it can be </a:t>
            </a:r>
            <a:r>
              <a:rPr lang="en-US" b="1" dirty="0"/>
              <a:t>up to 70% </a:t>
            </a:r>
            <a:r>
              <a:rPr lang="en-US" dirty="0"/>
              <a:t>where ICE vehicles have efficiencies in the range of </a:t>
            </a:r>
            <a:r>
              <a:rPr lang="en-US" b="1" dirty="0"/>
              <a:t>15% to 25%</a:t>
            </a:r>
            <a:r>
              <a:rPr lang="en-US" dirty="0"/>
              <a:t>. The </a:t>
            </a:r>
            <a:r>
              <a:rPr lang="en-US" b="1" dirty="0"/>
              <a:t>current high cost of EVs </a:t>
            </a:r>
            <a:r>
              <a:rPr lang="en-US" dirty="0"/>
              <a:t>is likely to come down from </a:t>
            </a:r>
            <a:r>
              <a:rPr lang="en-US" b="1" dirty="0"/>
              <a:t>mass production </a:t>
            </a:r>
            <a:r>
              <a:rPr lang="en-US" dirty="0"/>
              <a:t>and </a:t>
            </a:r>
            <a:r>
              <a:rPr lang="en-US" b="1" dirty="0"/>
              <a:t>better energy policies</a:t>
            </a:r>
            <a:r>
              <a:rPr lang="en-US" dirty="0"/>
              <a:t>, which will further increase the economic gains of the owners. </a:t>
            </a:r>
          </a:p>
          <a:p>
            <a:pPr marL="342900" indent="-342900" algn="just">
              <a:buFont typeface="+mj-lt"/>
              <a:buAutoNum type="alphaLcParenR" startAt="2"/>
            </a:pPr>
            <a:r>
              <a:rPr lang="en-US" b="1" dirty="0">
                <a:solidFill>
                  <a:srgbClr val="FF0000"/>
                </a:solidFill>
              </a:rPr>
              <a:t>Chances to benefit from V2G: </a:t>
            </a:r>
            <a:r>
              <a:rPr lang="en-US" b="1" dirty="0"/>
              <a:t>V2G </a:t>
            </a:r>
            <a:r>
              <a:rPr lang="en-US" dirty="0"/>
              <a:t>also allows the owners to obtain a financial benefit from their vehicles by providing service to the grid. The power service providers benefit from EV integration mainly by </a:t>
            </a:r>
            <a:r>
              <a:rPr lang="en-US" b="1" dirty="0"/>
              <a:t>implementing coordinated charging</a:t>
            </a:r>
            <a:r>
              <a:rPr lang="en-US" dirty="0"/>
              <a:t> and </a:t>
            </a:r>
            <a:r>
              <a:rPr lang="en-US" b="1" dirty="0"/>
              <a:t>V2G</a:t>
            </a:r>
            <a:r>
              <a:rPr lang="en-US" dirty="0"/>
              <a:t>. It allows them to adopt better peak shaving strategies as well as to integrate renewable sources. EV fleets can lead to $200 to $300 savings in cost per vehicle per year.</a:t>
            </a:r>
          </a:p>
        </p:txBody>
      </p:sp>
      <p:sp>
        <p:nvSpPr>
          <p:cNvPr id="7" name="TextBox 6">
            <a:extLst>
              <a:ext uri="{FF2B5EF4-FFF2-40B4-BE49-F238E27FC236}">
                <a16:creationId xmlns:a16="http://schemas.microsoft.com/office/drawing/2014/main" id="{D964E103-DAE7-4040-A5C7-664E7F6F3681}"/>
              </a:ext>
            </a:extLst>
          </p:cNvPr>
          <p:cNvSpPr txBox="1"/>
          <p:nvPr/>
        </p:nvSpPr>
        <p:spPr>
          <a:xfrm>
            <a:off x="190500" y="3200400"/>
            <a:ext cx="8763000" cy="1759456"/>
          </a:xfrm>
          <a:prstGeom prst="rect">
            <a:avLst/>
          </a:prstGeom>
          <a:noFill/>
        </p:spPr>
        <p:txBody>
          <a:bodyPr wrap="square" rtlCol="1">
            <a:spAutoFit/>
          </a:bodyPr>
          <a:lstStyle/>
          <a:p>
            <a:pPr algn="just">
              <a:lnSpc>
                <a:spcPts val="2160"/>
              </a:lnSpc>
            </a:pPr>
            <a:r>
              <a:rPr lang="en-US" b="1" dirty="0">
                <a:solidFill>
                  <a:srgbClr val="00B050"/>
                </a:solidFill>
                <a:cs typeface="Times New Roman" pitchFamily="18" charset="0"/>
              </a:rPr>
              <a:t>5.1.4. Impacts on sport</a:t>
            </a:r>
          </a:p>
          <a:p>
            <a:pPr marL="285750" indent="-285750" algn="just">
              <a:buFont typeface="Wingdings" pitchFamily="2" charset="2"/>
              <a:buChar char="q"/>
            </a:pPr>
            <a:r>
              <a:rPr lang="en-US" b="1" dirty="0"/>
              <a:t>Hybrid technologies </a:t>
            </a:r>
            <a:r>
              <a:rPr lang="en-US" dirty="0"/>
              <a:t>are </a:t>
            </a:r>
            <a:r>
              <a:rPr lang="en-US" b="1" dirty="0"/>
              <a:t>not used extensively </a:t>
            </a:r>
            <a:r>
              <a:rPr lang="en-US" dirty="0"/>
              <a:t>in </a:t>
            </a:r>
            <a:r>
              <a:rPr lang="en-US" b="1" dirty="0">
                <a:solidFill>
                  <a:srgbClr val="FF0000"/>
                </a:solidFill>
              </a:rPr>
              <a:t>motor sports </a:t>
            </a:r>
            <a:r>
              <a:rPr lang="en-US" dirty="0"/>
              <a:t>to enhance the performance of the vehicles. EVs now have their own formula racing series named ‘</a:t>
            </a:r>
            <a:r>
              <a:rPr lang="en-US" b="1" dirty="0"/>
              <a:t>Formula E</a:t>
            </a:r>
            <a:r>
              <a:rPr lang="en-US" dirty="0"/>
              <a:t>’, which started in Beijing in September 2014.</a:t>
            </a:r>
          </a:p>
          <a:p>
            <a:pPr marL="285750" indent="-285750" algn="just">
              <a:buFont typeface="Wingdings" pitchFamily="2" charset="2"/>
              <a:buChar char="q"/>
            </a:pPr>
            <a:r>
              <a:rPr lang="en-US" dirty="0">
                <a:solidFill>
                  <a:srgbClr val="FF0000"/>
                </a:solidFill>
              </a:rPr>
              <a:t> </a:t>
            </a:r>
            <a:r>
              <a:rPr lang="en-US" b="1" dirty="0">
                <a:solidFill>
                  <a:srgbClr val="FF0000"/>
                </a:solidFill>
              </a:rPr>
              <a:t>Autonomous EVs </a:t>
            </a:r>
            <a:r>
              <a:rPr lang="en-US" dirty="0"/>
              <a:t>are also being planned to take part in a segment of this series called ‘</a:t>
            </a:r>
            <a:r>
              <a:rPr lang="en-US" b="1" dirty="0" err="1"/>
              <a:t>Roborace</a:t>
            </a:r>
            <a:r>
              <a:rPr lang="en-US" dirty="0"/>
              <a:t>’.</a:t>
            </a:r>
          </a:p>
        </p:txBody>
      </p:sp>
      <p:pic>
        <p:nvPicPr>
          <p:cNvPr id="10" name="Picture 2" descr="Related image">
            <a:extLst>
              <a:ext uri="{FF2B5EF4-FFF2-40B4-BE49-F238E27FC236}">
                <a16:creationId xmlns:a16="http://schemas.microsoft.com/office/drawing/2014/main" id="{BDE4D21A-6044-4C31-80D1-4A1AA5CE553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837" b="26967"/>
          <a:stretch/>
        </p:blipFill>
        <p:spPr bwMode="auto">
          <a:xfrm>
            <a:off x="2819400" y="4812467"/>
            <a:ext cx="4500668" cy="1924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6158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25</a:t>
            </a:fld>
            <a:endParaRPr lang="en-US"/>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424" y="739781"/>
            <a:ext cx="6325776" cy="5502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95612" y="6289011"/>
            <a:ext cx="5879535" cy="338554"/>
          </a:xfrm>
          <a:prstGeom prst="rect">
            <a:avLst/>
          </a:prstGeom>
        </p:spPr>
        <p:txBody>
          <a:bodyPr wrap="square">
            <a:spAutoFit/>
          </a:bodyPr>
          <a:lstStyle/>
          <a:p>
            <a:r>
              <a:rPr lang="en-US" sz="1600" b="1" dirty="0">
                <a:solidFill>
                  <a:srgbClr val="0000FF"/>
                </a:solidFill>
              </a:rPr>
              <a:t>Fig. 20. Social, technological, and economic problems faced by EVs.</a:t>
            </a:r>
            <a:endParaRPr lang="fa-IR" sz="1600" b="1" dirty="0">
              <a:solidFill>
                <a:srgbClr val="0000FF"/>
              </a:solidFill>
            </a:endParaRPr>
          </a:p>
        </p:txBody>
      </p:sp>
      <p:sp>
        <p:nvSpPr>
          <p:cNvPr id="6" name="TextBox 5">
            <a:extLst>
              <a:ext uri="{FF2B5EF4-FFF2-40B4-BE49-F238E27FC236}">
                <a16:creationId xmlns:a16="http://schemas.microsoft.com/office/drawing/2014/main" id="{BB7AE1D0-3FF2-4109-991D-EEB67AC18381}"/>
              </a:ext>
            </a:extLst>
          </p:cNvPr>
          <p:cNvSpPr txBox="1"/>
          <p:nvPr/>
        </p:nvSpPr>
        <p:spPr>
          <a:xfrm>
            <a:off x="152400" y="149811"/>
            <a:ext cx="8763000" cy="374461"/>
          </a:xfrm>
          <a:prstGeom prst="rect">
            <a:avLst/>
          </a:prstGeom>
          <a:noFill/>
        </p:spPr>
        <p:txBody>
          <a:bodyPr wrap="square">
            <a:spAutoFit/>
          </a:bodyPr>
          <a:lstStyle/>
          <a:p>
            <a:pPr algn="just">
              <a:lnSpc>
                <a:spcPts val="2160"/>
              </a:lnSpc>
            </a:pPr>
            <a:r>
              <a:rPr lang="en-US" sz="2000" b="1" dirty="0">
                <a:solidFill>
                  <a:srgbClr val="00B050"/>
                </a:solidFill>
                <a:cs typeface="Times New Roman" pitchFamily="18" charset="0"/>
              </a:rPr>
              <a:t>5.2. EV public adoption: barriers, optimization techniques, future developments;</a:t>
            </a:r>
          </a:p>
        </p:txBody>
      </p:sp>
      <p:pic>
        <p:nvPicPr>
          <p:cNvPr id="7" name="Picture 6" descr="Related image">
            <a:extLst>
              <a:ext uri="{FF2B5EF4-FFF2-40B4-BE49-F238E27FC236}">
                <a16:creationId xmlns:a16="http://schemas.microsoft.com/office/drawing/2014/main" id="{BC8220CC-25F7-4CD0-A41E-25108698DAF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158" t="10355" r="27366" b="10737"/>
          <a:stretch/>
        </p:blipFill>
        <p:spPr bwMode="auto">
          <a:xfrm>
            <a:off x="5574072" y="4343400"/>
            <a:ext cx="3368701" cy="1638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7561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26</a:t>
            </a:fld>
            <a:endParaRPr lang="en-US"/>
          </a:p>
        </p:txBody>
      </p:sp>
      <p:sp>
        <p:nvSpPr>
          <p:cNvPr id="5" name="Rectangle 4"/>
          <p:cNvSpPr/>
          <p:nvPr/>
        </p:nvSpPr>
        <p:spPr>
          <a:xfrm>
            <a:off x="185057" y="533400"/>
            <a:ext cx="8654143" cy="2031325"/>
          </a:xfrm>
          <a:prstGeom prst="rect">
            <a:avLst/>
          </a:prstGeom>
        </p:spPr>
        <p:txBody>
          <a:bodyPr wrap="square">
            <a:spAutoFit/>
          </a:bodyPr>
          <a:lstStyle/>
          <a:p>
            <a:pPr marL="342900" indent="-342900" algn="just">
              <a:buFont typeface="+mj-lt"/>
              <a:buAutoNum type="alphaLcParenR"/>
            </a:pPr>
            <a:r>
              <a:rPr lang="en-US" b="1" dirty="0">
                <a:solidFill>
                  <a:srgbClr val="FF0000"/>
                </a:solidFill>
              </a:rPr>
              <a:t>Social acceptance: </a:t>
            </a:r>
            <a:r>
              <a:rPr lang="en-US" dirty="0"/>
              <a:t>The acceptance of a </a:t>
            </a:r>
            <a:r>
              <a:rPr lang="en-US" b="1" dirty="0"/>
              <a:t>new</a:t>
            </a:r>
            <a:r>
              <a:rPr lang="en-US" dirty="0"/>
              <a:t> and </a:t>
            </a:r>
            <a:r>
              <a:rPr lang="en-US" b="1" dirty="0"/>
              <a:t>immature</a:t>
            </a:r>
            <a:r>
              <a:rPr lang="en-US" dirty="0"/>
              <a:t> technology, along with its consequences, takes some time in the society as it means change of certain habits. Using an EV instead of a conventional vehicle means some changes that are not easy to adopt:</a:t>
            </a:r>
          </a:p>
          <a:p>
            <a:pPr marL="285750" indent="-285750" algn="just">
              <a:buFont typeface="Wingdings" pitchFamily="2" charset="2"/>
              <a:buChar char="Ø"/>
            </a:pPr>
            <a:r>
              <a:rPr lang="en-US" dirty="0"/>
              <a:t>change of driving patterns;</a:t>
            </a:r>
          </a:p>
          <a:p>
            <a:pPr marL="285750" indent="-285750" algn="just">
              <a:buFont typeface="Wingdings" pitchFamily="2" charset="2"/>
              <a:buChar char="Ø"/>
            </a:pPr>
            <a:r>
              <a:rPr lang="en-US" dirty="0"/>
              <a:t>refueling habits;</a:t>
            </a:r>
          </a:p>
          <a:p>
            <a:pPr marL="285750" indent="-285750" algn="just">
              <a:buFont typeface="Wingdings" pitchFamily="2" charset="2"/>
              <a:buChar char="Ø"/>
            </a:pPr>
            <a:r>
              <a:rPr lang="en-US" dirty="0"/>
              <a:t>preparedness to use an alternative transport in case of low battery. </a:t>
            </a:r>
          </a:p>
        </p:txBody>
      </p:sp>
      <p:sp>
        <p:nvSpPr>
          <p:cNvPr id="3" name="Rectangle 2"/>
          <p:cNvSpPr/>
          <p:nvPr/>
        </p:nvSpPr>
        <p:spPr>
          <a:xfrm>
            <a:off x="152400" y="152400"/>
            <a:ext cx="2278572" cy="369332"/>
          </a:xfrm>
          <a:prstGeom prst="rect">
            <a:avLst/>
          </a:prstGeom>
        </p:spPr>
        <p:txBody>
          <a:bodyPr wrap="none">
            <a:spAutoFit/>
          </a:bodyPr>
          <a:lstStyle/>
          <a:p>
            <a:r>
              <a:rPr lang="en-US" b="1" dirty="0">
                <a:solidFill>
                  <a:srgbClr val="00B050"/>
                </a:solidFill>
              </a:rPr>
              <a:t>5.2.1. Social problems</a:t>
            </a:r>
          </a:p>
        </p:txBody>
      </p:sp>
      <p:sp>
        <p:nvSpPr>
          <p:cNvPr id="10" name="Rectangle 9"/>
          <p:cNvSpPr/>
          <p:nvPr/>
        </p:nvSpPr>
        <p:spPr>
          <a:xfrm>
            <a:off x="185057" y="2679680"/>
            <a:ext cx="8654143" cy="3416320"/>
          </a:xfrm>
          <a:prstGeom prst="rect">
            <a:avLst/>
          </a:prstGeom>
        </p:spPr>
        <p:txBody>
          <a:bodyPr wrap="square">
            <a:spAutoFit/>
          </a:bodyPr>
          <a:lstStyle/>
          <a:p>
            <a:pPr marL="342900" indent="-342900" algn="just">
              <a:buFont typeface="+mj-lt"/>
              <a:buAutoNum type="alphaLcParenR" startAt="2"/>
            </a:pPr>
            <a:r>
              <a:rPr lang="en-US" b="1" dirty="0">
                <a:solidFill>
                  <a:srgbClr val="FF0000"/>
                </a:solidFill>
              </a:rPr>
              <a:t>Insufficient charging stations: </a:t>
            </a:r>
            <a:r>
              <a:rPr lang="en-US" dirty="0"/>
              <a:t>Though public charging stations have increased a lot in number, still they are not enough. </a:t>
            </a:r>
            <a:r>
              <a:rPr lang="en-US" b="1" dirty="0"/>
              <a:t>Coupled with the lengthy charging time</a:t>
            </a:r>
            <a:r>
              <a:rPr lang="en-US" dirty="0"/>
              <a:t>, this acts as a major deterrent against EV penetration. </a:t>
            </a:r>
            <a:r>
              <a:rPr lang="en-US" b="1" dirty="0"/>
              <a:t>Not all the public charging stations </a:t>
            </a:r>
            <a:r>
              <a:rPr lang="en-US" dirty="0"/>
              <a:t>are compatible with every car as well; therefore it also becomes a challenge </a:t>
            </a:r>
            <a:r>
              <a:rPr lang="en-US" b="1" dirty="0"/>
              <a:t>to find a proper charging point</a:t>
            </a:r>
            <a:r>
              <a:rPr lang="en-US" dirty="0"/>
              <a:t> when it is required to replete the battery. There is also the risk of getting a </a:t>
            </a:r>
            <a:r>
              <a:rPr lang="en-US" b="1" dirty="0"/>
              <a:t>fully occupied charging station </a:t>
            </a:r>
            <a:r>
              <a:rPr lang="en-US" dirty="0"/>
              <a:t>with no room for another car. </a:t>
            </a:r>
          </a:p>
          <a:p>
            <a:pPr marL="285750" indent="-285750" algn="just">
              <a:buFont typeface="Wingdings" pitchFamily="2" charset="2"/>
              <a:buChar char="v"/>
            </a:pPr>
            <a:r>
              <a:rPr lang="en-US" dirty="0">
                <a:solidFill>
                  <a:srgbClr val="FF0000"/>
                </a:solidFill>
              </a:rPr>
              <a:t>Tesla and Nissan have been expanding their own charging networks, </a:t>
            </a:r>
            <a:r>
              <a:rPr lang="en-US" dirty="0"/>
              <a:t>as it, in turn means they can sell more of their EVs. Hydrogen refueling stations are not abundant yet as well. It is necessary as well to increase the adoption of FCEVs. </a:t>
            </a:r>
          </a:p>
          <a:p>
            <a:pPr marL="285750" indent="-285750" algn="just">
              <a:buFont typeface="Wingdings" pitchFamily="2" charset="2"/>
              <a:buChar char="v"/>
            </a:pPr>
            <a:r>
              <a:rPr lang="en-US" dirty="0"/>
              <a:t>To get the better out of the remaining stations, there are different trip planning applications, both web based and manufacturer provided, which helps to </a:t>
            </a:r>
            <a:r>
              <a:rPr lang="en-US" b="1" dirty="0"/>
              <a:t>obtain a route so that there are enough charging facilities to reach the destination</a:t>
            </a:r>
            <a:r>
              <a:rPr lang="en-US" dirty="0"/>
              <a:t>.</a:t>
            </a:r>
          </a:p>
        </p:txBody>
      </p:sp>
    </p:spTree>
    <p:extLst>
      <p:ext uri="{BB962C8B-B14F-4D97-AF65-F5344CB8AC3E}">
        <p14:creationId xmlns:p14="http://schemas.microsoft.com/office/powerpoint/2010/main" val="9596393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27</a:t>
            </a:fld>
            <a:endParaRPr lang="en-US"/>
          </a:p>
        </p:txBody>
      </p:sp>
      <p:sp>
        <p:nvSpPr>
          <p:cNvPr id="5" name="Rectangle 4"/>
          <p:cNvSpPr/>
          <p:nvPr/>
        </p:nvSpPr>
        <p:spPr>
          <a:xfrm>
            <a:off x="197757" y="609600"/>
            <a:ext cx="8654143" cy="3693319"/>
          </a:xfrm>
          <a:prstGeom prst="rect">
            <a:avLst/>
          </a:prstGeom>
        </p:spPr>
        <p:txBody>
          <a:bodyPr wrap="square">
            <a:spAutoFit/>
          </a:bodyPr>
          <a:lstStyle/>
          <a:p>
            <a:pPr marL="285750" indent="-285750" algn="just">
              <a:buFont typeface="Wingdings" pitchFamily="2" charset="2"/>
              <a:buChar char="q"/>
            </a:pPr>
            <a:r>
              <a:rPr lang="en-US" dirty="0"/>
              <a:t>The main obstacles that have frustrated EVs’ domination are the drawbacks of the related technology. </a:t>
            </a:r>
            <a:r>
              <a:rPr lang="en-US" b="1" dirty="0"/>
              <a:t>Batteries</a:t>
            </a:r>
            <a:r>
              <a:rPr lang="en-US" dirty="0"/>
              <a:t> are the main area of concern as their </a:t>
            </a:r>
            <a:r>
              <a:rPr lang="en-US" b="1" dirty="0"/>
              <a:t>contribution to the weight</a:t>
            </a:r>
            <a:r>
              <a:rPr lang="en-US" dirty="0"/>
              <a:t> of the car is significant. </a:t>
            </a:r>
            <a:r>
              <a:rPr lang="en-US" b="1" dirty="0"/>
              <a:t>Range and charging period </a:t>
            </a:r>
            <a:r>
              <a:rPr lang="en-US" dirty="0"/>
              <a:t>also depend on the battery. These factors, along with a few others, are demonstrated below:</a:t>
            </a:r>
          </a:p>
          <a:p>
            <a:pPr marL="342900" indent="-342900" algn="just">
              <a:buFont typeface="+mj-lt"/>
              <a:buAutoNum type="alphaLcParenR"/>
            </a:pPr>
            <a:r>
              <a:rPr lang="en-US" b="1" dirty="0">
                <a:solidFill>
                  <a:srgbClr val="FF0000"/>
                </a:solidFill>
              </a:rPr>
              <a:t>Limited range: </a:t>
            </a:r>
            <a:r>
              <a:rPr lang="en-US" dirty="0"/>
              <a:t>EVs are held back by the capacity of their batteries. The range indicates the concern about finding a charging station before the battery drains out. The range also depends on:</a:t>
            </a:r>
          </a:p>
          <a:p>
            <a:pPr marL="285750" indent="-285750" algn="just">
              <a:buFont typeface="Wingdings" pitchFamily="2" charset="2"/>
              <a:buChar char="Ø"/>
            </a:pPr>
            <a:r>
              <a:rPr lang="en-US" dirty="0"/>
              <a:t>speed of the vehicle;</a:t>
            </a:r>
          </a:p>
          <a:p>
            <a:pPr marL="285750" indent="-285750" algn="just">
              <a:buFont typeface="Wingdings" pitchFamily="2" charset="2"/>
              <a:buChar char="Ø"/>
            </a:pPr>
            <a:r>
              <a:rPr lang="en-US" dirty="0"/>
              <a:t>driving style; </a:t>
            </a:r>
          </a:p>
          <a:p>
            <a:pPr marL="285750" indent="-285750" algn="just">
              <a:buFont typeface="Wingdings" pitchFamily="2" charset="2"/>
              <a:buChar char="Ø"/>
            </a:pPr>
            <a:r>
              <a:rPr lang="en-US" dirty="0"/>
              <a:t>cargo the vehicle is carrying; </a:t>
            </a:r>
          </a:p>
          <a:p>
            <a:pPr marL="285750" indent="-285750" algn="just">
              <a:buFont typeface="Wingdings" pitchFamily="2" charset="2"/>
              <a:buChar char="Ø"/>
            </a:pPr>
            <a:r>
              <a:rPr lang="en-US" dirty="0"/>
              <a:t>terrain it is being driven on;</a:t>
            </a:r>
          </a:p>
          <a:p>
            <a:pPr marL="285750" indent="-285750" algn="just">
              <a:buFont typeface="Wingdings" pitchFamily="2" charset="2"/>
              <a:buChar char="Ø"/>
            </a:pPr>
            <a:r>
              <a:rPr lang="en-US" dirty="0"/>
              <a:t>energy consuming services (air conditioning, …). </a:t>
            </a:r>
          </a:p>
          <a:p>
            <a:pPr algn="just"/>
            <a:endParaRPr lang="en-US" b="1" dirty="0">
              <a:solidFill>
                <a:srgbClr val="FF0000"/>
              </a:solidFill>
            </a:endParaRPr>
          </a:p>
        </p:txBody>
      </p:sp>
      <p:pic>
        <p:nvPicPr>
          <p:cNvPr id="10242"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438400"/>
            <a:ext cx="3239999" cy="2160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28600" y="4800600"/>
            <a:ext cx="8654143" cy="1754326"/>
          </a:xfrm>
          <a:prstGeom prst="rect">
            <a:avLst/>
          </a:prstGeom>
        </p:spPr>
        <p:txBody>
          <a:bodyPr wrap="square">
            <a:spAutoFit/>
          </a:bodyPr>
          <a:lstStyle/>
          <a:p>
            <a:pPr marL="285750" indent="-285750" algn="just">
              <a:buFont typeface="Wingdings" pitchFamily="2" charset="2"/>
              <a:buChar char="v"/>
            </a:pPr>
            <a:r>
              <a:rPr lang="en-US" b="1" dirty="0"/>
              <a:t>range anxiety</a:t>
            </a:r>
            <a:r>
              <a:rPr lang="en-US" dirty="0"/>
              <a:t> remains a </a:t>
            </a:r>
            <a:r>
              <a:rPr lang="en-US" b="1" dirty="0"/>
              <a:t>major obstacle </a:t>
            </a:r>
            <a:r>
              <a:rPr lang="en-US" dirty="0"/>
              <a:t>for EVs to overcome. This does not affect the use of EVs for urban areas though, as in most cases this range is enough for daily travelling inside city limits. </a:t>
            </a:r>
          </a:p>
          <a:p>
            <a:pPr marL="285750" indent="-285750" algn="just">
              <a:buFont typeface="Wingdings" pitchFamily="2" charset="2"/>
              <a:buChar char="v"/>
            </a:pPr>
            <a:r>
              <a:rPr lang="en-US" b="1" dirty="0">
                <a:solidFill>
                  <a:srgbClr val="FF0000"/>
                </a:solidFill>
              </a:rPr>
              <a:t>Range extenders</a:t>
            </a:r>
            <a:r>
              <a:rPr lang="en-US" dirty="0">
                <a:solidFill>
                  <a:srgbClr val="FF0000"/>
                </a:solidFill>
              </a:rPr>
              <a:t>, which produce electricity from fuel, </a:t>
            </a:r>
            <a:r>
              <a:rPr lang="en-US" dirty="0"/>
              <a:t>are also available with models like </a:t>
            </a:r>
            <a:r>
              <a:rPr lang="en-US" b="1" dirty="0"/>
              <a:t>BMW i3 </a:t>
            </a:r>
            <a:r>
              <a:rPr lang="en-US" dirty="0"/>
              <a:t>as an option. Vehicles with such facilities are currently being called as </a:t>
            </a:r>
            <a:r>
              <a:rPr lang="en-US" b="1" dirty="0"/>
              <a:t>Extended Range Electric Vehicles </a:t>
            </a:r>
            <a:r>
              <a:rPr lang="en-US" dirty="0"/>
              <a:t>(</a:t>
            </a:r>
            <a:r>
              <a:rPr lang="en-US" b="1" dirty="0"/>
              <a:t>EREV</a:t>
            </a:r>
            <a:r>
              <a:rPr lang="en-US" dirty="0"/>
              <a:t>).</a:t>
            </a:r>
          </a:p>
        </p:txBody>
      </p:sp>
      <p:sp>
        <p:nvSpPr>
          <p:cNvPr id="3" name="Rectangle 2"/>
          <p:cNvSpPr/>
          <p:nvPr/>
        </p:nvSpPr>
        <p:spPr>
          <a:xfrm>
            <a:off x="228600" y="228600"/>
            <a:ext cx="3009093" cy="369332"/>
          </a:xfrm>
          <a:prstGeom prst="rect">
            <a:avLst/>
          </a:prstGeom>
        </p:spPr>
        <p:txBody>
          <a:bodyPr wrap="none">
            <a:spAutoFit/>
          </a:bodyPr>
          <a:lstStyle/>
          <a:p>
            <a:r>
              <a:rPr lang="en-US" b="1" dirty="0">
                <a:solidFill>
                  <a:srgbClr val="00B050"/>
                </a:solidFill>
              </a:rPr>
              <a:t>5.2.2. Technological problems</a:t>
            </a:r>
          </a:p>
        </p:txBody>
      </p:sp>
    </p:spTree>
    <p:extLst>
      <p:ext uri="{BB962C8B-B14F-4D97-AF65-F5344CB8AC3E}">
        <p14:creationId xmlns:p14="http://schemas.microsoft.com/office/powerpoint/2010/main" val="39140721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28</a:t>
            </a:fld>
            <a:endParaRPr lang="en-US"/>
          </a:p>
        </p:txBody>
      </p:sp>
      <p:pic>
        <p:nvPicPr>
          <p:cNvPr id="5" name="Picture 4" descr="external_image"/>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6525"/>
            <a:ext cx="6324600" cy="6637833"/>
          </a:xfrm>
          <a:prstGeom prst="rect">
            <a:avLst/>
          </a:prstGeom>
          <a:noFill/>
          <a:ln>
            <a:noFill/>
          </a:ln>
        </p:spPr>
      </p:pic>
      <p:sp>
        <p:nvSpPr>
          <p:cNvPr id="6" name="Rectangle 5">
            <a:extLst>
              <a:ext uri="{FF2B5EF4-FFF2-40B4-BE49-F238E27FC236}">
                <a16:creationId xmlns:a16="http://schemas.microsoft.com/office/drawing/2014/main" id="{9DAA7991-A8FF-428D-9E3D-E3AB15432772}"/>
              </a:ext>
            </a:extLst>
          </p:cNvPr>
          <p:cNvSpPr/>
          <p:nvPr/>
        </p:nvSpPr>
        <p:spPr>
          <a:xfrm>
            <a:off x="6858000" y="2741120"/>
            <a:ext cx="2209800" cy="1077218"/>
          </a:xfrm>
          <a:prstGeom prst="rect">
            <a:avLst/>
          </a:prstGeom>
        </p:spPr>
        <p:txBody>
          <a:bodyPr wrap="square">
            <a:spAutoFit/>
          </a:bodyPr>
          <a:lstStyle/>
          <a:p>
            <a:pPr algn="ctr"/>
            <a:r>
              <a:rPr lang="en-US" sz="1600" b="1" dirty="0">
                <a:solidFill>
                  <a:srgbClr val="0000FF"/>
                </a:solidFill>
              </a:rPr>
              <a:t>Fig. 21. All-electric range of some of the EVs in city and highway condition driving. </a:t>
            </a:r>
            <a:endParaRPr lang="fa-IR" sz="1600" b="1" dirty="0">
              <a:solidFill>
                <a:srgbClr val="0000FF"/>
              </a:solidFill>
            </a:endParaRPr>
          </a:p>
        </p:txBody>
      </p:sp>
    </p:spTree>
    <p:extLst>
      <p:ext uri="{BB962C8B-B14F-4D97-AF65-F5344CB8AC3E}">
        <p14:creationId xmlns:p14="http://schemas.microsoft.com/office/powerpoint/2010/main" val="25467420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29</a:t>
            </a:fld>
            <a:endParaRPr lang="en-US"/>
          </a:p>
        </p:txBody>
      </p:sp>
      <p:sp>
        <p:nvSpPr>
          <p:cNvPr id="5" name="Rectangle 4"/>
          <p:cNvSpPr/>
          <p:nvPr/>
        </p:nvSpPr>
        <p:spPr>
          <a:xfrm>
            <a:off x="185057" y="152400"/>
            <a:ext cx="8654143" cy="3139321"/>
          </a:xfrm>
          <a:prstGeom prst="rect">
            <a:avLst/>
          </a:prstGeom>
        </p:spPr>
        <p:txBody>
          <a:bodyPr wrap="square">
            <a:spAutoFit/>
          </a:bodyPr>
          <a:lstStyle/>
          <a:p>
            <a:pPr marL="342900" indent="-342900" algn="just">
              <a:buFont typeface="+mj-lt"/>
              <a:buAutoNum type="alphaLcParenR" startAt="2"/>
            </a:pPr>
            <a:r>
              <a:rPr lang="en-US" b="1" dirty="0">
                <a:solidFill>
                  <a:srgbClr val="FF0000"/>
                </a:solidFill>
              </a:rPr>
              <a:t>Long charging period: </a:t>
            </a:r>
            <a:r>
              <a:rPr lang="en-US" dirty="0"/>
              <a:t>Depending on the </a:t>
            </a:r>
            <a:r>
              <a:rPr lang="en-US" b="1" dirty="0"/>
              <a:t>type of a charger </a:t>
            </a:r>
            <a:r>
              <a:rPr lang="en-US" dirty="0"/>
              <a:t>and </a:t>
            </a:r>
            <a:r>
              <a:rPr lang="en-US" b="1" dirty="0"/>
              <a:t>a battery pack size</a:t>
            </a:r>
            <a:r>
              <a:rPr lang="en-US" dirty="0"/>
              <a:t>, charging can take from a </a:t>
            </a:r>
            <a:r>
              <a:rPr lang="en-US" b="1" dirty="0"/>
              <a:t>few minutes to hours</a:t>
            </a:r>
            <a:r>
              <a:rPr lang="en-US" dirty="0"/>
              <a:t>; this truly makes EVs incompetent against the ICE vehicles which only take a few minutes to get refueled </a:t>
            </a:r>
            <a:r>
              <a:rPr lang="en-US" dirty="0">
                <a:solidFill>
                  <a:srgbClr val="FF0000"/>
                </a:solidFill>
              </a:rPr>
              <a:t>(to have an hour decreased from the charging time, people are willing to pay $425–$3250). </a:t>
            </a:r>
            <a:r>
              <a:rPr lang="en-US" dirty="0"/>
              <a:t>A way to make the charging time faster is to </a:t>
            </a:r>
            <a:r>
              <a:rPr lang="en-US" b="1" dirty="0"/>
              <a:t>increase the voltage level </a:t>
            </a:r>
            <a:r>
              <a:rPr lang="en-US" dirty="0"/>
              <a:t>and employment of better chargers. </a:t>
            </a:r>
          </a:p>
          <a:p>
            <a:pPr marL="285750" indent="-285750" algn="just">
              <a:buFont typeface="Wingdings" pitchFamily="2" charset="2"/>
              <a:buChar char="ü"/>
            </a:pPr>
            <a:r>
              <a:rPr lang="en-US" dirty="0"/>
              <a:t>There are also the FCEV that do not require charging like other EVs. Filling up the </a:t>
            </a:r>
            <a:r>
              <a:rPr lang="en-US" b="1" dirty="0"/>
              <a:t>hydrogen tank </a:t>
            </a:r>
            <a:r>
              <a:rPr lang="en-US" dirty="0"/>
              <a:t>is all that has to be done in case of these vehicles, which is </a:t>
            </a:r>
            <a:r>
              <a:rPr lang="en-US" b="1" dirty="0"/>
              <a:t>as convenient as filling up a fuel tank</a:t>
            </a:r>
            <a:r>
              <a:rPr lang="en-US" dirty="0"/>
              <a:t>, but FCEVs need:</a:t>
            </a:r>
          </a:p>
          <a:p>
            <a:pPr marL="285750" indent="-285750" algn="just">
              <a:buFont typeface="Wingdings" pitchFamily="2" charset="2"/>
              <a:buChar char="Ø"/>
            </a:pPr>
            <a:r>
              <a:rPr lang="en-US" dirty="0"/>
              <a:t>sufficient Hydrogen refueling stations ;</a:t>
            </a:r>
          </a:p>
          <a:p>
            <a:pPr marL="285750" indent="-285750" algn="just">
              <a:buFont typeface="Wingdings" pitchFamily="2" charset="2"/>
              <a:buChar char="Ø"/>
            </a:pPr>
            <a:r>
              <a:rPr lang="en-US" dirty="0"/>
              <a:t>feasible way to produce the Hydrogen in order to thrive.</a:t>
            </a:r>
            <a:endParaRPr lang="en-US" b="1" dirty="0">
              <a:solidFill>
                <a:srgbClr val="FF0000"/>
              </a:solidFill>
            </a:endParaRPr>
          </a:p>
        </p:txBody>
      </p:sp>
      <p:sp>
        <p:nvSpPr>
          <p:cNvPr id="8" name="Rectangle 7"/>
          <p:cNvSpPr/>
          <p:nvPr/>
        </p:nvSpPr>
        <p:spPr>
          <a:xfrm>
            <a:off x="185057" y="4196477"/>
            <a:ext cx="8654143" cy="2585323"/>
          </a:xfrm>
          <a:prstGeom prst="rect">
            <a:avLst/>
          </a:prstGeom>
        </p:spPr>
        <p:txBody>
          <a:bodyPr wrap="square">
            <a:spAutoFit/>
          </a:bodyPr>
          <a:lstStyle/>
          <a:p>
            <a:pPr marL="342900" indent="-342900" algn="just">
              <a:buFont typeface="+mj-lt"/>
              <a:buAutoNum type="alphaLcParenR" startAt="3"/>
            </a:pPr>
            <a:r>
              <a:rPr lang="en-US" b="1" dirty="0">
                <a:solidFill>
                  <a:srgbClr val="FF0000"/>
                </a:solidFill>
              </a:rPr>
              <a:t>Safety concerns: </a:t>
            </a:r>
            <a:r>
              <a:rPr lang="en-US" dirty="0"/>
              <a:t>The concerns about safety are rising mainly about the </a:t>
            </a:r>
            <a:r>
              <a:rPr lang="en-US" b="1" dirty="0"/>
              <a:t>FCEVs</a:t>
            </a:r>
            <a:r>
              <a:rPr lang="en-US" dirty="0"/>
              <a:t> nowadays. There are concerns that, if hydrogen escapes the tanks it is kept into, can cause serious harm, as it is highly flammable. It has no color either, </a:t>
            </a:r>
            <a:r>
              <a:rPr lang="en-US" b="1" dirty="0"/>
              <a:t>making a leak hard to notice</a:t>
            </a:r>
            <a:r>
              <a:rPr lang="en-US" dirty="0"/>
              <a:t>. There is also the chance of the </a:t>
            </a:r>
            <a:r>
              <a:rPr lang="en-US" b="1" dirty="0"/>
              <a:t>tanks to explode</a:t>
            </a:r>
            <a:r>
              <a:rPr lang="en-US" dirty="0"/>
              <a:t> in case of a collision. </a:t>
            </a:r>
          </a:p>
          <a:p>
            <a:pPr marL="285750" indent="-285750" algn="just">
              <a:buFont typeface="Wingdings" pitchFamily="2" charset="2"/>
              <a:buChar char="v"/>
            </a:pPr>
            <a:r>
              <a:rPr lang="en-US" dirty="0"/>
              <a:t>To counter these problems, the automakers have taken measures to ensure the integrity of the tanks; </a:t>
            </a:r>
            <a:r>
              <a:rPr lang="en-US" dirty="0">
                <a:solidFill>
                  <a:srgbClr val="FF0000"/>
                </a:solidFill>
              </a:rPr>
              <a:t>they are wrapped with </a:t>
            </a:r>
            <a:r>
              <a:rPr lang="en-US" b="1" dirty="0">
                <a:solidFill>
                  <a:srgbClr val="FF0000"/>
                </a:solidFill>
              </a:rPr>
              <a:t>carbon fibers </a:t>
            </a:r>
            <a:r>
              <a:rPr lang="en-US" dirty="0">
                <a:solidFill>
                  <a:srgbClr val="FF0000"/>
                </a:solidFill>
              </a:rPr>
              <a:t>in case of the </a:t>
            </a:r>
            <a:r>
              <a:rPr lang="en-US" b="1" dirty="0">
                <a:solidFill>
                  <a:srgbClr val="FF0000"/>
                </a:solidFill>
              </a:rPr>
              <a:t>Toyota </a:t>
            </a:r>
            <a:r>
              <a:rPr lang="en-US" b="1" dirty="0" err="1">
                <a:solidFill>
                  <a:srgbClr val="FF0000"/>
                </a:solidFill>
              </a:rPr>
              <a:t>Mirai</a:t>
            </a:r>
            <a:r>
              <a:rPr lang="en-US" dirty="0">
                <a:solidFill>
                  <a:srgbClr val="FF0000"/>
                </a:solidFill>
              </a:rPr>
              <a:t>. </a:t>
            </a:r>
            <a:r>
              <a:rPr lang="en-US" dirty="0"/>
              <a:t>In this EV, the hydrogen handling parts are placed outside the cabin, allowing the gas to disperse easily in case of any leak. there are also arrangements to </a:t>
            </a:r>
            <a:r>
              <a:rPr lang="en-US" b="1" dirty="0"/>
              <a:t>seal the tank outlet </a:t>
            </a:r>
            <a:r>
              <a:rPr lang="en-US" dirty="0"/>
              <a:t>in case of high-speed collision.</a:t>
            </a:r>
          </a:p>
        </p:txBody>
      </p:sp>
      <p:pic>
        <p:nvPicPr>
          <p:cNvPr id="11266" name="Picture 2" descr="Image result for Toyota Mirai hydrogen tank"/>
          <p:cNvPicPr>
            <a:picLocks noChangeAspect="1" noChangeArrowheads="1"/>
          </p:cNvPicPr>
          <p:nvPr/>
        </p:nvPicPr>
        <p:blipFill rotWithShape="1">
          <a:blip r:embed="rId3">
            <a:extLst>
              <a:ext uri="{28A0092B-C50C-407E-A947-70E740481C1C}">
                <a14:useLocalDpi xmlns:a14="http://schemas.microsoft.com/office/drawing/2010/main" val="0"/>
              </a:ext>
            </a:extLst>
          </a:blip>
          <a:srcRect l="2045" t="1363" r="2179" b="7582"/>
          <a:stretch/>
        </p:blipFill>
        <p:spPr bwMode="auto">
          <a:xfrm>
            <a:off x="5867400" y="2370884"/>
            <a:ext cx="3200400" cy="1896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935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a:t>
            </a:fld>
            <a:endParaRPr lang="en-US"/>
          </a:p>
        </p:txBody>
      </p:sp>
      <p:sp>
        <p:nvSpPr>
          <p:cNvPr id="6" name="TextBox 5"/>
          <p:cNvSpPr txBox="1"/>
          <p:nvPr/>
        </p:nvSpPr>
        <p:spPr>
          <a:xfrm>
            <a:off x="152400" y="533400"/>
            <a:ext cx="8763000" cy="3477875"/>
          </a:xfrm>
          <a:prstGeom prst="rect">
            <a:avLst/>
          </a:prstGeom>
          <a:noFill/>
        </p:spPr>
        <p:txBody>
          <a:bodyPr wrap="square" rtlCol="1">
            <a:spAutoFit/>
          </a:bodyPr>
          <a:lstStyle/>
          <a:p>
            <a:pPr marL="285750" indent="-285750" algn="just">
              <a:lnSpc>
                <a:spcPts val="2160"/>
              </a:lnSpc>
              <a:buFont typeface="Wingdings" pitchFamily="2" charset="2"/>
              <a:buChar char="q"/>
            </a:pPr>
            <a:r>
              <a:rPr lang="en-US" sz="1700" dirty="0"/>
              <a:t>EVs are relatively </a:t>
            </a:r>
            <a:r>
              <a:rPr lang="en-US" sz="1700" b="1" dirty="0"/>
              <a:t>high power loads </a:t>
            </a:r>
            <a:r>
              <a:rPr lang="en-US" sz="1700" dirty="0"/>
              <a:t>and they affect the power distribution system directly (distribution transformers, cables and fuses are affected by it the most). </a:t>
            </a:r>
          </a:p>
          <a:p>
            <a:pPr marL="285750" indent="-285750" algn="just">
              <a:lnSpc>
                <a:spcPts val="2160"/>
              </a:lnSpc>
              <a:buFont typeface="Wingdings" pitchFamily="2" charset="2"/>
              <a:buChar char="ü"/>
            </a:pPr>
            <a:r>
              <a:rPr lang="en-US" sz="1700" dirty="0"/>
              <a:t>A </a:t>
            </a:r>
            <a:r>
              <a:rPr lang="en-US" sz="1700" b="1" dirty="0"/>
              <a:t>Nissan Leaf</a:t>
            </a:r>
            <a:r>
              <a:rPr lang="en-US" sz="1700" dirty="0"/>
              <a:t> with a 24 kWh battery pack consume power </a:t>
            </a:r>
            <a:r>
              <a:rPr lang="en-US" sz="1700" b="1" dirty="0"/>
              <a:t>similar to a single European household</a:t>
            </a:r>
            <a:r>
              <a:rPr lang="en-US" sz="1700" dirty="0"/>
              <a:t>.</a:t>
            </a:r>
          </a:p>
          <a:p>
            <a:pPr marL="285750" indent="-285750" algn="just">
              <a:lnSpc>
                <a:spcPts val="2160"/>
              </a:lnSpc>
              <a:buFont typeface="Wingdings" pitchFamily="2" charset="2"/>
              <a:buChar char="ü"/>
            </a:pPr>
            <a:r>
              <a:rPr lang="en-US" sz="1700" dirty="0"/>
              <a:t>A </a:t>
            </a:r>
            <a:r>
              <a:rPr lang="en-US" sz="1700" b="1" dirty="0"/>
              <a:t>3.3 kW charger, </a:t>
            </a:r>
            <a:r>
              <a:rPr lang="en-US" sz="1700" dirty="0"/>
              <a:t>in a 220 V and 15 A system, can </a:t>
            </a:r>
            <a:r>
              <a:rPr lang="en-US" sz="1700" b="1" dirty="0"/>
              <a:t>raise the current demand </a:t>
            </a:r>
            <a:r>
              <a:rPr lang="en-US" sz="1700" dirty="0"/>
              <a:t>by </a:t>
            </a:r>
            <a:r>
              <a:rPr lang="en-US" sz="1700" b="1" dirty="0"/>
              <a:t>17% to 25%</a:t>
            </a:r>
            <a:r>
              <a:rPr lang="en-US" sz="1700" dirty="0"/>
              <a:t>.</a:t>
            </a:r>
          </a:p>
          <a:p>
            <a:pPr marL="285750" indent="-285750" algn="just">
              <a:lnSpc>
                <a:spcPts val="2160"/>
              </a:lnSpc>
              <a:buFont typeface="Wingdings" pitchFamily="2" charset="2"/>
              <a:buChar char="q"/>
            </a:pPr>
            <a:r>
              <a:rPr lang="en-US" sz="1700" dirty="0"/>
              <a:t>Addition of EV load </a:t>
            </a:r>
            <a:r>
              <a:rPr lang="en-US" sz="1700" b="1" dirty="0"/>
              <a:t>in peak hours </a:t>
            </a:r>
            <a:r>
              <a:rPr lang="en-US" sz="1700" dirty="0"/>
              <a:t>can cause </a:t>
            </a:r>
            <a:r>
              <a:rPr lang="en-US" sz="1700" b="1" dirty="0">
                <a:solidFill>
                  <a:srgbClr val="FF0000"/>
                </a:solidFill>
              </a:rPr>
              <a:t>load unbalance</a:t>
            </a:r>
            <a:r>
              <a:rPr lang="en-US" sz="1700" dirty="0">
                <a:solidFill>
                  <a:srgbClr val="FF0000"/>
                </a:solidFill>
              </a:rPr>
              <a:t>, </a:t>
            </a:r>
            <a:r>
              <a:rPr lang="en-US" sz="1700" b="1" dirty="0">
                <a:solidFill>
                  <a:srgbClr val="FF0000"/>
                </a:solidFill>
              </a:rPr>
              <a:t>shortage of energy</a:t>
            </a:r>
            <a:r>
              <a:rPr lang="en-US" sz="1700" dirty="0">
                <a:solidFill>
                  <a:srgbClr val="FF0000"/>
                </a:solidFill>
              </a:rPr>
              <a:t>, </a:t>
            </a:r>
            <a:r>
              <a:rPr lang="en-US" sz="1700" b="1" dirty="0">
                <a:solidFill>
                  <a:srgbClr val="FF0000"/>
                </a:solidFill>
              </a:rPr>
              <a:t>instability</a:t>
            </a:r>
            <a:r>
              <a:rPr lang="en-US" sz="1700" dirty="0">
                <a:solidFill>
                  <a:srgbClr val="FF0000"/>
                </a:solidFill>
              </a:rPr>
              <a:t>, and </a:t>
            </a:r>
            <a:r>
              <a:rPr lang="en-US" sz="1700" b="1" dirty="0">
                <a:solidFill>
                  <a:srgbClr val="FF0000"/>
                </a:solidFill>
              </a:rPr>
              <a:t>decrease in reliability </a:t>
            </a:r>
            <a:r>
              <a:rPr lang="en-US" sz="1700" dirty="0">
                <a:solidFill>
                  <a:srgbClr val="FF0000"/>
                </a:solidFill>
              </a:rPr>
              <a:t>and </a:t>
            </a:r>
            <a:r>
              <a:rPr lang="en-US" sz="1700" b="1" dirty="0">
                <a:solidFill>
                  <a:srgbClr val="FF0000"/>
                </a:solidFill>
              </a:rPr>
              <a:t>degradation of power quality </a:t>
            </a:r>
            <a:r>
              <a:rPr lang="en-US" sz="1700" dirty="0"/>
              <a:t>(specially more than level 1). It causes to increase the </a:t>
            </a:r>
            <a:r>
              <a:rPr lang="en-US" sz="1700" b="1" dirty="0"/>
              <a:t>infrastructure costs</a:t>
            </a:r>
            <a:r>
              <a:rPr lang="en-US" sz="1700" dirty="0"/>
              <a:t>.</a:t>
            </a:r>
          </a:p>
          <a:p>
            <a:pPr marL="285750" indent="-285750" algn="just">
              <a:lnSpc>
                <a:spcPts val="2160"/>
              </a:lnSpc>
              <a:buFont typeface="Wingdings" pitchFamily="2" charset="2"/>
              <a:buChar char="ü"/>
            </a:pPr>
            <a:r>
              <a:rPr lang="en-US" sz="1700" dirty="0"/>
              <a:t>Charging without any concern to the time of drawing power from the grid is denoted as </a:t>
            </a:r>
            <a:r>
              <a:rPr lang="en-US" sz="1700" b="1" dirty="0">
                <a:solidFill>
                  <a:srgbClr val="FF0000"/>
                </a:solidFill>
              </a:rPr>
              <a:t>uncoordinated charging</a:t>
            </a:r>
            <a:r>
              <a:rPr lang="en-US" sz="1700" dirty="0">
                <a:solidFill>
                  <a:srgbClr val="FF0000"/>
                </a:solidFill>
              </a:rPr>
              <a:t>, </a:t>
            </a:r>
            <a:r>
              <a:rPr lang="en-US" sz="1700" b="1" dirty="0">
                <a:solidFill>
                  <a:srgbClr val="FF0000"/>
                </a:solidFill>
              </a:rPr>
              <a:t>uncontrolled charging </a:t>
            </a:r>
            <a:r>
              <a:rPr lang="en-US" sz="1700" dirty="0">
                <a:solidFill>
                  <a:srgbClr val="FF0000"/>
                </a:solidFill>
              </a:rPr>
              <a:t>or </a:t>
            </a:r>
            <a:r>
              <a:rPr lang="en-US" sz="1700" b="1" dirty="0">
                <a:solidFill>
                  <a:srgbClr val="FF0000"/>
                </a:solidFill>
              </a:rPr>
              <a:t>dumb charging</a:t>
            </a:r>
            <a:r>
              <a:rPr lang="en-US" sz="1700" dirty="0">
                <a:solidFill>
                  <a:srgbClr val="FF0000"/>
                </a:solidFill>
              </a:rPr>
              <a:t>.</a:t>
            </a:r>
          </a:p>
          <a:p>
            <a:pPr marL="285750" indent="-285750" algn="just">
              <a:lnSpc>
                <a:spcPts val="2160"/>
              </a:lnSpc>
              <a:buFont typeface="Wingdings" pitchFamily="2" charset="2"/>
              <a:buChar char="ü"/>
            </a:pPr>
            <a:r>
              <a:rPr lang="en-US" sz="1700" b="1" dirty="0"/>
              <a:t>Reducing the charging time</a:t>
            </a:r>
            <a:r>
              <a:rPr lang="en-US" sz="1700" dirty="0"/>
              <a:t> to distinguish vehicles in the EV market, </a:t>
            </a:r>
            <a:r>
              <a:rPr lang="en-US" sz="1700" b="1" dirty="0"/>
              <a:t>requires higher voltages</a:t>
            </a:r>
            <a:r>
              <a:rPr lang="en-US" sz="1700" dirty="0"/>
              <a:t>. Therefore, mitigating the adverse effects is not likely by employing low charging voltages.</a:t>
            </a:r>
          </a:p>
        </p:txBody>
      </p:sp>
      <p:sp>
        <p:nvSpPr>
          <p:cNvPr id="3" name="Rectangle 2"/>
          <p:cNvSpPr/>
          <p:nvPr/>
        </p:nvSpPr>
        <p:spPr>
          <a:xfrm>
            <a:off x="228600" y="152400"/>
            <a:ext cx="2913939" cy="364843"/>
          </a:xfrm>
          <a:prstGeom prst="rect">
            <a:avLst/>
          </a:prstGeom>
        </p:spPr>
        <p:txBody>
          <a:bodyPr wrap="none">
            <a:spAutoFit/>
          </a:bodyPr>
          <a:lstStyle/>
          <a:p>
            <a:pPr algn="just">
              <a:lnSpc>
                <a:spcPts val="2160"/>
              </a:lnSpc>
            </a:pPr>
            <a:r>
              <a:rPr lang="en-US" b="1" dirty="0">
                <a:solidFill>
                  <a:srgbClr val="00B050"/>
                </a:solidFill>
                <a:cs typeface="Times New Roman" pitchFamily="18" charset="0"/>
              </a:rPr>
              <a:t>5.1.1. Impacts on power grid</a:t>
            </a:r>
          </a:p>
        </p:txBody>
      </p:sp>
      <p:pic>
        <p:nvPicPr>
          <p:cNvPr id="2050" name="Picture 2" descr="https://www.evconsult.nl/wp-content/uploads/2018/04/v2g_Av4_1024p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034090"/>
            <a:ext cx="4955363" cy="2799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2857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30</a:t>
            </a:fld>
            <a:endParaRPr lang="en-US"/>
          </a:p>
        </p:txBody>
      </p:sp>
      <p:sp>
        <p:nvSpPr>
          <p:cNvPr id="5" name="Rectangle 4"/>
          <p:cNvSpPr/>
          <p:nvPr/>
        </p:nvSpPr>
        <p:spPr>
          <a:xfrm>
            <a:off x="185057" y="533400"/>
            <a:ext cx="8654143" cy="2585323"/>
          </a:xfrm>
          <a:prstGeom prst="rect">
            <a:avLst/>
          </a:prstGeom>
        </p:spPr>
        <p:txBody>
          <a:bodyPr wrap="square">
            <a:spAutoFit/>
          </a:bodyPr>
          <a:lstStyle/>
          <a:p>
            <a:pPr marL="342900" indent="-342900" algn="just">
              <a:buFont typeface="+mj-lt"/>
              <a:buAutoNum type="alphaLcParenR"/>
            </a:pPr>
            <a:r>
              <a:rPr lang="en-US" b="1" dirty="0">
                <a:solidFill>
                  <a:srgbClr val="FF0000"/>
                </a:solidFill>
              </a:rPr>
              <a:t>High price: </a:t>
            </a:r>
            <a:r>
              <a:rPr lang="en-US" dirty="0"/>
              <a:t>The price of the EVs is quite </a:t>
            </a:r>
            <a:r>
              <a:rPr lang="en-US" b="1" dirty="0"/>
              <a:t>high compared to their ICE counterparts</a:t>
            </a:r>
            <a:r>
              <a:rPr lang="en-US" dirty="0"/>
              <a:t>. This is because of the </a:t>
            </a:r>
            <a:r>
              <a:rPr lang="en-US" b="1" dirty="0"/>
              <a:t>high cost of batteries </a:t>
            </a:r>
            <a:r>
              <a:rPr lang="en-US" dirty="0"/>
              <a:t>and </a:t>
            </a:r>
            <a:r>
              <a:rPr lang="en-US" b="1" dirty="0"/>
              <a:t>fuel cells</a:t>
            </a:r>
            <a:r>
              <a:rPr lang="en-US" dirty="0"/>
              <a:t>. To make people overlook this factor, governments in different countries including the </a:t>
            </a:r>
            <a:r>
              <a:rPr lang="en-US" b="1" dirty="0"/>
              <a:t>UK </a:t>
            </a:r>
            <a:r>
              <a:rPr lang="en-US" dirty="0"/>
              <a:t>and </a:t>
            </a:r>
            <a:r>
              <a:rPr lang="en-US" b="1" dirty="0"/>
              <a:t>Germany</a:t>
            </a:r>
            <a:r>
              <a:rPr lang="en-US" dirty="0"/>
              <a:t>, have provided </a:t>
            </a:r>
            <a:r>
              <a:rPr lang="en-US" b="1" dirty="0"/>
              <a:t>incentives </a:t>
            </a:r>
            <a:r>
              <a:rPr lang="en-US" dirty="0"/>
              <a:t>and </a:t>
            </a:r>
            <a:r>
              <a:rPr lang="en-US" b="1" dirty="0"/>
              <a:t>tax breaks </a:t>
            </a:r>
            <a:r>
              <a:rPr lang="en-US" dirty="0"/>
              <a:t>which provide the buyers of EVs with </a:t>
            </a:r>
            <a:r>
              <a:rPr lang="en-US" b="1" dirty="0"/>
              <a:t>subsidies</a:t>
            </a:r>
            <a:r>
              <a:rPr lang="en-US" dirty="0"/>
              <a:t>. </a:t>
            </a:r>
            <a:r>
              <a:rPr lang="en-US" b="1" dirty="0"/>
              <a:t>Mass production</a:t>
            </a:r>
            <a:r>
              <a:rPr lang="en-US" dirty="0"/>
              <a:t> and </a:t>
            </a:r>
            <a:r>
              <a:rPr lang="en-US" b="1" dirty="0"/>
              <a:t>technological advancements </a:t>
            </a:r>
            <a:r>
              <a:rPr lang="en-US" dirty="0"/>
              <a:t>will lead to a decrease in the prices of batteries as well as fuel cells. </a:t>
            </a:r>
          </a:p>
          <a:p>
            <a:pPr marL="285750" indent="-285750" algn="just">
              <a:buFont typeface="Wingdings" pitchFamily="2" charset="2"/>
              <a:buChar char="v"/>
            </a:pPr>
            <a:r>
              <a:rPr lang="en-US" dirty="0"/>
              <a:t>Affordable EVs with a long range like </a:t>
            </a:r>
            <a:r>
              <a:rPr lang="en-US" b="1" dirty="0"/>
              <a:t>Chevrolet Bolt </a:t>
            </a:r>
            <a:r>
              <a:rPr lang="en-US" dirty="0"/>
              <a:t>has already appeared in the market, while another vehicle with the same promises (</a:t>
            </a:r>
            <a:r>
              <a:rPr lang="en-US" b="1" dirty="0"/>
              <a:t>Tesla Model 3</a:t>
            </a:r>
            <a:r>
              <a:rPr lang="en-US" dirty="0"/>
              <a:t>) is anticipated to arrive soon. </a:t>
            </a:r>
          </a:p>
        </p:txBody>
      </p:sp>
      <p:sp>
        <p:nvSpPr>
          <p:cNvPr id="3" name="Rectangle 2"/>
          <p:cNvSpPr/>
          <p:nvPr/>
        </p:nvSpPr>
        <p:spPr>
          <a:xfrm>
            <a:off x="190282" y="201967"/>
            <a:ext cx="2807050" cy="369332"/>
          </a:xfrm>
          <a:prstGeom prst="rect">
            <a:avLst/>
          </a:prstGeom>
        </p:spPr>
        <p:txBody>
          <a:bodyPr wrap="none">
            <a:spAutoFit/>
          </a:bodyPr>
          <a:lstStyle/>
          <a:p>
            <a:r>
              <a:rPr lang="en-US" b="1" dirty="0">
                <a:solidFill>
                  <a:srgbClr val="00B050"/>
                </a:solidFill>
              </a:rPr>
              <a:t>5.2.3. Economical problems</a:t>
            </a:r>
          </a:p>
        </p:txBody>
      </p:sp>
      <p:pic>
        <p:nvPicPr>
          <p:cNvPr id="12290"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5954" r="6557"/>
          <a:stretch/>
        </p:blipFill>
        <p:spPr bwMode="auto">
          <a:xfrm>
            <a:off x="4764143" y="3429000"/>
            <a:ext cx="3915178" cy="252000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Related 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740" r="3907"/>
          <a:stretch/>
        </p:blipFill>
        <p:spPr bwMode="auto">
          <a:xfrm>
            <a:off x="437881" y="3429000"/>
            <a:ext cx="3953815" cy="25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7044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31</a:t>
            </a:fld>
            <a:endParaRPr lang="en-US"/>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65" y="490954"/>
            <a:ext cx="9026302" cy="2009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828800" y="152400"/>
            <a:ext cx="5181600" cy="338554"/>
          </a:xfrm>
          <a:prstGeom prst="rect">
            <a:avLst/>
          </a:prstGeom>
        </p:spPr>
        <p:txBody>
          <a:bodyPr wrap="square">
            <a:spAutoFit/>
          </a:bodyPr>
          <a:lstStyle/>
          <a:p>
            <a:r>
              <a:rPr lang="en-US" sz="1600" b="1" dirty="0">
                <a:solidFill>
                  <a:srgbClr val="0000FF"/>
                </a:solidFill>
              </a:rPr>
              <a:t>Table 4. Tentative solutions for current limitations of EVs.</a:t>
            </a:r>
          </a:p>
        </p:txBody>
      </p:sp>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5029200"/>
            <a:ext cx="8990817" cy="140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2735150" y="4724400"/>
            <a:ext cx="3216499" cy="338554"/>
          </a:xfrm>
          <a:prstGeom prst="rect">
            <a:avLst/>
          </a:prstGeom>
        </p:spPr>
        <p:txBody>
          <a:bodyPr wrap="square">
            <a:spAutoFit/>
          </a:bodyPr>
          <a:lstStyle/>
          <a:p>
            <a:r>
              <a:rPr lang="en-US" sz="1600" b="1" dirty="0">
                <a:solidFill>
                  <a:srgbClr val="0000FF"/>
                </a:solidFill>
              </a:rPr>
              <a:t>Table 5. Hurdles in key EV factors. </a:t>
            </a:r>
          </a:p>
        </p:txBody>
      </p:sp>
      <p:pic>
        <p:nvPicPr>
          <p:cNvPr id="14341" name="Picture 5" descr="Image result for the best model of electric vehicle"/>
          <p:cNvPicPr>
            <a:picLocks noChangeAspect="1" noChangeArrowheads="1"/>
          </p:cNvPicPr>
          <p:nvPr/>
        </p:nvPicPr>
        <p:blipFill rotWithShape="1">
          <a:blip r:embed="rId5">
            <a:extLst>
              <a:ext uri="{28A0092B-C50C-407E-A947-70E740481C1C}">
                <a14:useLocalDpi xmlns:a14="http://schemas.microsoft.com/office/drawing/2010/main" val="0"/>
              </a:ext>
            </a:extLst>
          </a:blip>
          <a:srcRect t="9831" r="3188" b="5228"/>
          <a:stretch/>
        </p:blipFill>
        <p:spPr bwMode="auto">
          <a:xfrm>
            <a:off x="1363573" y="2634099"/>
            <a:ext cx="5892817" cy="2009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3073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32</a:t>
            </a:fld>
            <a:endParaRPr lang="en-US"/>
          </a:p>
        </p:txBody>
      </p:sp>
      <p:sp>
        <p:nvSpPr>
          <p:cNvPr id="3" name="Rectangle 2"/>
          <p:cNvSpPr/>
          <p:nvPr/>
        </p:nvSpPr>
        <p:spPr>
          <a:xfrm>
            <a:off x="185057" y="3642479"/>
            <a:ext cx="8654143" cy="3139321"/>
          </a:xfrm>
          <a:prstGeom prst="rect">
            <a:avLst/>
          </a:prstGeom>
        </p:spPr>
        <p:txBody>
          <a:bodyPr wrap="square">
            <a:spAutoFit/>
          </a:bodyPr>
          <a:lstStyle/>
          <a:p>
            <a:pPr marL="285750" indent="-285750" algn="just">
              <a:buFont typeface="Wingdings" pitchFamily="2" charset="2"/>
              <a:buChar char="q"/>
            </a:pPr>
            <a:r>
              <a:rPr lang="en-US" dirty="0"/>
              <a:t>To make the best out of the available energy, EVs apply various </a:t>
            </a:r>
            <a:r>
              <a:rPr lang="en-US" b="1" dirty="0"/>
              <a:t>aerodynamics</a:t>
            </a:r>
            <a:r>
              <a:rPr lang="en-US" dirty="0"/>
              <a:t> and </a:t>
            </a:r>
            <a:r>
              <a:rPr lang="en-US" b="1" dirty="0"/>
              <a:t>mass reduction</a:t>
            </a:r>
            <a:r>
              <a:rPr lang="en-US" dirty="0"/>
              <a:t> techniques, and </a:t>
            </a:r>
            <a:r>
              <a:rPr lang="en-US" b="1" dirty="0"/>
              <a:t>lightweight materials </a:t>
            </a:r>
            <a:r>
              <a:rPr lang="en-US" dirty="0"/>
              <a:t>are used to decrease the body weight as well. </a:t>
            </a:r>
          </a:p>
          <a:p>
            <a:pPr marL="342900" indent="-342900" algn="just">
              <a:buFont typeface="+mj-lt"/>
              <a:buAutoNum type="alphaLcParenR" startAt="2"/>
            </a:pPr>
            <a:r>
              <a:rPr lang="en-US" b="1" dirty="0">
                <a:solidFill>
                  <a:srgbClr val="FF0000"/>
                </a:solidFill>
              </a:rPr>
              <a:t>Regenerative braking </a:t>
            </a:r>
            <a:r>
              <a:rPr lang="en-US" dirty="0">
                <a:solidFill>
                  <a:srgbClr val="FF0000"/>
                </a:solidFill>
              </a:rPr>
              <a:t>is used to </a:t>
            </a:r>
            <a:r>
              <a:rPr lang="en-US" b="1" dirty="0">
                <a:solidFill>
                  <a:srgbClr val="FF0000"/>
                </a:solidFill>
              </a:rPr>
              <a:t>restore energy </a:t>
            </a:r>
            <a:r>
              <a:rPr lang="en-US" dirty="0">
                <a:solidFill>
                  <a:srgbClr val="FF0000"/>
                </a:solidFill>
              </a:rPr>
              <a:t>lost in braking. The restored energy can be stored in different ways:</a:t>
            </a:r>
          </a:p>
          <a:p>
            <a:pPr marL="285750" indent="-285750" algn="just">
              <a:buFont typeface="Wingdings" pitchFamily="2" charset="2"/>
              <a:buChar char="ü"/>
            </a:pPr>
            <a:r>
              <a:rPr lang="en-US" dirty="0"/>
              <a:t>can be stored </a:t>
            </a:r>
            <a:r>
              <a:rPr lang="en-US" b="1" dirty="0"/>
              <a:t>directly</a:t>
            </a:r>
            <a:r>
              <a:rPr lang="en-US" dirty="0"/>
              <a:t> </a:t>
            </a:r>
            <a:r>
              <a:rPr lang="en-US" b="1" dirty="0"/>
              <a:t>in the ESS</a:t>
            </a:r>
            <a:r>
              <a:rPr lang="en-US" dirty="0"/>
              <a:t>;</a:t>
            </a:r>
          </a:p>
          <a:p>
            <a:pPr marL="285750" indent="-285750" algn="just">
              <a:buFont typeface="Wingdings" pitchFamily="2" charset="2"/>
              <a:buChar char="ü"/>
            </a:pPr>
            <a:r>
              <a:rPr lang="en-US" dirty="0"/>
              <a:t>can be stored by </a:t>
            </a:r>
            <a:r>
              <a:rPr lang="en-US" b="1" dirty="0"/>
              <a:t>compressing air </a:t>
            </a:r>
            <a:r>
              <a:rPr lang="en-US" dirty="0"/>
              <a:t>by means of hydraulic motor;</a:t>
            </a:r>
          </a:p>
          <a:p>
            <a:pPr marL="285750" indent="-285750" algn="just">
              <a:buFont typeface="Wingdings" pitchFamily="2" charset="2"/>
              <a:buChar char="ü"/>
            </a:pPr>
            <a:r>
              <a:rPr lang="en-US" dirty="0"/>
              <a:t>can be store by springs, in form of gravitational energy.</a:t>
            </a:r>
          </a:p>
          <a:p>
            <a:pPr marL="285750" indent="-285750" algn="just">
              <a:buFont typeface="Wingdings" pitchFamily="2" charset="2"/>
              <a:buChar char="v"/>
            </a:pPr>
            <a:r>
              <a:rPr lang="en-US" b="1" dirty="0"/>
              <a:t>Formula One </a:t>
            </a:r>
            <a:r>
              <a:rPr lang="en-US" dirty="0"/>
              <a:t>vehicles employ </a:t>
            </a:r>
            <a:r>
              <a:rPr lang="en-US" b="1" dirty="0"/>
              <a:t>kinetic energy recovery systems </a:t>
            </a:r>
            <a:r>
              <a:rPr lang="en-US" dirty="0"/>
              <a:t>(</a:t>
            </a:r>
            <a:r>
              <a:rPr lang="en-US" b="1" dirty="0"/>
              <a:t>KERSs</a:t>
            </a:r>
            <a:r>
              <a:rPr lang="en-US" dirty="0"/>
              <a:t>) to use the energy gathered during braking to provide extra power during accelerating. The </a:t>
            </a:r>
            <a:r>
              <a:rPr lang="en-US" b="1" dirty="0"/>
              <a:t>Porsche 911 GT3R</a:t>
            </a:r>
            <a:r>
              <a:rPr lang="en-US" dirty="0"/>
              <a:t> </a:t>
            </a:r>
            <a:r>
              <a:rPr lang="en-US" b="1" dirty="0"/>
              <a:t>hybrid</a:t>
            </a:r>
            <a:r>
              <a:rPr lang="en-US" dirty="0"/>
              <a:t> uses a </a:t>
            </a:r>
            <a:r>
              <a:rPr lang="en-US" b="1" dirty="0"/>
              <a:t>flywheel energy storage system </a:t>
            </a:r>
            <a:r>
              <a:rPr lang="en-US" dirty="0"/>
              <a:t>to store this energy. </a:t>
            </a:r>
          </a:p>
        </p:txBody>
      </p:sp>
      <p:sp>
        <p:nvSpPr>
          <p:cNvPr id="4" name="Rectangle 3"/>
          <p:cNvSpPr/>
          <p:nvPr/>
        </p:nvSpPr>
        <p:spPr>
          <a:xfrm>
            <a:off x="185057" y="609600"/>
            <a:ext cx="5377543" cy="2862322"/>
          </a:xfrm>
          <a:prstGeom prst="rect">
            <a:avLst/>
          </a:prstGeom>
        </p:spPr>
        <p:txBody>
          <a:bodyPr wrap="square">
            <a:spAutoFit/>
          </a:bodyPr>
          <a:lstStyle/>
          <a:p>
            <a:pPr marL="342900" indent="-342900" algn="just">
              <a:buFont typeface="+mj-lt"/>
              <a:buAutoNum type="alphaLcParenR"/>
            </a:pPr>
            <a:r>
              <a:rPr lang="en-US" b="1" dirty="0">
                <a:solidFill>
                  <a:srgbClr val="FF0000"/>
                </a:solidFill>
              </a:rPr>
              <a:t>The energy consuming accessories </a:t>
            </a:r>
            <a:r>
              <a:rPr lang="en-US" dirty="0">
                <a:solidFill>
                  <a:srgbClr val="FF0000"/>
                </a:solidFill>
              </a:rPr>
              <a:t>on a car include:</a:t>
            </a:r>
          </a:p>
          <a:p>
            <a:pPr marL="285750" indent="-285750" algn="just">
              <a:buFont typeface="Wingdings" pitchFamily="2" charset="2"/>
              <a:buChar char="ü"/>
            </a:pPr>
            <a:r>
              <a:rPr lang="en-US" dirty="0"/>
              <a:t>power steering, </a:t>
            </a:r>
          </a:p>
          <a:p>
            <a:pPr marL="285750" indent="-285750" algn="just">
              <a:buFont typeface="Wingdings" pitchFamily="2" charset="2"/>
              <a:buChar char="ü"/>
            </a:pPr>
            <a:r>
              <a:rPr lang="en-US" dirty="0"/>
              <a:t>air conditioning, </a:t>
            </a:r>
          </a:p>
          <a:p>
            <a:pPr marL="285750" indent="-285750" algn="just">
              <a:buFont typeface="Wingdings" pitchFamily="2" charset="2"/>
              <a:buChar char="ü"/>
            </a:pPr>
            <a:r>
              <a:rPr lang="en-US" dirty="0"/>
              <a:t>lights,</a:t>
            </a:r>
          </a:p>
          <a:p>
            <a:pPr marL="285750" indent="-285750" algn="just">
              <a:buFont typeface="Wingdings" pitchFamily="2" charset="2"/>
              <a:buChar char="ü"/>
            </a:pPr>
            <a:r>
              <a:rPr lang="en-US" dirty="0"/>
              <a:t>infotainment systems etc. </a:t>
            </a:r>
          </a:p>
          <a:p>
            <a:pPr marL="285750" indent="-285750" algn="just">
              <a:buFont typeface="Wingdings" pitchFamily="2" charset="2"/>
              <a:buChar char="v"/>
            </a:pPr>
            <a:r>
              <a:rPr lang="en-US" dirty="0"/>
              <a:t>Operating these in an energy efficient way or turning some of these off can increase the range of a vehicle. </a:t>
            </a:r>
          </a:p>
          <a:p>
            <a:pPr marL="285750" indent="-285750" algn="just">
              <a:buFont typeface="Wingdings" pitchFamily="2" charset="2"/>
              <a:buChar char="v"/>
            </a:pPr>
            <a:r>
              <a:rPr lang="en-US" dirty="0"/>
              <a:t>LEDs can be used for lighting because of their high efficiency. </a:t>
            </a:r>
          </a:p>
        </p:txBody>
      </p:sp>
      <p:pic>
        <p:nvPicPr>
          <p:cNvPr id="15362" name="Picture 2" descr="Image result for Porsche 911 GT3R hybrid uses a flywheel energy storage system"/>
          <p:cNvPicPr>
            <a:picLocks noChangeAspect="1" noChangeArrowheads="1"/>
          </p:cNvPicPr>
          <p:nvPr/>
        </p:nvPicPr>
        <p:blipFill rotWithShape="1">
          <a:blip r:embed="rId3">
            <a:extLst>
              <a:ext uri="{28A0092B-C50C-407E-A947-70E740481C1C}">
                <a14:useLocalDpi xmlns:a14="http://schemas.microsoft.com/office/drawing/2010/main" val="0"/>
              </a:ext>
            </a:extLst>
          </a:blip>
          <a:srcRect t="6895"/>
          <a:stretch/>
        </p:blipFill>
        <p:spPr bwMode="auto">
          <a:xfrm>
            <a:off x="5543155" y="1061400"/>
            <a:ext cx="3600845" cy="252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18298" y="164068"/>
            <a:ext cx="3744102" cy="369332"/>
          </a:xfrm>
          <a:prstGeom prst="rect">
            <a:avLst/>
          </a:prstGeom>
        </p:spPr>
        <p:txBody>
          <a:bodyPr wrap="none">
            <a:spAutoFit/>
          </a:bodyPr>
          <a:lstStyle/>
          <a:p>
            <a:r>
              <a:rPr lang="en-US" b="1" dirty="0">
                <a:solidFill>
                  <a:srgbClr val="00B050"/>
                </a:solidFill>
                <a:cs typeface="Times New Roman" pitchFamily="18" charset="0"/>
              </a:rPr>
              <a:t>5.2.4. Optimization techniques of EVs</a:t>
            </a:r>
            <a:endParaRPr lang="fa-IR" dirty="0">
              <a:solidFill>
                <a:srgbClr val="00B050"/>
              </a:solidFill>
            </a:endParaRPr>
          </a:p>
        </p:txBody>
      </p:sp>
    </p:spTree>
    <p:extLst>
      <p:ext uri="{BB962C8B-B14F-4D97-AF65-F5344CB8AC3E}">
        <p14:creationId xmlns:p14="http://schemas.microsoft.com/office/powerpoint/2010/main" val="1639484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33</a:t>
            </a:fld>
            <a:endParaRPr lang="en-US"/>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838200"/>
            <a:ext cx="8115591" cy="12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314718" y="533400"/>
            <a:ext cx="6152882" cy="338554"/>
          </a:xfrm>
          <a:prstGeom prst="rect">
            <a:avLst/>
          </a:prstGeom>
        </p:spPr>
        <p:txBody>
          <a:bodyPr wrap="square">
            <a:spAutoFit/>
          </a:bodyPr>
          <a:lstStyle/>
          <a:p>
            <a:r>
              <a:rPr lang="en-US" sz="1600" b="1" dirty="0">
                <a:solidFill>
                  <a:srgbClr val="0000FF"/>
                </a:solidFill>
              </a:rPr>
              <a:t>Table 6. Different methods of recovering energy during braking. </a:t>
            </a:r>
            <a:endParaRPr lang="fa-IR" sz="1600" b="1" dirty="0">
              <a:solidFill>
                <a:srgbClr val="0000FF"/>
              </a:solidFill>
            </a:endParaRPr>
          </a:p>
        </p:txBody>
      </p:sp>
      <p:pic>
        <p:nvPicPr>
          <p:cNvPr id="16388" name="Picture 4" descr="Image result for formula one vehicle energy storage syst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362200"/>
            <a:ext cx="8335382" cy="3960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188028" y="6339246"/>
            <a:ext cx="4767943" cy="338554"/>
          </a:xfrm>
          <a:prstGeom prst="rect">
            <a:avLst/>
          </a:prstGeom>
        </p:spPr>
        <p:txBody>
          <a:bodyPr wrap="square">
            <a:spAutoFit/>
          </a:bodyPr>
          <a:lstStyle/>
          <a:p>
            <a:r>
              <a:rPr lang="en-US" sz="1600" b="1" dirty="0">
                <a:solidFill>
                  <a:srgbClr val="0000FF"/>
                </a:solidFill>
              </a:rPr>
              <a:t>Fig. 22. Regenerative braking cycle for EVs.</a:t>
            </a:r>
            <a:endParaRPr lang="fa-IR" sz="1600" b="1" dirty="0">
              <a:solidFill>
                <a:srgbClr val="0000FF"/>
              </a:solidFill>
            </a:endParaRPr>
          </a:p>
        </p:txBody>
      </p:sp>
    </p:spTree>
    <p:extLst>
      <p:ext uri="{BB962C8B-B14F-4D97-AF65-F5344CB8AC3E}">
        <p14:creationId xmlns:p14="http://schemas.microsoft.com/office/powerpoint/2010/main" val="15877653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34</a:t>
            </a:fld>
            <a:endParaRPr lang="en-US"/>
          </a:p>
        </p:txBody>
      </p:sp>
      <p:sp>
        <p:nvSpPr>
          <p:cNvPr id="3" name="Rectangle 2"/>
          <p:cNvSpPr/>
          <p:nvPr/>
        </p:nvSpPr>
        <p:spPr>
          <a:xfrm>
            <a:off x="152400" y="278167"/>
            <a:ext cx="8577943" cy="646331"/>
          </a:xfrm>
          <a:prstGeom prst="rect">
            <a:avLst/>
          </a:prstGeom>
        </p:spPr>
        <p:txBody>
          <a:bodyPr wrap="square">
            <a:spAutoFit/>
          </a:bodyPr>
          <a:lstStyle/>
          <a:p>
            <a:pPr marL="342900" indent="-342900" algn="just">
              <a:buFont typeface="+mj-lt"/>
              <a:buAutoNum type="alphaLcParenR" startAt="3"/>
            </a:pPr>
            <a:r>
              <a:rPr lang="en-US" b="1" dirty="0">
                <a:solidFill>
                  <a:srgbClr val="FF0000"/>
                </a:solidFill>
              </a:rPr>
              <a:t>Aerodynamic techniques </a:t>
            </a:r>
            <a:r>
              <a:rPr lang="en-US" dirty="0">
                <a:solidFill>
                  <a:srgbClr val="FF0000"/>
                </a:solidFill>
              </a:rPr>
              <a:t>are used in vehicles </a:t>
            </a:r>
            <a:r>
              <a:rPr lang="en-US" b="1" dirty="0">
                <a:solidFill>
                  <a:srgbClr val="FF0000"/>
                </a:solidFill>
              </a:rPr>
              <a:t>to reduce the drag coefficient</a:t>
            </a:r>
            <a:r>
              <a:rPr lang="en-US" dirty="0">
                <a:solidFill>
                  <a:srgbClr val="FF0000"/>
                </a:solidFill>
              </a:rPr>
              <a:t>, </a:t>
            </a:r>
            <a:r>
              <a:rPr lang="en-US" dirty="0"/>
              <a:t>which </a:t>
            </a:r>
            <a:r>
              <a:rPr lang="en-US" b="1" dirty="0"/>
              <a:t>reduces the required power</a:t>
            </a:r>
            <a:r>
              <a:rPr lang="en-US" dirty="0"/>
              <a:t>. Power needed to overcome the drag force is:</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8100" y="933450"/>
            <a:ext cx="125730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5400" y="1362075"/>
            <a:ext cx="3276600" cy="2031325"/>
          </a:xfrm>
          <a:prstGeom prst="rect">
            <a:avLst/>
          </a:prstGeom>
        </p:spPr>
        <p:txBody>
          <a:bodyPr wrap="square">
            <a:spAutoFit/>
          </a:bodyPr>
          <a:lstStyle/>
          <a:p>
            <a:pPr marL="285750" indent="-285750" algn="just">
              <a:buFont typeface="Wingdings" pitchFamily="2" charset="2"/>
              <a:buChar char="v"/>
            </a:pPr>
            <a:r>
              <a:rPr lang="en-US" i="1" dirty="0"/>
              <a:t>C</a:t>
            </a:r>
            <a:r>
              <a:rPr lang="en-US" i="1" baseline="-25000" dirty="0"/>
              <a:t>d</a:t>
            </a:r>
            <a:r>
              <a:rPr lang="en-US" i="1" dirty="0"/>
              <a:t> </a:t>
            </a:r>
            <a:r>
              <a:rPr lang="en-US" dirty="0"/>
              <a:t>is the drag coefficient. The </a:t>
            </a:r>
            <a:r>
              <a:rPr lang="en-US" b="1" dirty="0"/>
              <a:t>Toyota Prius </a:t>
            </a:r>
            <a:r>
              <a:rPr lang="en-US" dirty="0"/>
              <a:t>claims a drag coefficient of </a:t>
            </a:r>
            <a:r>
              <a:rPr lang="en-US" b="1" dirty="0"/>
              <a:t>0.24</a:t>
            </a:r>
            <a:r>
              <a:rPr lang="en-US" dirty="0"/>
              <a:t> for the 2017 model, the same as the </a:t>
            </a:r>
            <a:r>
              <a:rPr lang="en-US" b="1" dirty="0"/>
              <a:t>Tesla Model S</a:t>
            </a:r>
            <a:r>
              <a:rPr lang="en-US" dirty="0"/>
              <a:t>. The </a:t>
            </a:r>
            <a:r>
              <a:rPr lang="en-US" b="1" dirty="0"/>
              <a:t>2012 Nissan Leaf</a:t>
            </a:r>
            <a:r>
              <a:rPr lang="en-US" dirty="0"/>
              <a:t> had this value set at </a:t>
            </a:r>
            <a:r>
              <a:rPr lang="en-US" b="1" dirty="0"/>
              <a:t>0.28</a:t>
            </a:r>
            <a:r>
              <a:rPr lang="en-US" dirty="0"/>
              <a:t>.</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75" y="1657350"/>
            <a:ext cx="5724525" cy="468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CF7F925B-0F36-48CC-83DB-99ABCC45C070}"/>
              </a:ext>
            </a:extLst>
          </p:cNvPr>
          <p:cNvSpPr txBox="1"/>
          <p:nvPr/>
        </p:nvSpPr>
        <p:spPr>
          <a:xfrm>
            <a:off x="182116" y="4220289"/>
            <a:ext cx="3069084" cy="830997"/>
          </a:xfrm>
          <a:prstGeom prst="rect">
            <a:avLst/>
          </a:prstGeom>
          <a:noFill/>
        </p:spPr>
        <p:txBody>
          <a:bodyPr wrap="square">
            <a:spAutoFit/>
          </a:bodyPr>
          <a:lstStyle/>
          <a:p>
            <a:pPr algn="ctr"/>
            <a:r>
              <a:rPr lang="en-US" sz="1600" b="1" dirty="0">
                <a:solidFill>
                  <a:srgbClr val="0000FF"/>
                </a:solidFill>
              </a:rPr>
              <a:t>Fig. 23. Indicative drag coefficients for different body shapes.</a:t>
            </a:r>
            <a:endParaRPr lang="fa-IR" sz="1600" b="1" dirty="0">
              <a:solidFill>
                <a:srgbClr val="0000FF"/>
              </a:solidFill>
            </a:endParaRPr>
          </a:p>
        </p:txBody>
      </p:sp>
    </p:spTree>
    <p:extLst>
      <p:ext uri="{BB962C8B-B14F-4D97-AF65-F5344CB8AC3E}">
        <p14:creationId xmlns:p14="http://schemas.microsoft.com/office/powerpoint/2010/main" val="5181039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35</a:t>
            </a:fld>
            <a:endParaRPr lang="en-US"/>
          </a:p>
        </p:txBody>
      </p:sp>
      <p:sp>
        <p:nvSpPr>
          <p:cNvPr id="6" name="Rectangle 5"/>
          <p:cNvSpPr/>
          <p:nvPr/>
        </p:nvSpPr>
        <p:spPr>
          <a:xfrm>
            <a:off x="228600" y="228600"/>
            <a:ext cx="8577943" cy="2862322"/>
          </a:xfrm>
          <a:prstGeom prst="rect">
            <a:avLst/>
          </a:prstGeom>
        </p:spPr>
        <p:txBody>
          <a:bodyPr wrap="square">
            <a:spAutoFit/>
          </a:bodyPr>
          <a:lstStyle/>
          <a:p>
            <a:pPr marL="342900" indent="-342900" algn="just">
              <a:buFont typeface="+mj-lt"/>
              <a:buAutoNum type="alphaLcParenR" startAt="4"/>
            </a:pPr>
            <a:r>
              <a:rPr lang="en-US" b="1" dirty="0">
                <a:solidFill>
                  <a:srgbClr val="FF0000"/>
                </a:solidFill>
              </a:rPr>
              <a:t>Different energy management schemes </a:t>
            </a:r>
            <a:r>
              <a:rPr lang="en-US" dirty="0">
                <a:solidFill>
                  <a:srgbClr val="FF0000"/>
                </a:solidFill>
              </a:rPr>
              <a:t>can be employed to ensure efficient use of the available energy, . </a:t>
            </a:r>
            <a:r>
              <a:rPr lang="en-US" dirty="0"/>
              <a:t>Presented control strategies for energy management included systems using </a:t>
            </a:r>
            <a:r>
              <a:rPr lang="en-US" b="1" dirty="0"/>
              <a:t>fuzzy logic</a:t>
            </a:r>
            <a:r>
              <a:rPr lang="en-US" dirty="0"/>
              <a:t>, </a:t>
            </a:r>
            <a:r>
              <a:rPr lang="en-US" b="1" dirty="0"/>
              <a:t>deterministic rule </a:t>
            </a:r>
            <a:r>
              <a:rPr lang="en-US" dirty="0"/>
              <a:t>and </a:t>
            </a:r>
            <a:r>
              <a:rPr lang="en-US" b="1" dirty="0"/>
              <a:t>optimization based </a:t>
            </a:r>
            <a:r>
              <a:rPr lang="en-US" dirty="0"/>
              <a:t>schemes:</a:t>
            </a:r>
          </a:p>
          <a:p>
            <a:pPr marL="285750" indent="-285750" algn="just">
              <a:buFont typeface="Wingdings" pitchFamily="2" charset="2"/>
              <a:buChar char="ü"/>
            </a:pPr>
            <a:r>
              <a:rPr lang="en-US" dirty="0" err="1"/>
              <a:t>Geng</a:t>
            </a:r>
            <a:r>
              <a:rPr lang="en-US" dirty="0"/>
              <a:t> et al., worked on a plug-in series hybrid FCV. The objective of their control system was to </a:t>
            </a:r>
            <a:r>
              <a:rPr lang="en-US" b="1" dirty="0"/>
              <a:t>consume the minimum amount of hydrogen </a:t>
            </a:r>
            <a:r>
              <a:rPr lang="en-US" dirty="0"/>
              <a:t>while preserving the health of the proton exchange membrane fuel cell (PEMFC). The control system was </a:t>
            </a:r>
            <a:r>
              <a:rPr lang="en-US" b="1" dirty="0"/>
              <a:t>comprised of two stages</a:t>
            </a:r>
            <a:r>
              <a:rPr lang="en-US" dirty="0"/>
              <a:t>; the first stage </a:t>
            </a:r>
            <a:r>
              <a:rPr lang="en-US" b="1" dirty="0"/>
              <a:t>determined the SOC and control references</a:t>
            </a:r>
            <a:r>
              <a:rPr lang="en-US" dirty="0"/>
              <a:t>, whereas the second stage </a:t>
            </a:r>
            <a:r>
              <a:rPr lang="en-US" b="1" dirty="0"/>
              <a:t>determined the PEMFC health parameters</a:t>
            </a:r>
            <a:r>
              <a:rPr lang="en-US" dirty="0"/>
              <a:t>. This method proved to be capable of </a:t>
            </a:r>
            <a:r>
              <a:rPr lang="en-US" b="1" dirty="0"/>
              <a:t>reducing the hydrogen consumption </a:t>
            </a:r>
            <a:r>
              <a:rPr lang="en-US" dirty="0"/>
              <a:t>while </a:t>
            </a:r>
            <a:r>
              <a:rPr lang="en-US" b="1" dirty="0"/>
              <a:t>increasing the life-time</a:t>
            </a:r>
            <a:r>
              <a:rPr lang="en-US" dirty="0"/>
              <a:t> to the fuel cell. </a:t>
            </a:r>
          </a:p>
        </p:txBody>
      </p:sp>
      <p:pic>
        <p:nvPicPr>
          <p:cNvPr id="4" name="Picture 3">
            <a:extLst>
              <a:ext uri="{FF2B5EF4-FFF2-40B4-BE49-F238E27FC236}">
                <a16:creationId xmlns:a16="http://schemas.microsoft.com/office/drawing/2014/main" id="{C747C2AE-008B-4A08-B2AC-18ABB13ACAF7}"/>
              </a:ext>
            </a:extLst>
          </p:cNvPr>
          <p:cNvPicPr>
            <a:picLocks noChangeAspect="1"/>
          </p:cNvPicPr>
          <p:nvPr/>
        </p:nvPicPr>
        <p:blipFill rotWithShape="1">
          <a:blip r:embed="rId3">
            <a:extLst>
              <a:ext uri="{28A0092B-C50C-407E-A947-70E740481C1C}">
                <a14:useLocalDpi xmlns:a14="http://schemas.microsoft.com/office/drawing/2010/main" val="0"/>
              </a:ext>
            </a:extLst>
          </a:blip>
          <a:srcRect l="7308"/>
          <a:stretch/>
        </p:blipFill>
        <p:spPr>
          <a:xfrm>
            <a:off x="4881563" y="2971800"/>
            <a:ext cx="3805237" cy="3324225"/>
          </a:xfrm>
          <a:prstGeom prst="rect">
            <a:avLst/>
          </a:prstGeom>
        </p:spPr>
      </p:pic>
      <p:sp>
        <p:nvSpPr>
          <p:cNvPr id="9" name="TextBox 8">
            <a:extLst>
              <a:ext uri="{FF2B5EF4-FFF2-40B4-BE49-F238E27FC236}">
                <a16:creationId xmlns:a16="http://schemas.microsoft.com/office/drawing/2014/main" id="{10EC7488-B5D5-4FBD-A2AD-AEB563E5A8DA}"/>
              </a:ext>
            </a:extLst>
          </p:cNvPr>
          <p:cNvSpPr txBox="1"/>
          <p:nvPr/>
        </p:nvSpPr>
        <p:spPr>
          <a:xfrm>
            <a:off x="31072" y="3237514"/>
            <a:ext cx="4572000" cy="3139321"/>
          </a:xfrm>
          <a:prstGeom prst="rect">
            <a:avLst/>
          </a:prstGeom>
          <a:noFill/>
        </p:spPr>
        <p:txBody>
          <a:bodyPr wrap="square">
            <a:spAutoFit/>
          </a:bodyPr>
          <a:lstStyle/>
          <a:p>
            <a:pPr marL="285750" indent="-285750" algn="just">
              <a:buFont typeface="Wingdings" pitchFamily="2" charset="2"/>
              <a:buChar char="ü"/>
            </a:pPr>
            <a:r>
              <a:rPr lang="en-US" dirty="0"/>
              <a:t>Murphey et al., examined another intelligent management system, which used </a:t>
            </a:r>
            <a:r>
              <a:rPr lang="en-US" b="1" dirty="0"/>
              <a:t>machine learning combined with dynamic programming </a:t>
            </a:r>
            <a:r>
              <a:rPr lang="en-US" dirty="0"/>
              <a:t>to determine </a:t>
            </a:r>
            <a:r>
              <a:rPr lang="en-US" b="1" dirty="0"/>
              <a:t>energy optimization strategies</a:t>
            </a:r>
            <a:r>
              <a:rPr lang="en-US" dirty="0"/>
              <a:t> for roadway and traffic-congestion scenarios </a:t>
            </a:r>
            <a:r>
              <a:rPr lang="en-US" b="1" dirty="0"/>
              <a:t>for real-time energy flow control of a hybrid EV</a:t>
            </a:r>
            <a:r>
              <a:rPr lang="en-US" dirty="0"/>
              <a:t>. Their system is simulated using a Ford Escape Hybrid model; it revealed the system was effective in finding out congestion level, optimal battery power and optimal speed. </a:t>
            </a:r>
          </a:p>
        </p:txBody>
      </p:sp>
      <p:sp>
        <p:nvSpPr>
          <p:cNvPr id="10" name="TextBox 9">
            <a:extLst>
              <a:ext uri="{FF2B5EF4-FFF2-40B4-BE49-F238E27FC236}">
                <a16:creationId xmlns:a16="http://schemas.microsoft.com/office/drawing/2014/main" id="{FB48FF81-A27B-4C8B-89ED-4C4CA460C18F}"/>
              </a:ext>
            </a:extLst>
          </p:cNvPr>
          <p:cNvSpPr txBox="1"/>
          <p:nvPr/>
        </p:nvSpPr>
        <p:spPr>
          <a:xfrm>
            <a:off x="2825317" y="6383394"/>
            <a:ext cx="5811915" cy="338554"/>
          </a:xfrm>
          <a:prstGeom prst="rect">
            <a:avLst/>
          </a:prstGeom>
          <a:noFill/>
        </p:spPr>
        <p:txBody>
          <a:bodyPr wrap="square">
            <a:spAutoFit/>
          </a:bodyPr>
          <a:lstStyle/>
          <a:p>
            <a:pPr algn="ctr"/>
            <a:r>
              <a:rPr lang="en-US" sz="1600" b="1" dirty="0">
                <a:solidFill>
                  <a:srgbClr val="0000FF"/>
                </a:solidFill>
              </a:rPr>
              <a:t>Fig. 24. EMS of a HEV and its communication with other parts.</a:t>
            </a:r>
            <a:endParaRPr lang="fa-IR" sz="1600" b="1" dirty="0">
              <a:solidFill>
                <a:srgbClr val="0000FF"/>
              </a:solidFill>
            </a:endParaRPr>
          </a:p>
        </p:txBody>
      </p:sp>
    </p:spTree>
    <p:extLst>
      <p:ext uri="{BB962C8B-B14F-4D97-AF65-F5344CB8AC3E}">
        <p14:creationId xmlns:p14="http://schemas.microsoft.com/office/powerpoint/2010/main" val="41703121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36</a:t>
            </a:fld>
            <a:endParaRPr lang="en-US"/>
          </a:p>
        </p:txBody>
      </p:sp>
      <p:sp>
        <p:nvSpPr>
          <p:cNvPr id="3" name="Rectangle 2"/>
          <p:cNvSpPr/>
          <p:nvPr/>
        </p:nvSpPr>
        <p:spPr>
          <a:xfrm>
            <a:off x="185057" y="304800"/>
            <a:ext cx="8577943" cy="3139321"/>
          </a:xfrm>
          <a:prstGeom prst="rect">
            <a:avLst/>
          </a:prstGeom>
        </p:spPr>
        <p:txBody>
          <a:bodyPr wrap="square">
            <a:spAutoFit/>
          </a:bodyPr>
          <a:lstStyle/>
          <a:p>
            <a:pPr marL="285750" indent="-285750" algn="just">
              <a:buFont typeface="Wingdings" pitchFamily="2" charset="2"/>
              <a:buChar char="ü"/>
            </a:pPr>
            <a:r>
              <a:rPr lang="en-US" dirty="0" err="1"/>
              <a:t>Geng</a:t>
            </a:r>
            <a:r>
              <a:rPr lang="en-US" dirty="0"/>
              <a:t> et al., proposed a control mechanism for energy management for a PHEV </a:t>
            </a:r>
            <a:r>
              <a:rPr lang="en-US" b="1" dirty="0"/>
              <a:t>employing batteries and a micro turbine</a:t>
            </a:r>
            <a:r>
              <a:rPr lang="en-US" dirty="0"/>
              <a:t>. They introduced a new parameter, named the “energy ratio”, to produce the equivalent factor, which was used in the popular </a:t>
            </a:r>
            <a:r>
              <a:rPr lang="en-US" b="1" dirty="0"/>
              <a:t>Equivalent Consumption Minimization Strategy </a:t>
            </a:r>
            <a:r>
              <a:rPr lang="en-US" dirty="0"/>
              <a:t>(</a:t>
            </a:r>
            <a:r>
              <a:rPr lang="en-US" b="1" dirty="0"/>
              <a:t>ECMS</a:t>
            </a:r>
            <a:r>
              <a:rPr lang="en-US" dirty="0"/>
              <a:t>) to deduce the minimum driving cost by applying </a:t>
            </a:r>
            <a:r>
              <a:rPr lang="en-US" dirty="0" err="1"/>
              <a:t>Pontryagin’s</a:t>
            </a:r>
            <a:r>
              <a:rPr lang="en-US" dirty="0"/>
              <a:t> minimum principle. This method claimed to reduce the cost by 7.7–21.6%. </a:t>
            </a:r>
          </a:p>
          <a:p>
            <a:pPr marL="285750" indent="-285750" algn="just">
              <a:buFont typeface="Wingdings" pitchFamily="2" charset="2"/>
              <a:buChar char="ü"/>
            </a:pPr>
            <a:r>
              <a:rPr lang="en-US" dirty="0" err="1"/>
              <a:t>Moura</a:t>
            </a:r>
            <a:r>
              <a:rPr lang="en-US" dirty="0"/>
              <a:t> et al., explored efficient ways to </a:t>
            </a:r>
            <a:r>
              <a:rPr lang="en-US" b="1" dirty="0"/>
              <a:t>split power demand among different power sources</a:t>
            </a:r>
            <a:r>
              <a:rPr lang="en-US" dirty="0"/>
              <a:t> of mid-sized sedan PHEVs. They used a number of drive cycles, rather than a single one, assessed the potential of depleting charge in a controlled manner, and considered relative pricing of fuel and electricity for </a:t>
            </a:r>
            <a:r>
              <a:rPr lang="en-US" b="1" dirty="0"/>
              <a:t>optimal power management </a:t>
            </a:r>
            <a:r>
              <a:rPr lang="en-US" dirty="0"/>
              <a:t>of the vehicle.</a:t>
            </a:r>
          </a:p>
        </p:txBody>
      </p:sp>
      <p:pic>
        <p:nvPicPr>
          <p:cNvPr id="18434" name="Picture 2" descr="Image result for midsize sedan PHEVs"/>
          <p:cNvPicPr>
            <a:picLocks noChangeAspect="1" noChangeArrowheads="1"/>
          </p:cNvPicPr>
          <p:nvPr/>
        </p:nvPicPr>
        <p:blipFill rotWithShape="1">
          <a:blip r:embed="rId3">
            <a:extLst>
              <a:ext uri="{28A0092B-C50C-407E-A947-70E740481C1C}">
                <a14:useLocalDpi xmlns:a14="http://schemas.microsoft.com/office/drawing/2010/main" val="0"/>
              </a:ext>
            </a:extLst>
          </a:blip>
          <a:srcRect l="20244" t="21834" r="12718"/>
          <a:stretch/>
        </p:blipFill>
        <p:spPr bwMode="auto">
          <a:xfrm>
            <a:off x="76200" y="3657600"/>
            <a:ext cx="3024438" cy="1980000"/>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Image result for fuzzy logic, deterministic rule and optimization based schemes for energy management in electric vehic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124200"/>
            <a:ext cx="5556923" cy="324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D088DE6-B710-4D9A-B407-2C0EF7AC426E}"/>
              </a:ext>
            </a:extLst>
          </p:cNvPr>
          <p:cNvSpPr txBox="1"/>
          <p:nvPr/>
        </p:nvSpPr>
        <p:spPr>
          <a:xfrm>
            <a:off x="3733800" y="6383923"/>
            <a:ext cx="4237484" cy="338554"/>
          </a:xfrm>
          <a:prstGeom prst="rect">
            <a:avLst/>
          </a:prstGeom>
          <a:noFill/>
        </p:spPr>
        <p:txBody>
          <a:bodyPr wrap="square">
            <a:spAutoFit/>
          </a:bodyPr>
          <a:lstStyle/>
          <a:p>
            <a:pPr algn="ctr"/>
            <a:r>
              <a:rPr lang="en-US" sz="1600" b="1" dirty="0">
                <a:solidFill>
                  <a:srgbClr val="0000FF"/>
                </a:solidFill>
              </a:rPr>
              <a:t>Fig. 25. Various EMS schemes for PHEVs.</a:t>
            </a:r>
            <a:endParaRPr lang="fa-IR" sz="1600" b="1" dirty="0">
              <a:solidFill>
                <a:srgbClr val="0000FF"/>
              </a:solidFill>
            </a:endParaRPr>
          </a:p>
        </p:txBody>
      </p:sp>
    </p:spTree>
    <p:extLst>
      <p:ext uri="{BB962C8B-B14F-4D97-AF65-F5344CB8AC3E}">
        <p14:creationId xmlns:p14="http://schemas.microsoft.com/office/powerpoint/2010/main" val="22010122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37</a:t>
            </a:fld>
            <a:endParaRPr lang="en-US"/>
          </a:p>
        </p:txBody>
      </p:sp>
      <p:sp>
        <p:nvSpPr>
          <p:cNvPr id="3" name="Rectangle 2"/>
          <p:cNvSpPr/>
          <p:nvPr/>
        </p:nvSpPr>
        <p:spPr>
          <a:xfrm>
            <a:off x="152400" y="2811482"/>
            <a:ext cx="8501743" cy="3970318"/>
          </a:xfrm>
          <a:prstGeom prst="rect">
            <a:avLst/>
          </a:prstGeom>
        </p:spPr>
        <p:txBody>
          <a:bodyPr wrap="square">
            <a:spAutoFit/>
          </a:bodyPr>
          <a:lstStyle/>
          <a:p>
            <a:pPr marL="285750" indent="-285750" algn="just">
              <a:buFont typeface="Wingdings" pitchFamily="2" charset="2"/>
              <a:buChar char="q"/>
            </a:pPr>
            <a:r>
              <a:rPr lang="en-US" dirty="0"/>
              <a:t>The adoption of EVs has opened doors for new possibilities and ways to improve both the vehicles and the systems associated with it, which are as:</a:t>
            </a:r>
          </a:p>
          <a:p>
            <a:pPr marL="342900" indent="-342900" algn="just">
              <a:buFont typeface="+mj-lt"/>
              <a:buAutoNum type="alphaLcParenR"/>
            </a:pPr>
            <a:r>
              <a:rPr lang="en-US" b="1" dirty="0">
                <a:solidFill>
                  <a:srgbClr val="FF0000"/>
                </a:solidFill>
              </a:rPr>
              <a:t>V2G</a:t>
            </a:r>
            <a:r>
              <a:rPr lang="en-US" dirty="0"/>
              <a:t> is the link between these </a:t>
            </a:r>
            <a:r>
              <a:rPr lang="en-US" b="1" dirty="0"/>
              <a:t>EV</a:t>
            </a:r>
            <a:r>
              <a:rPr lang="en-US" dirty="0"/>
              <a:t> and </a:t>
            </a:r>
            <a:r>
              <a:rPr lang="en-US" b="1" dirty="0"/>
              <a:t>smart grid </a:t>
            </a:r>
            <a:r>
              <a:rPr lang="en-US" dirty="0"/>
              <a:t>technologies and both get benefitted from it. With V2G comes other essential systems required for a sustainable EV scenario: </a:t>
            </a:r>
            <a:r>
              <a:rPr lang="en-US" b="1" dirty="0"/>
              <a:t>charge scheduling</a:t>
            </a:r>
            <a:r>
              <a:rPr lang="en-US" dirty="0"/>
              <a:t>, </a:t>
            </a:r>
            <a:r>
              <a:rPr lang="en-US" b="1" dirty="0"/>
              <a:t>Virtual Power Plant (VPP)</a:t>
            </a:r>
            <a:r>
              <a:rPr lang="en-US" dirty="0"/>
              <a:t>, </a:t>
            </a:r>
            <a:r>
              <a:rPr lang="en-US" b="1" dirty="0"/>
              <a:t>smart metering </a:t>
            </a:r>
            <a:r>
              <a:rPr lang="en-US" dirty="0"/>
              <a:t>etc. </a:t>
            </a:r>
          </a:p>
          <a:p>
            <a:pPr marL="342900" indent="-342900" algn="just">
              <a:buFont typeface="+mj-lt"/>
              <a:buAutoNum type="alphaLcParenR"/>
            </a:pPr>
            <a:r>
              <a:rPr lang="en-US" b="1" dirty="0">
                <a:solidFill>
                  <a:srgbClr val="FF0000"/>
                </a:solidFill>
              </a:rPr>
              <a:t>The existing charging technologies </a:t>
            </a:r>
            <a:r>
              <a:rPr lang="en-US" dirty="0"/>
              <a:t>have to improve: The </a:t>
            </a:r>
            <a:r>
              <a:rPr lang="en-US" b="1" dirty="0"/>
              <a:t>charging time </a:t>
            </a:r>
            <a:r>
              <a:rPr lang="en-US" dirty="0"/>
              <a:t>has to be decreased extensively for making EVs more flexible. At the same time, chargers and </a:t>
            </a:r>
            <a:r>
              <a:rPr lang="en-US" b="1" dirty="0"/>
              <a:t>Electric Vehicle Supply Equipment </a:t>
            </a:r>
            <a:r>
              <a:rPr lang="en-US" dirty="0"/>
              <a:t>(</a:t>
            </a:r>
            <a:r>
              <a:rPr lang="en-US" b="1" dirty="0"/>
              <a:t>EVSE</a:t>
            </a:r>
            <a:r>
              <a:rPr lang="en-US" dirty="0"/>
              <a:t>) have to able to </a:t>
            </a:r>
            <a:r>
              <a:rPr lang="en-US" b="1" dirty="0"/>
              <a:t>communicate with the grid for facilitating V2G</a:t>
            </a:r>
            <a:r>
              <a:rPr lang="en-US" dirty="0"/>
              <a:t>, </a:t>
            </a:r>
            <a:r>
              <a:rPr lang="en-US" b="1" dirty="0"/>
              <a:t>smart metering</a:t>
            </a:r>
            <a:r>
              <a:rPr lang="en-US" dirty="0"/>
              <a:t>, and if needed, </a:t>
            </a:r>
            <a:r>
              <a:rPr lang="en-US" b="1" dirty="0"/>
              <a:t>bidirectional charging</a:t>
            </a:r>
            <a:r>
              <a:rPr lang="en-US" dirty="0"/>
              <a:t>.</a:t>
            </a:r>
          </a:p>
          <a:p>
            <a:pPr marL="342900" indent="-342900" algn="just">
              <a:buFont typeface="+mj-lt"/>
              <a:buAutoNum type="alphaLcParenR"/>
            </a:pPr>
            <a:r>
              <a:rPr lang="en-US" b="1" dirty="0">
                <a:solidFill>
                  <a:srgbClr val="FF0000"/>
                </a:solidFill>
              </a:rPr>
              <a:t>There is a need for batteries </a:t>
            </a:r>
            <a:r>
              <a:rPr lang="en-US" dirty="0"/>
              <a:t>that </a:t>
            </a:r>
            <a:r>
              <a:rPr lang="en-US" b="1" dirty="0"/>
              <a:t>use non-toxic materials </a:t>
            </a:r>
            <a:r>
              <a:rPr lang="en-US" dirty="0"/>
              <a:t>and </a:t>
            </a:r>
            <a:r>
              <a:rPr lang="en-US" b="1" dirty="0"/>
              <a:t>have higher power density</a:t>
            </a:r>
            <a:r>
              <a:rPr lang="en-US" dirty="0"/>
              <a:t>, </a:t>
            </a:r>
            <a:r>
              <a:rPr lang="en-US" b="1" dirty="0"/>
              <a:t>less cost and weight</a:t>
            </a:r>
            <a:r>
              <a:rPr lang="en-US" dirty="0"/>
              <a:t>, </a:t>
            </a:r>
            <a:r>
              <a:rPr lang="en-US" b="1" dirty="0"/>
              <a:t>more capacity</a:t>
            </a:r>
            <a:r>
              <a:rPr lang="en-US" dirty="0"/>
              <a:t>, and </a:t>
            </a:r>
            <a:r>
              <a:rPr lang="en-US" b="1" dirty="0"/>
              <a:t>needs less time to recharge</a:t>
            </a:r>
            <a:r>
              <a:rPr lang="en-US" dirty="0"/>
              <a:t>. Though technologies better than </a:t>
            </a:r>
            <a:r>
              <a:rPr lang="en-US" b="1" dirty="0"/>
              <a:t>Li-ion</a:t>
            </a:r>
            <a:r>
              <a:rPr lang="en-US" dirty="0"/>
              <a:t> have been discovered already, they are not being pursued industrially because of the </a:t>
            </a:r>
            <a:r>
              <a:rPr lang="en-US" b="1" dirty="0"/>
              <a:t>huge costs associated with creating a working version</a:t>
            </a:r>
            <a:r>
              <a:rPr lang="en-US" dirty="0"/>
              <a:t>. </a:t>
            </a:r>
            <a:r>
              <a:rPr lang="en-US" b="1" dirty="0"/>
              <a:t>Li-air batteries </a:t>
            </a:r>
            <a:r>
              <a:rPr lang="en-US" dirty="0"/>
              <a:t>could be a good option to increase the range of EVs. </a:t>
            </a:r>
          </a:p>
        </p:txBody>
      </p:sp>
      <p:sp>
        <p:nvSpPr>
          <p:cNvPr id="4" name="Rectangle 3"/>
          <p:cNvSpPr/>
          <p:nvPr/>
        </p:nvSpPr>
        <p:spPr>
          <a:xfrm>
            <a:off x="1600200" y="609600"/>
            <a:ext cx="6324600" cy="338554"/>
          </a:xfrm>
          <a:prstGeom prst="rect">
            <a:avLst/>
          </a:prstGeom>
        </p:spPr>
        <p:txBody>
          <a:bodyPr wrap="square">
            <a:spAutoFit/>
          </a:bodyPr>
          <a:lstStyle/>
          <a:p>
            <a:r>
              <a:rPr lang="en-US" sz="1600" b="1" dirty="0">
                <a:solidFill>
                  <a:srgbClr val="0000FF"/>
                </a:solidFill>
              </a:rPr>
              <a:t>Fig. 26. Major trends and sectors for future developments for EVs.</a:t>
            </a:r>
            <a:endParaRPr lang="fa-IR" sz="1600" b="1" dirty="0">
              <a:solidFill>
                <a:srgbClr val="0000FF"/>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9738" y="914400"/>
            <a:ext cx="6180262" cy="19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50181" y="152400"/>
            <a:ext cx="3496470" cy="369332"/>
          </a:xfrm>
          <a:prstGeom prst="rect">
            <a:avLst/>
          </a:prstGeom>
        </p:spPr>
        <p:txBody>
          <a:bodyPr wrap="none">
            <a:spAutoFit/>
          </a:bodyPr>
          <a:lstStyle/>
          <a:p>
            <a:r>
              <a:rPr lang="en-US" b="1" dirty="0">
                <a:solidFill>
                  <a:srgbClr val="00B050"/>
                </a:solidFill>
                <a:cs typeface="Times New Roman" pitchFamily="18" charset="0"/>
              </a:rPr>
              <a:t>5.2.5. Future developments of EVs </a:t>
            </a:r>
            <a:endParaRPr lang="fa-IR" dirty="0">
              <a:solidFill>
                <a:srgbClr val="00B050"/>
              </a:solidFill>
            </a:endParaRPr>
          </a:p>
        </p:txBody>
      </p:sp>
    </p:spTree>
    <p:extLst>
      <p:ext uri="{BB962C8B-B14F-4D97-AF65-F5344CB8AC3E}">
        <p14:creationId xmlns:p14="http://schemas.microsoft.com/office/powerpoint/2010/main" val="38014887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38</a:t>
            </a:fld>
            <a:endParaRPr lang="en-US"/>
          </a:p>
        </p:txBody>
      </p:sp>
      <p:sp>
        <p:nvSpPr>
          <p:cNvPr id="3" name="Rectangle 2"/>
          <p:cNvSpPr/>
          <p:nvPr/>
        </p:nvSpPr>
        <p:spPr>
          <a:xfrm>
            <a:off x="215108" y="304800"/>
            <a:ext cx="8501743" cy="5909310"/>
          </a:xfrm>
          <a:prstGeom prst="rect">
            <a:avLst/>
          </a:prstGeom>
        </p:spPr>
        <p:txBody>
          <a:bodyPr wrap="square">
            <a:spAutoFit/>
          </a:bodyPr>
          <a:lstStyle/>
          <a:p>
            <a:pPr marL="342900" indent="-342900" algn="just">
              <a:buFont typeface="+mj-lt"/>
              <a:buAutoNum type="alphaLcParenR" startAt="4"/>
            </a:pPr>
            <a:r>
              <a:rPr lang="en-US" b="1" dirty="0">
                <a:solidFill>
                  <a:srgbClr val="FF0000"/>
                </a:solidFill>
              </a:rPr>
              <a:t>WPT</a:t>
            </a:r>
            <a:r>
              <a:rPr lang="en-US" dirty="0">
                <a:solidFill>
                  <a:srgbClr val="FF0000"/>
                </a:solidFill>
              </a:rPr>
              <a:t> </a:t>
            </a:r>
            <a:r>
              <a:rPr lang="en-US" dirty="0"/>
              <a:t>systems are likely to replace the current cabled charging system. Electric roads for wireless charging of vehicles may appear as well. </a:t>
            </a:r>
            <a:r>
              <a:rPr lang="en-US" b="1" dirty="0"/>
              <a:t>Vehicles that follow a designated route </a:t>
            </a:r>
            <a:r>
              <a:rPr lang="en-US" dirty="0"/>
              <a:t>along the highway, like </a:t>
            </a:r>
            <a:r>
              <a:rPr lang="en-US" b="1" dirty="0"/>
              <a:t>trucks</a:t>
            </a:r>
            <a:r>
              <a:rPr lang="en-US" dirty="0"/>
              <a:t>, can get their power from overhead lines like trains or trams. It will allow them to gather energy as long as their route resides with the power lines, then carry on with energy from on-board sources. Such a system has been tested by </a:t>
            </a:r>
            <a:r>
              <a:rPr lang="en-US" b="1" dirty="0"/>
              <a:t>Siemens</a:t>
            </a:r>
            <a:r>
              <a:rPr lang="en-US" dirty="0"/>
              <a:t> using </a:t>
            </a:r>
            <a:r>
              <a:rPr lang="en-US" b="1" dirty="0"/>
              <a:t>diesel-hybrid trucks from </a:t>
            </a:r>
            <a:r>
              <a:rPr lang="en-US" b="1" dirty="0" err="1"/>
              <a:t>Scania</a:t>
            </a:r>
            <a:r>
              <a:rPr lang="en-US" b="1" dirty="0"/>
              <a:t> </a:t>
            </a:r>
            <a:r>
              <a:rPr lang="en-US" dirty="0"/>
              <a:t>on a highway in Sweden. </a:t>
            </a:r>
          </a:p>
          <a:p>
            <a:pPr marL="342900" indent="-342900" algn="just">
              <a:buFont typeface="+mj-lt"/>
              <a:buAutoNum type="alphaLcParenR" startAt="4"/>
            </a:pPr>
            <a:r>
              <a:rPr lang="en-US" b="1" dirty="0">
                <a:solidFill>
                  <a:srgbClr val="FF0000"/>
                </a:solidFill>
              </a:rPr>
              <a:t>New ways of recovering energy </a:t>
            </a:r>
            <a:r>
              <a:rPr lang="en-US" dirty="0"/>
              <a:t>from the vehicle may appear. </a:t>
            </a:r>
            <a:r>
              <a:rPr lang="en-US" b="1" dirty="0"/>
              <a:t>Goodyear</a:t>
            </a:r>
            <a:r>
              <a:rPr lang="en-US" dirty="0"/>
              <a:t> has demonstrated a tire that can </a:t>
            </a:r>
            <a:r>
              <a:rPr lang="en-US" b="1" dirty="0"/>
              <a:t>harvest energy from the heat generated </a:t>
            </a:r>
            <a:r>
              <a:rPr lang="en-US" dirty="0"/>
              <a:t>there using thermo-piezoelectric material. There are also chances of </a:t>
            </a:r>
            <a:r>
              <a:rPr lang="en-US" b="1" dirty="0"/>
              <a:t>solar-powered vehicles</a:t>
            </a:r>
            <a:r>
              <a:rPr lang="en-US" dirty="0"/>
              <a:t>. Until now, these have not appeared useful as installed solar cells only manage to convert up to </a:t>
            </a:r>
            <a:r>
              <a:rPr lang="en-US" b="1" dirty="0"/>
              <a:t>20% of the input power</a:t>
            </a:r>
            <a:r>
              <a:rPr lang="en-US" dirty="0"/>
              <a:t>. </a:t>
            </a:r>
          </a:p>
          <a:p>
            <a:pPr marL="342900" indent="-342900" algn="just">
              <a:buFont typeface="+mj-lt"/>
              <a:buAutoNum type="alphaLcParenR" startAt="4"/>
            </a:pPr>
            <a:r>
              <a:rPr lang="en-US" b="1" dirty="0">
                <a:solidFill>
                  <a:srgbClr val="FF0000"/>
                </a:solidFill>
              </a:rPr>
              <a:t>Various power supply </a:t>
            </a:r>
            <a:r>
              <a:rPr lang="en-US" dirty="0"/>
              <a:t>for </a:t>
            </a:r>
            <a:r>
              <a:rPr lang="en-US" b="1" dirty="0"/>
              <a:t>on-board charging </a:t>
            </a:r>
            <a:r>
              <a:rPr lang="en-US" dirty="0"/>
              <a:t>with higher efficiency and better power quality are considered as the main power electronics topics for EV applications.</a:t>
            </a:r>
          </a:p>
          <a:p>
            <a:pPr marL="342900" indent="-342900" algn="just">
              <a:buFont typeface="+mj-lt"/>
              <a:buAutoNum type="alphaLcParenR" startAt="4"/>
            </a:pPr>
            <a:r>
              <a:rPr lang="en-US" dirty="0">
                <a:solidFill>
                  <a:srgbClr val="FF0000"/>
                </a:solidFill>
              </a:rPr>
              <a:t>Much research is going on to make the </a:t>
            </a:r>
            <a:r>
              <a:rPr lang="en-US" b="1" dirty="0">
                <a:solidFill>
                  <a:srgbClr val="FF0000"/>
                </a:solidFill>
              </a:rPr>
              <a:t>electronics </a:t>
            </a:r>
            <a:r>
              <a:rPr lang="en-US" dirty="0">
                <a:solidFill>
                  <a:srgbClr val="FF0000"/>
                </a:solidFill>
              </a:rPr>
              <a:t>and </a:t>
            </a:r>
            <a:r>
              <a:rPr lang="en-US" b="1" dirty="0">
                <a:solidFill>
                  <a:srgbClr val="FF0000"/>
                </a:solidFill>
              </a:rPr>
              <a:t>sensors </a:t>
            </a:r>
            <a:r>
              <a:rPr lang="en-US" dirty="0"/>
              <a:t>in EVs </a:t>
            </a:r>
            <a:r>
              <a:rPr lang="en-US" b="1" dirty="0"/>
              <a:t>more compact</a:t>
            </a:r>
            <a:r>
              <a:rPr lang="en-US" dirty="0"/>
              <a:t>, </a:t>
            </a:r>
            <a:r>
              <a:rPr lang="en-US" b="1" dirty="0"/>
              <a:t>rugged </a:t>
            </a:r>
            <a:r>
              <a:rPr lang="en-US" dirty="0"/>
              <a:t>and </a:t>
            </a:r>
            <a:r>
              <a:rPr lang="en-US" b="1" dirty="0"/>
              <a:t>cheaper</a:t>
            </a:r>
            <a:r>
              <a:rPr lang="en-US" dirty="0"/>
              <a:t>. Some examples can be the works on </a:t>
            </a:r>
            <a:r>
              <a:rPr lang="en-US" b="1" dirty="0"/>
              <a:t>gas sensors</a:t>
            </a:r>
            <a:r>
              <a:rPr lang="en-US" dirty="0"/>
              <a:t>, </a:t>
            </a:r>
            <a:r>
              <a:rPr lang="en-US" b="1" dirty="0"/>
              <a:t>smart LED drivers</a:t>
            </a:r>
            <a:r>
              <a:rPr lang="en-US" dirty="0"/>
              <a:t>, </a:t>
            </a:r>
            <a:r>
              <a:rPr lang="en-US" b="1" dirty="0"/>
              <a:t>smart drivers for automotive alternators</a:t>
            </a:r>
            <a:r>
              <a:rPr lang="en-US" dirty="0"/>
              <a:t>, </a:t>
            </a:r>
            <a:r>
              <a:rPr lang="en-US" b="1" dirty="0"/>
              <a:t>advanced gearboxes</a:t>
            </a:r>
            <a:r>
              <a:rPr lang="en-US" dirty="0"/>
              <a:t>, and </a:t>
            </a:r>
            <a:r>
              <a:rPr lang="en-US" b="1" dirty="0"/>
              <a:t>compact and smart power switches </a:t>
            </a:r>
            <a:r>
              <a:rPr lang="en-US" dirty="0"/>
              <a:t>to weather harsh conditions. </a:t>
            </a:r>
          </a:p>
          <a:p>
            <a:pPr marL="342900" indent="-342900" algn="just">
              <a:buFont typeface="+mj-lt"/>
              <a:buAutoNum type="alphaLcParenR" startAt="4"/>
            </a:pPr>
            <a:r>
              <a:rPr lang="en-US" dirty="0">
                <a:solidFill>
                  <a:srgbClr val="FF0000"/>
                </a:solidFill>
              </a:rPr>
              <a:t>EVs are likely to move away from using PM motors, </a:t>
            </a:r>
            <a:r>
              <a:rPr lang="en-US" dirty="0"/>
              <a:t>which </a:t>
            </a:r>
            <a:r>
              <a:rPr lang="en-US" b="1" dirty="0"/>
              <a:t>use rare-earth materials</a:t>
            </a:r>
            <a:r>
              <a:rPr lang="en-US" dirty="0"/>
              <a:t>. The motors of choice can be </a:t>
            </a:r>
            <a:r>
              <a:rPr lang="en-US" b="1" dirty="0"/>
              <a:t>induction motor</a:t>
            </a:r>
            <a:r>
              <a:rPr lang="en-US" dirty="0"/>
              <a:t>, </a:t>
            </a:r>
            <a:r>
              <a:rPr lang="en-US" b="1" dirty="0"/>
              <a:t>synchronous reluctance motor</a:t>
            </a:r>
            <a:r>
              <a:rPr lang="en-US" dirty="0"/>
              <a:t>, and </a:t>
            </a:r>
            <a:r>
              <a:rPr lang="en-US" b="1" dirty="0"/>
              <a:t>switched reluctance motor</a:t>
            </a:r>
            <a:r>
              <a:rPr lang="en-US" dirty="0"/>
              <a:t>. Motors with internal permanent magnet may stay in use. </a:t>
            </a:r>
          </a:p>
        </p:txBody>
      </p:sp>
    </p:spTree>
    <p:extLst>
      <p:ext uri="{BB962C8B-B14F-4D97-AF65-F5344CB8AC3E}">
        <p14:creationId xmlns:p14="http://schemas.microsoft.com/office/powerpoint/2010/main" val="16242670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691" y="788075"/>
            <a:ext cx="8811909" cy="2031325"/>
          </a:xfrm>
          <a:prstGeom prst="rect">
            <a:avLst/>
          </a:prstGeom>
        </p:spPr>
        <p:txBody>
          <a:bodyPr wrap="square">
            <a:spAutoFit/>
          </a:bodyPr>
          <a:lstStyle/>
          <a:p>
            <a:pPr marL="285750" indent="-285750" algn="just">
              <a:buFont typeface="Wingdings" pitchFamily="2" charset="2"/>
              <a:buChar char="q"/>
            </a:pPr>
            <a:r>
              <a:rPr lang="en-US" b="1" dirty="0">
                <a:solidFill>
                  <a:srgbClr val="FF0000"/>
                </a:solidFill>
              </a:rPr>
              <a:t>China</a:t>
            </a:r>
            <a:r>
              <a:rPr lang="en-US" dirty="0">
                <a:solidFill>
                  <a:srgbClr val="FF0000"/>
                </a:solidFill>
              </a:rPr>
              <a:t> has become the </a:t>
            </a:r>
            <a:r>
              <a:rPr lang="en-US" b="1" dirty="0">
                <a:solidFill>
                  <a:srgbClr val="FF0000"/>
                </a:solidFill>
              </a:rPr>
              <a:t>largest market </a:t>
            </a:r>
            <a:r>
              <a:rPr lang="en-US" dirty="0">
                <a:solidFill>
                  <a:srgbClr val="FF0000"/>
                </a:solidFill>
              </a:rPr>
              <a:t>for EVs </a:t>
            </a:r>
            <a:r>
              <a:rPr lang="en-US" dirty="0"/>
              <a:t>(</a:t>
            </a:r>
            <a:r>
              <a:rPr lang="en-US" b="1" dirty="0"/>
              <a:t>35.4%</a:t>
            </a:r>
            <a:r>
              <a:rPr lang="en-US" dirty="0"/>
              <a:t> of the worldwide EV scene in 2017, an rise from the mere 6.3% in 2013). </a:t>
            </a:r>
          </a:p>
          <a:p>
            <a:pPr marL="285750" indent="-285750" algn="just">
              <a:buFont typeface="Wingdings" pitchFamily="2" charset="2"/>
              <a:buChar char="q"/>
            </a:pPr>
            <a:r>
              <a:rPr lang="en-US" b="1" dirty="0"/>
              <a:t>China</a:t>
            </a:r>
            <a:r>
              <a:rPr lang="en-US" dirty="0"/>
              <a:t> has the greatest number of manufacturers, </a:t>
            </a:r>
            <a:r>
              <a:rPr lang="en-US" b="1" dirty="0"/>
              <a:t>led by BYD </a:t>
            </a:r>
            <a:r>
              <a:rPr lang="en-US" dirty="0"/>
              <a:t>autos, which sold 96,000 EVs in 2016. This drive in China is </a:t>
            </a:r>
            <a:r>
              <a:rPr lang="en-US" b="1" dirty="0"/>
              <a:t>fueled by government initiatives</a:t>
            </a:r>
            <a:r>
              <a:rPr lang="en-US" dirty="0"/>
              <a:t> adopted to promote EV use to mitigate the country’s serious air pollution.</a:t>
            </a:r>
          </a:p>
          <a:p>
            <a:pPr marL="285750" indent="-285750" algn="just">
              <a:buFont typeface="Wingdings" pitchFamily="2" charset="2"/>
              <a:buChar char="q"/>
            </a:pPr>
            <a:r>
              <a:rPr lang="en-US" dirty="0"/>
              <a:t>China huge market has attracted </a:t>
            </a:r>
            <a:r>
              <a:rPr lang="en-US" b="1" dirty="0"/>
              <a:t>major carmakers </a:t>
            </a:r>
            <a:r>
              <a:rPr lang="en-US" dirty="0"/>
              <a:t>all over the world (</a:t>
            </a:r>
            <a:r>
              <a:rPr lang="en-US" b="1" dirty="0"/>
              <a:t>Ford, Volkswagen, Volvo, and General Motors</a:t>
            </a:r>
            <a:r>
              <a:rPr lang="en-US" dirty="0"/>
              <a:t>). </a:t>
            </a:r>
            <a:endParaRPr lang="fa-I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494047"/>
            <a:ext cx="5168075" cy="4285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11503" y="3805726"/>
            <a:ext cx="2854784" cy="830997"/>
          </a:xfrm>
          <a:prstGeom prst="rect">
            <a:avLst/>
          </a:prstGeom>
        </p:spPr>
        <p:txBody>
          <a:bodyPr wrap="square">
            <a:spAutoFit/>
          </a:bodyPr>
          <a:lstStyle/>
          <a:p>
            <a:pPr algn="ctr"/>
            <a:r>
              <a:rPr lang="en-US" sz="1600" b="1" dirty="0">
                <a:solidFill>
                  <a:srgbClr val="0000FF"/>
                </a:solidFill>
              </a:rPr>
              <a:t>Fig. 27. Top ten EVs in China in 2016 according to the number of units sold.</a:t>
            </a:r>
            <a:endParaRPr lang="fa-IR" sz="1600" b="1" dirty="0">
              <a:solidFill>
                <a:srgbClr val="0000FF"/>
              </a:solidFill>
            </a:endParaRPr>
          </a:p>
        </p:txBody>
      </p:sp>
      <p:sp>
        <p:nvSpPr>
          <p:cNvPr id="5" name="Rectangle 4"/>
          <p:cNvSpPr/>
          <p:nvPr/>
        </p:nvSpPr>
        <p:spPr>
          <a:xfrm>
            <a:off x="152400" y="76200"/>
            <a:ext cx="5405262" cy="400110"/>
          </a:xfrm>
          <a:prstGeom prst="rect">
            <a:avLst/>
          </a:prstGeom>
        </p:spPr>
        <p:txBody>
          <a:bodyPr wrap="none">
            <a:spAutoFit/>
          </a:bodyPr>
          <a:lstStyle/>
          <a:p>
            <a:r>
              <a:rPr lang="en-US" sz="2000" b="1" dirty="0">
                <a:solidFill>
                  <a:srgbClr val="00B050"/>
                </a:solidFill>
                <a:cs typeface="Times New Roman" pitchFamily="18" charset="0"/>
              </a:rPr>
              <a:t>5.3. EVs Global Market: Current State and Future </a:t>
            </a:r>
            <a:endParaRPr lang="fa-IR" sz="2000" b="1" dirty="0">
              <a:solidFill>
                <a:srgbClr val="00B050"/>
              </a:solidFill>
            </a:endParaRPr>
          </a:p>
        </p:txBody>
      </p:sp>
      <p:sp>
        <p:nvSpPr>
          <p:cNvPr id="6" name="Slide Number Placeholder 5">
            <a:extLst>
              <a:ext uri="{FF2B5EF4-FFF2-40B4-BE49-F238E27FC236}">
                <a16:creationId xmlns:a16="http://schemas.microsoft.com/office/drawing/2014/main" id="{8B18AA77-78DA-4335-B88A-C15EB2EB9789}"/>
              </a:ext>
            </a:extLst>
          </p:cNvPr>
          <p:cNvSpPr>
            <a:spLocks noGrp="1"/>
          </p:cNvSpPr>
          <p:nvPr>
            <p:ph type="sldNum" sz="quarter" idx="12"/>
          </p:nvPr>
        </p:nvSpPr>
        <p:spPr/>
        <p:txBody>
          <a:bodyPr/>
          <a:lstStyle/>
          <a:p>
            <a:fld id="{B6F15528-21DE-4FAA-801E-634DDDAF4B2B}" type="slidenum">
              <a:rPr lang="en-US" smtClean="0"/>
              <a:pPr/>
              <a:t>39</a:t>
            </a:fld>
            <a:endParaRPr lang="en-US"/>
          </a:p>
        </p:txBody>
      </p:sp>
      <p:sp>
        <p:nvSpPr>
          <p:cNvPr id="8" name="TextBox 7">
            <a:extLst>
              <a:ext uri="{FF2B5EF4-FFF2-40B4-BE49-F238E27FC236}">
                <a16:creationId xmlns:a16="http://schemas.microsoft.com/office/drawing/2014/main" id="{F7E44E70-9AE8-42F3-A058-CB8106B34750}"/>
              </a:ext>
            </a:extLst>
          </p:cNvPr>
          <p:cNvSpPr txBox="1"/>
          <p:nvPr/>
        </p:nvSpPr>
        <p:spPr>
          <a:xfrm>
            <a:off x="179691" y="457200"/>
            <a:ext cx="4572000" cy="364843"/>
          </a:xfrm>
          <a:prstGeom prst="rect">
            <a:avLst/>
          </a:prstGeom>
          <a:noFill/>
        </p:spPr>
        <p:txBody>
          <a:bodyPr wrap="square">
            <a:spAutoFit/>
          </a:bodyPr>
          <a:lstStyle/>
          <a:p>
            <a:pPr algn="just">
              <a:lnSpc>
                <a:spcPts val="2160"/>
              </a:lnSpc>
            </a:pPr>
            <a:r>
              <a:rPr lang="en-US" b="1" dirty="0">
                <a:solidFill>
                  <a:srgbClr val="00B050"/>
                </a:solidFill>
                <a:cs typeface="Times New Roman" pitchFamily="18" charset="0"/>
              </a:rPr>
              <a:t>5.3.1. Current state of EVs market</a:t>
            </a:r>
          </a:p>
        </p:txBody>
      </p:sp>
    </p:spTree>
    <p:extLst>
      <p:ext uri="{BB962C8B-B14F-4D97-AF65-F5344CB8AC3E}">
        <p14:creationId xmlns:p14="http://schemas.microsoft.com/office/powerpoint/2010/main" val="5476808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4</a:t>
            </a:fld>
            <a:endParaRPr lang="en-US"/>
          </a:p>
        </p:txBody>
      </p:sp>
      <p:sp>
        <p:nvSpPr>
          <p:cNvPr id="6" name="TextBox 5"/>
          <p:cNvSpPr txBox="1"/>
          <p:nvPr/>
        </p:nvSpPr>
        <p:spPr>
          <a:xfrm>
            <a:off x="190500" y="152400"/>
            <a:ext cx="8763000" cy="2900666"/>
          </a:xfrm>
          <a:prstGeom prst="rect">
            <a:avLst/>
          </a:prstGeom>
          <a:noFill/>
        </p:spPr>
        <p:txBody>
          <a:bodyPr wrap="square" rtlCol="1">
            <a:spAutoFit/>
          </a:bodyPr>
          <a:lstStyle/>
          <a:p>
            <a:pPr marL="285750" indent="-285750" algn="just">
              <a:lnSpc>
                <a:spcPts val="2160"/>
              </a:lnSpc>
              <a:buFont typeface="Wingdings" pitchFamily="2" charset="2"/>
              <a:buChar char="q"/>
            </a:pPr>
            <a:r>
              <a:rPr lang="en-US" sz="1700" dirty="0"/>
              <a:t>To avoid the negative effects, and to provide efficient charging with the available infrastructure, </a:t>
            </a:r>
            <a:r>
              <a:rPr lang="en-US" sz="1700" b="1" dirty="0">
                <a:solidFill>
                  <a:srgbClr val="FF0000"/>
                </a:solidFill>
              </a:rPr>
              <a:t>coordinated charging </a:t>
            </a:r>
            <a:r>
              <a:rPr lang="en-US" sz="1700" dirty="0"/>
              <a:t>(also called </a:t>
            </a:r>
            <a:r>
              <a:rPr lang="en-US" sz="1700" b="1" dirty="0">
                <a:solidFill>
                  <a:srgbClr val="FF0000"/>
                </a:solidFill>
              </a:rPr>
              <a:t>controlled </a:t>
            </a:r>
            <a:r>
              <a:rPr lang="en-US" sz="1700" dirty="0">
                <a:solidFill>
                  <a:srgbClr val="FF0000"/>
                </a:solidFill>
              </a:rPr>
              <a:t>or </a:t>
            </a:r>
            <a:r>
              <a:rPr lang="en-US" sz="1700" b="1" dirty="0">
                <a:solidFill>
                  <a:srgbClr val="FF0000"/>
                </a:solidFill>
              </a:rPr>
              <a:t>smart charging</a:t>
            </a:r>
            <a:r>
              <a:rPr lang="en-US" sz="1700" dirty="0"/>
              <a:t>) has to be adopted (EVs are charged during the time periods </a:t>
            </a:r>
            <a:r>
              <a:rPr lang="en-US" sz="1700" b="1" dirty="0"/>
              <a:t>when the demand is low</a:t>
            </a:r>
            <a:r>
              <a:rPr lang="en-US" sz="1700" dirty="0"/>
              <a:t>, for example, after midnight). </a:t>
            </a:r>
            <a:r>
              <a:rPr lang="en-US" sz="1600" dirty="0"/>
              <a:t>It needs only a few upgrades in the infrastructure.</a:t>
            </a:r>
            <a:r>
              <a:rPr lang="en-US" sz="1700" dirty="0"/>
              <a:t> </a:t>
            </a:r>
          </a:p>
          <a:p>
            <a:pPr marL="285750" indent="-285750" algn="just">
              <a:lnSpc>
                <a:spcPts val="2160"/>
              </a:lnSpc>
              <a:buFont typeface="Wingdings" pitchFamily="2" charset="2"/>
              <a:buChar char="ü"/>
            </a:pPr>
            <a:r>
              <a:rPr lang="en-US" sz="1700" dirty="0"/>
              <a:t>It not only prevents addition of extra load during peak hours, but also </a:t>
            </a:r>
            <a:r>
              <a:rPr lang="en-US" sz="1700" b="1" dirty="0"/>
              <a:t>increases the load in valley areas of the load curve</a:t>
            </a:r>
            <a:r>
              <a:rPr lang="en-US" sz="1700" dirty="0"/>
              <a:t>, facilitating proper use of power plants with better efficiency.</a:t>
            </a:r>
          </a:p>
          <a:p>
            <a:pPr marL="285750" indent="-285750" algn="just">
              <a:lnSpc>
                <a:spcPts val="2160"/>
              </a:lnSpc>
              <a:buFont typeface="Wingdings" pitchFamily="2" charset="2"/>
              <a:buChar char="ü"/>
            </a:pPr>
            <a:r>
              <a:rPr lang="en-US" sz="1700" b="1" dirty="0"/>
              <a:t>On the consumer side, </a:t>
            </a:r>
            <a:r>
              <a:rPr lang="en-US" sz="1700" dirty="0"/>
              <a:t>the electricity bill can be reduced as the electricity is consumed by the EVs during off peak hours, which generally have a cheaper rate than peak hours. </a:t>
            </a:r>
          </a:p>
          <a:p>
            <a:pPr marL="285750" indent="-285750" algn="just">
              <a:lnSpc>
                <a:spcPts val="2160"/>
              </a:lnSpc>
              <a:buFont typeface="Wingdings" pitchFamily="2" charset="2"/>
              <a:buChar char="ü"/>
            </a:pPr>
            <a:r>
              <a:rPr lang="en-US" sz="1700" dirty="0"/>
              <a:t>smart charging systems can reduce the </a:t>
            </a:r>
            <a:r>
              <a:rPr lang="en-US" sz="1700" b="1" dirty="0"/>
              <a:t>increased investment cost </a:t>
            </a:r>
            <a:r>
              <a:rPr lang="en-US" sz="1700" dirty="0"/>
              <a:t>in distribution system by </a:t>
            </a:r>
            <a:r>
              <a:rPr lang="en-US" sz="1700" b="1" dirty="0">
                <a:solidFill>
                  <a:srgbClr val="FF0000"/>
                </a:solidFill>
              </a:rPr>
              <a:t>60–70%.</a:t>
            </a:r>
            <a:endParaRPr lang="en-US" sz="1700" b="1" dirty="0">
              <a:solidFill>
                <a:srgbClr val="FF0000"/>
              </a:solidFill>
              <a:cs typeface="Times New Roman" pitchFamily="18"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065" y="2932308"/>
            <a:ext cx="8433863" cy="354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219200" y="6356350"/>
            <a:ext cx="6705600" cy="338554"/>
          </a:xfrm>
          <a:prstGeom prst="rect">
            <a:avLst/>
          </a:prstGeom>
        </p:spPr>
        <p:txBody>
          <a:bodyPr wrap="square">
            <a:spAutoFit/>
          </a:bodyPr>
          <a:lstStyle/>
          <a:p>
            <a:pPr algn="ctr"/>
            <a:r>
              <a:rPr lang="en-US" sz="1600" b="1" dirty="0">
                <a:solidFill>
                  <a:srgbClr val="0000FF"/>
                </a:solidFill>
              </a:rPr>
              <a:t>Fig. 2. Conceptual presentation of the power supply system for EVs.</a:t>
            </a:r>
            <a:endParaRPr lang="fa-IR" sz="1600" b="1" dirty="0">
              <a:solidFill>
                <a:srgbClr val="0000FF"/>
              </a:solidFill>
            </a:endParaRPr>
          </a:p>
        </p:txBody>
      </p:sp>
    </p:spTree>
    <p:extLst>
      <p:ext uri="{BB962C8B-B14F-4D97-AF65-F5344CB8AC3E}">
        <p14:creationId xmlns:p14="http://schemas.microsoft.com/office/powerpoint/2010/main" val="8945810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691" y="254675"/>
            <a:ext cx="8501743" cy="2031325"/>
          </a:xfrm>
          <a:prstGeom prst="rect">
            <a:avLst/>
          </a:prstGeom>
        </p:spPr>
        <p:txBody>
          <a:bodyPr wrap="square">
            <a:spAutoFit/>
          </a:bodyPr>
          <a:lstStyle/>
          <a:p>
            <a:pPr marL="285750" indent="-285750" algn="just">
              <a:buFont typeface="Wingdings" pitchFamily="2" charset="2"/>
              <a:buChar char="q"/>
            </a:pPr>
            <a:r>
              <a:rPr lang="en-US" dirty="0"/>
              <a:t>From a global perspective, </a:t>
            </a:r>
            <a:r>
              <a:rPr lang="en-US" b="1" dirty="0"/>
              <a:t>sales of EV grew </a:t>
            </a:r>
            <a:r>
              <a:rPr lang="en-US" dirty="0"/>
              <a:t>by </a:t>
            </a:r>
            <a:r>
              <a:rPr lang="en-US" b="1" dirty="0"/>
              <a:t>36%</a:t>
            </a:r>
            <a:r>
              <a:rPr lang="en-US" dirty="0"/>
              <a:t> in the </a:t>
            </a:r>
            <a:r>
              <a:rPr lang="en-US" b="1" dirty="0"/>
              <a:t>USA</a:t>
            </a:r>
            <a:r>
              <a:rPr lang="en-US" dirty="0"/>
              <a:t>; </a:t>
            </a:r>
            <a:r>
              <a:rPr lang="en-US" b="1" dirty="0"/>
              <a:t>Europe</a:t>
            </a:r>
            <a:r>
              <a:rPr lang="en-US" dirty="0"/>
              <a:t> saw a </a:t>
            </a:r>
            <a:r>
              <a:rPr lang="en-US" b="1" dirty="0"/>
              <a:t>growth</a:t>
            </a:r>
            <a:r>
              <a:rPr lang="en-US" dirty="0"/>
              <a:t> of </a:t>
            </a:r>
            <a:r>
              <a:rPr lang="en-US" b="1" dirty="0"/>
              <a:t>13%</a:t>
            </a:r>
            <a:r>
              <a:rPr lang="en-US" dirty="0"/>
              <a:t>, while </a:t>
            </a:r>
            <a:r>
              <a:rPr lang="en-US" b="1" dirty="0"/>
              <a:t>Japan </a:t>
            </a:r>
            <a:r>
              <a:rPr lang="en-US" dirty="0"/>
              <a:t>observed a </a:t>
            </a:r>
            <a:r>
              <a:rPr lang="en-US" b="1" dirty="0"/>
              <a:t>decrease</a:t>
            </a:r>
            <a:r>
              <a:rPr lang="en-US" dirty="0"/>
              <a:t> of </a:t>
            </a:r>
            <a:r>
              <a:rPr lang="en-US" b="1" dirty="0"/>
              <a:t>11%</a:t>
            </a:r>
            <a:r>
              <a:rPr lang="en-US" dirty="0"/>
              <a:t> in the same period. </a:t>
            </a:r>
          </a:p>
          <a:p>
            <a:pPr marL="285750" indent="-285750" algn="just">
              <a:buFont typeface="Wingdings" pitchFamily="2" charset="2"/>
              <a:buChar char="q"/>
            </a:pPr>
            <a:r>
              <a:rPr lang="en-US" b="1" dirty="0"/>
              <a:t>BYD</a:t>
            </a:r>
            <a:r>
              <a:rPr lang="en-US" dirty="0"/>
              <a:t> dominated the global market with a </a:t>
            </a:r>
            <a:r>
              <a:rPr lang="en-US" b="1" dirty="0"/>
              <a:t>13.2%</a:t>
            </a:r>
            <a:r>
              <a:rPr lang="en-US" dirty="0"/>
              <a:t> share, followed by </a:t>
            </a:r>
            <a:r>
              <a:rPr lang="en-US" b="1" dirty="0"/>
              <a:t>Tesla</a:t>
            </a:r>
            <a:r>
              <a:rPr lang="en-US" dirty="0"/>
              <a:t> in second place (</a:t>
            </a:r>
            <a:r>
              <a:rPr lang="en-US" b="1" dirty="0"/>
              <a:t>9.9%</a:t>
            </a:r>
            <a:r>
              <a:rPr lang="en-US" dirty="0"/>
              <a:t>); the other major contributors can be listed as </a:t>
            </a:r>
            <a:r>
              <a:rPr lang="en-US" b="1" dirty="0"/>
              <a:t>Volkswagen Group</a:t>
            </a:r>
            <a:r>
              <a:rPr lang="en-US" dirty="0"/>
              <a:t>, </a:t>
            </a:r>
            <a:r>
              <a:rPr lang="en-US" b="1" dirty="0"/>
              <a:t>BMW Group</a:t>
            </a:r>
            <a:r>
              <a:rPr lang="en-US" dirty="0"/>
              <a:t>, </a:t>
            </a:r>
            <a:r>
              <a:rPr lang="en-US" b="1" dirty="0"/>
              <a:t>Nissan</a:t>
            </a:r>
            <a:r>
              <a:rPr lang="en-US" dirty="0"/>
              <a:t>, </a:t>
            </a:r>
            <a:r>
              <a:rPr lang="en-US" b="1" dirty="0"/>
              <a:t>BAIC</a:t>
            </a:r>
            <a:r>
              <a:rPr lang="en-US" dirty="0"/>
              <a:t>, and </a:t>
            </a:r>
            <a:r>
              <a:rPr lang="en-US" b="1" dirty="0" err="1"/>
              <a:t>Zoyte</a:t>
            </a:r>
            <a:r>
              <a:rPr lang="en-US" dirty="0"/>
              <a:t>. </a:t>
            </a:r>
          </a:p>
          <a:p>
            <a:pPr marL="285750" indent="-285750" algn="just">
              <a:buFont typeface="Wingdings" pitchFamily="2" charset="2"/>
              <a:buChar char="q"/>
            </a:pPr>
            <a:r>
              <a:rPr lang="en-US" b="1" dirty="0"/>
              <a:t>Tesla Model S </a:t>
            </a:r>
            <a:r>
              <a:rPr lang="en-US" dirty="0"/>
              <a:t>remained the </a:t>
            </a:r>
            <a:r>
              <a:rPr lang="en-US" b="1" dirty="0"/>
              <a:t>best-selling EV </a:t>
            </a:r>
            <a:r>
              <a:rPr lang="en-US" dirty="0"/>
              <a:t>in 2016 with 50,935 units sold, followed by the </a:t>
            </a:r>
            <a:r>
              <a:rPr lang="en-US" b="1" dirty="0"/>
              <a:t>Nissan Leaf </a:t>
            </a:r>
            <a:r>
              <a:rPr lang="en-US" dirty="0"/>
              <a:t>EV with </a:t>
            </a:r>
            <a:r>
              <a:rPr lang="en-US" b="1" dirty="0"/>
              <a:t>49,818</a:t>
            </a:r>
            <a:r>
              <a:rPr lang="en-US" dirty="0"/>
              <a:t> units. </a:t>
            </a:r>
          </a:p>
        </p:txBody>
      </p:sp>
      <p:sp>
        <p:nvSpPr>
          <p:cNvPr id="4" name="Rectangle 3"/>
          <p:cNvSpPr/>
          <p:nvPr/>
        </p:nvSpPr>
        <p:spPr>
          <a:xfrm>
            <a:off x="7467600" y="3505200"/>
            <a:ext cx="1629831" cy="830997"/>
          </a:xfrm>
          <a:prstGeom prst="rect">
            <a:avLst/>
          </a:prstGeom>
        </p:spPr>
        <p:txBody>
          <a:bodyPr wrap="square">
            <a:spAutoFit/>
          </a:bodyPr>
          <a:lstStyle/>
          <a:p>
            <a:pPr algn="ctr"/>
            <a:r>
              <a:rPr lang="en-US" sz="1600" b="1" dirty="0">
                <a:solidFill>
                  <a:srgbClr val="0000FF"/>
                </a:solidFill>
              </a:rPr>
              <a:t>Fig. 28. Top ten best-selling EVs globally in 2016. </a:t>
            </a:r>
            <a:endParaRPr lang="fa-IR" sz="1600" b="1" dirty="0">
              <a:solidFill>
                <a:srgbClr val="0000FF"/>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00" y="2461800"/>
            <a:ext cx="7453636" cy="43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a:extLst>
              <a:ext uri="{FF2B5EF4-FFF2-40B4-BE49-F238E27FC236}">
                <a16:creationId xmlns:a16="http://schemas.microsoft.com/office/drawing/2014/main" id="{B37ED275-9913-43D6-B7DF-B8A69FF79803}"/>
              </a:ext>
            </a:extLst>
          </p:cNvPr>
          <p:cNvSpPr>
            <a:spLocks noGrp="1"/>
          </p:cNvSpPr>
          <p:nvPr>
            <p:ph type="sldNum" sz="quarter" idx="12"/>
          </p:nvPr>
        </p:nvSpPr>
        <p:spPr/>
        <p:txBody>
          <a:bodyPr/>
          <a:lstStyle/>
          <a:p>
            <a:fld id="{B6F15528-21DE-4FAA-801E-634DDDAF4B2B}" type="slidenum">
              <a:rPr lang="en-US" smtClean="0"/>
              <a:pPr/>
              <a:t>40</a:t>
            </a:fld>
            <a:endParaRPr lang="en-US"/>
          </a:p>
        </p:txBody>
      </p:sp>
    </p:spTree>
    <p:extLst>
      <p:ext uri="{BB962C8B-B14F-4D97-AF65-F5344CB8AC3E}">
        <p14:creationId xmlns:p14="http://schemas.microsoft.com/office/powerpoint/2010/main" val="30168683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5057" y="228600"/>
            <a:ext cx="8806543" cy="1200329"/>
          </a:xfrm>
          <a:prstGeom prst="rect">
            <a:avLst/>
          </a:prstGeom>
        </p:spPr>
        <p:txBody>
          <a:bodyPr wrap="square">
            <a:spAutoFit/>
          </a:bodyPr>
          <a:lstStyle/>
          <a:p>
            <a:pPr marL="285750" indent="-285750" algn="just">
              <a:buFont typeface="Wingdings" pitchFamily="2" charset="2"/>
              <a:buChar char="q"/>
            </a:pPr>
            <a:r>
              <a:rPr lang="en-US" dirty="0"/>
              <a:t>The </a:t>
            </a:r>
            <a:r>
              <a:rPr lang="en-US" b="1" dirty="0"/>
              <a:t>American market </a:t>
            </a:r>
            <a:r>
              <a:rPr lang="en-US" dirty="0"/>
              <a:t>was dominated predictably by the </a:t>
            </a:r>
            <a:r>
              <a:rPr lang="en-US" b="1" dirty="0"/>
              <a:t>Tesla Model S </a:t>
            </a:r>
            <a:r>
              <a:rPr lang="en-US" dirty="0"/>
              <a:t>in 2016, </a:t>
            </a:r>
            <a:r>
              <a:rPr lang="en-US" b="1" dirty="0"/>
              <a:t>28,821</a:t>
            </a:r>
            <a:r>
              <a:rPr lang="en-US" dirty="0"/>
              <a:t> of these were sold; </a:t>
            </a:r>
            <a:r>
              <a:rPr lang="en-US" b="1" dirty="0"/>
              <a:t>Chevrolet Volt EREV </a:t>
            </a:r>
            <a:r>
              <a:rPr lang="en-US" dirty="0"/>
              <a:t>sold </a:t>
            </a:r>
            <a:r>
              <a:rPr lang="en-US" b="1" dirty="0"/>
              <a:t>24,739</a:t>
            </a:r>
            <a:r>
              <a:rPr lang="en-US" dirty="0"/>
              <a:t> units, thus securing the second place. The third place was achieved by another </a:t>
            </a:r>
            <a:r>
              <a:rPr lang="en-US" b="1" dirty="0"/>
              <a:t>Tesla</a:t>
            </a:r>
            <a:r>
              <a:rPr lang="en-US" dirty="0"/>
              <a:t> </a:t>
            </a:r>
            <a:r>
              <a:rPr lang="en-US" b="1" dirty="0"/>
              <a:t>Model X</a:t>
            </a:r>
            <a:r>
              <a:rPr lang="en-US" dirty="0"/>
              <a:t>; </a:t>
            </a:r>
            <a:r>
              <a:rPr lang="en-US" b="1" dirty="0"/>
              <a:t>18,192</a:t>
            </a:r>
            <a:r>
              <a:rPr lang="en-US" dirty="0"/>
              <a:t> of these Sport Utility Vehicles (SUVs) were sold in 2016. </a:t>
            </a:r>
          </a:p>
        </p:txBody>
      </p:sp>
      <p:sp>
        <p:nvSpPr>
          <p:cNvPr id="4" name="Rectangle 3"/>
          <p:cNvSpPr/>
          <p:nvPr/>
        </p:nvSpPr>
        <p:spPr>
          <a:xfrm>
            <a:off x="6248400" y="3812625"/>
            <a:ext cx="2572740" cy="584775"/>
          </a:xfrm>
          <a:prstGeom prst="rect">
            <a:avLst/>
          </a:prstGeom>
        </p:spPr>
        <p:txBody>
          <a:bodyPr wrap="square">
            <a:spAutoFit/>
          </a:bodyPr>
          <a:lstStyle/>
          <a:p>
            <a:pPr algn="ctr"/>
            <a:r>
              <a:rPr lang="en-US" sz="1600" b="1" dirty="0">
                <a:solidFill>
                  <a:srgbClr val="0000FF"/>
                </a:solidFill>
              </a:rPr>
              <a:t>Fig. 29. Top ten best-selling EVs in the USA in 2016. </a:t>
            </a:r>
            <a:endParaRPr lang="fa-IR" sz="1600" b="1" dirty="0">
              <a:solidFill>
                <a:srgbClr val="0000FF"/>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12013"/>
            <a:ext cx="5486400" cy="527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a:extLst>
              <a:ext uri="{FF2B5EF4-FFF2-40B4-BE49-F238E27FC236}">
                <a16:creationId xmlns:a16="http://schemas.microsoft.com/office/drawing/2014/main" id="{AF7DB445-DF2A-4AC6-996A-2BA80749CFED}"/>
              </a:ext>
            </a:extLst>
          </p:cNvPr>
          <p:cNvSpPr>
            <a:spLocks noGrp="1"/>
          </p:cNvSpPr>
          <p:nvPr>
            <p:ph type="sldNum" sz="quarter" idx="12"/>
          </p:nvPr>
        </p:nvSpPr>
        <p:spPr/>
        <p:txBody>
          <a:bodyPr/>
          <a:lstStyle/>
          <a:p>
            <a:fld id="{B6F15528-21DE-4FAA-801E-634DDDAF4B2B}" type="slidenum">
              <a:rPr lang="en-US" smtClean="0"/>
              <a:pPr/>
              <a:t>41</a:t>
            </a:fld>
            <a:endParaRPr lang="en-US"/>
          </a:p>
        </p:txBody>
      </p:sp>
    </p:spTree>
    <p:extLst>
      <p:ext uri="{BB962C8B-B14F-4D97-AF65-F5344CB8AC3E}">
        <p14:creationId xmlns:p14="http://schemas.microsoft.com/office/powerpoint/2010/main" val="13774385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691" y="304800"/>
            <a:ext cx="8811909" cy="1477328"/>
          </a:xfrm>
          <a:prstGeom prst="rect">
            <a:avLst/>
          </a:prstGeom>
        </p:spPr>
        <p:txBody>
          <a:bodyPr wrap="square">
            <a:spAutoFit/>
          </a:bodyPr>
          <a:lstStyle/>
          <a:p>
            <a:pPr marL="285750" indent="-285750" algn="just">
              <a:buFont typeface="Wingdings" pitchFamily="2" charset="2"/>
              <a:buChar char="q"/>
            </a:pPr>
            <a:r>
              <a:rPr lang="en-US" dirty="0"/>
              <a:t>The </a:t>
            </a:r>
            <a:r>
              <a:rPr lang="en-US" b="1" dirty="0"/>
              <a:t>Renault Zoe </a:t>
            </a:r>
            <a:r>
              <a:rPr lang="en-US" dirty="0"/>
              <a:t>was the </a:t>
            </a:r>
            <a:r>
              <a:rPr lang="en-US" b="1" dirty="0"/>
              <a:t>best-selling BEV </a:t>
            </a:r>
            <a:r>
              <a:rPr lang="en-US" dirty="0"/>
              <a:t>in </a:t>
            </a:r>
            <a:r>
              <a:rPr lang="en-US" b="1" dirty="0"/>
              <a:t>Europe</a:t>
            </a:r>
            <a:r>
              <a:rPr lang="en-US" dirty="0"/>
              <a:t> in 2016, with </a:t>
            </a:r>
            <a:r>
              <a:rPr lang="en-US" b="1" dirty="0"/>
              <a:t>21,338 </a:t>
            </a:r>
            <a:r>
              <a:rPr lang="en-US" dirty="0"/>
              <a:t>units sold, followed by the </a:t>
            </a:r>
            <a:r>
              <a:rPr lang="en-US" b="1" dirty="0"/>
              <a:t>Nissan Leaf </a:t>
            </a:r>
            <a:r>
              <a:rPr lang="en-US" dirty="0"/>
              <a:t>with </a:t>
            </a:r>
            <a:r>
              <a:rPr lang="en-US" b="1" dirty="0"/>
              <a:t>18,614 </a:t>
            </a:r>
            <a:r>
              <a:rPr lang="en-US" dirty="0"/>
              <a:t>units. </a:t>
            </a:r>
          </a:p>
          <a:p>
            <a:pPr marL="285750" indent="-285750" algn="just">
              <a:buFont typeface="Wingdings" pitchFamily="2" charset="2"/>
              <a:buChar char="q"/>
            </a:pPr>
            <a:r>
              <a:rPr lang="en-US" dirty="0"/>
              <a:t>In the </a:t>
            </a:r>
            <a:r>
              <a:rPr lang="en-US" b="1" dirty="0"/>
              <a:t>PHEV segment</a:t>
            </a:r>
            <a:r>
              <a:rPr lang="en-US" dirty="0"/>
              <a:t>, the </a:t>
            </a:r>
            <a:r>
              <a:rPr lang="en-US" b="1" dirty="0"/>
              <a:t>Mitsubishi Outlander</a:t>
            </a:r>
            <a:r>
              <a:rPr lang="en-US" dirty="0"/>
              <a:t> PHEV was the market leader in </a:t>
            </a:r>
            <a:r>
              <a:rPr lang="en-US" b="1" dirty="0"/>
              <a:t>Europe</a:t>
            </a:r>
            <a:r>
              <a:rPr lang="en-US" dirty="0"/>
              <a:t> in 2016, with </a:t>
            </a:r>
            <a:r>
              <a:rPr lang="en-US" b="1" dirty="0"/>
              <a:t>21,333</a:t>
            </a:r>
            <a:r>
              <a:rPr lang="en-US" dirty="0"/>
              <a:t> units sold; the </a:t>
            </a:r>
            <a:r>
              <a:rPr lang="en-US" b="1" dirty="0"/>
              <a:t>Volkswagen Passat GTE </a:t>
            </a:r>
            <a:r>
              <a:rPr lang="en-US" dirty="0"/>
              <a:t>held the second position with </a:t>
            </a:r>
            <a:r>
              <a:rPr lang="en-US" b="1" dirty="0"/>
              <a:t>13,330</a:t>
            </a:r>
            <a:r>
              <a:rPr lang="en-US" dirty="0"/>
              <a:t> units]. </a:t>
            </a:r>
          </a:p>
        </p:txBody>
      </p:sp>
      <p:sp>
        <p:nvSpPr>
          <p:cNvPr id="4" name="Rectangle 3"/>
          <p:cNvSpPr/>
          <p:nvPr/>
        </p:nvSpPr>
        <p:spPr>
          <a:xfrm>
            <a:off x="178618" y="2514600"/>
            <a:ext cx="2475963" cy="584775"/>
          </a:xfrm>
          <a:prstGeom prst="rect">
            <a:avLst/>
          </a:prstGeom>
        </p:spPr>
        <p:txBody>
          <a:bodyPr wrap="square">
            <a:spAutoFit/>
          </a:bodyPr>
          <a:lstStyle/>
          <a:p>
            <a:pPr algn="ctr"/>
            <a:r>
              <a:rPr lang="en-US" sz="1600" b="1" dirty="0">
                <a:solidFill>
                  <a:srgbClr val="0000FF"/>
                </a:solidFill>
              </a:rPr>
              <a:t>Fig. 30. BEV market shares in Europe in 2016. </a:t>
            </a:r>
            <a:endParaRPr lang="fa-IR" sz="1600" b="1" dirty="0">
              <a:solidFill>
                <a:srgbClr val="0000FF"/>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556608"/>
            <a:ext cx="5587833" cy="255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4131865"/>
            <a:ext cx="5155851" cy="27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15108" y="5257800"/>
            <a:ext cx="2909092" cy="584775"/>
          </a:xfrm>
          <a:prstGeom prst="rect">
            <a:avLst/>
          </a:prstGeom>
        </p:spPr>
        <p:txBody>
          <a:bodyPr wrap="square">
            <a:spAutoFit/>
          </a:bodyPr>
          <a:lstStyle/>
          <a:p>
            <a:pPr algn="ctr"/>
            <a:r>
              <a:rPr lang="en-US" sz="1600" b="1" dirty="0">
                <a:solidFill>
                  <a:srgbClr val="0000FF"/>
                </a:solidFill>
              </a:rPr>
              <a:t>Fig. 31. PHEV market shares in Europe in 2016. </a:t>
            </a:r>
            <a:endParaRPr lang="fa-IR" sz="1600" b="1" dirty="0">
              <a:solidFill>
                <a:srgbClr val="0000FF"/>
              </a:solidFill>
            </a:endParaRPr>
          </a:p>
        </p:txBody>
      </p:sp>
      <p:sp>
        <p:nvSpPr>
          <p:cNvPr id="5" name="Slide Number Placeholder 4">
            <a:extLst>
              <a:ext uri="{FF2B5EF4-FFF2-40B4-BE49-F238E27FC236}">
                <a16:creationId xmlns:a16="http://schemas.microsoft.com/office/drawing/2014/main" id="{9B5F0C5A-A3C3-4BD8-96D0-00BB3956C85A}"/>
              </a:ext>
            </a:extLst>
          </p:cNvPr>
          <p:cNvSpPr>
            <a:spLocks noGrp="1"/>
          </p:cNvSpPr>
          <p:nvPr>
            <p:ph type="sldNum" sz="quarter" idx="12"/>
          </p:nvPr>
        </p:nvSpPr>
        <p:spPr/>
        <p:txBody>
          <a:bodyPr/>
          <a:lstStyle/>
          <a:p>
            <a:fld id="{B6F15528-21DE-4FAA-801E-634DDDAF4B2B}" type="slidenum">
              <a:rPr lang="en-US" smtClean="0"/>
              <a:pPr/>
              <a:t>42</a:t>
            </a:fld>
            <a:endParaRPr lang="en-US"/>
          </a:p>
        </p:txBody>
      </p:sp>
    </p:spTree>
    <p:extLst>
      <p:ext uri="{BB962C8B-B14F-4D97-AF65-F5344CB8AC3E}">
        <p14:creationId xmlns:p14="http://schemas.microsoft.com/office/powerpoint/2010/main" val="2620506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external_image"/>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6525"/>
            <a:ext cx="6934200" cy="6640862"/>
          </a:xfrm>
          <a:prstGeom prst="rect">
            <a:avLst/>
          </a:prstGeom>
          <a:noFill/>
          <a:ln>
            <a:noFill/>
          </a:ln>
        </p:spPr>
      </p:pic>
      <p:sp>
        <p:nvSpPr>
          <p:cNvPr id="5" name="Rectangle 4"/>
          <p:cNvSpPr/>
          <p:nvPr/>
        </p:nvSpPr>
        <p:spPr>
          <a:xfrm>
            <a:off x="7239000" y="2755900"/>
            <a:ext cx="1739900" cy="1077218"/>
          </a:xfrm>
          <a:prstGeom prst="rect">
            <a:avLst/>
          </a:prstGeom>
        </p:spPr>
        <p:txBody>
          <a:bodyPr wrap="square">
            <a:spAutoFit/>
          </a:bodyPr>
          <a:lstStyle/>
          <a:p>
            <a:pPr algn="ctr"/>
            <a:r>
              <a:rPr lang="en-US" sz="1600" b="1" dirty="0">
                <a:solidFill>
                  <a:srgbClr val="0000FF"/>
                </a:solidFill>
              </a:rPr>
              <a:t>Fig. 32. Some of sold famous EVs in U.S. with price and acceleration. </a:t>
            </a:r>
            <a:endParaRPr lang="fa-IR" sz="1600" b="1" dirty="0">
              <a:solidFill>
                <a:srgbClr val="0000FF"/>
              </a:solidFill>
            </a:endParaRPr>
          </a:p>
        </p:txBody>
      </p:sp>
      <p:sp>
        <p:nvSpPr>
          <p:cNvPr id="3" name="Slide Number Placeholder 2">
            <a:extLst>
              <a:ext uri="{FF2B5EF4-FFF2-40B4-BE49-F238E27FC236}">
                <a16:creationId xmlns:a16="http://schemas.microsoft.com/office/drawing/2014/main" id="{DD65F71F-E4BA-45DA-A832-2667266C04BD}"/>
              </a:ext>
            </a:extLst>
          </p:cNvPr>
          <p:cNvSpPr>
            <a:spLocks noGrp="1"/>
          </p:cNvSpPr>
          <p:nvPr>
            <p:ph type="sldNum" sz="quarter" idx="12"/>
          </p:nvPr>
        </p:nvSpPr>
        <p:spPr/>
        <p:txBody>
          <a:bodyPr/>
          <a:lstStyle/>
          <a:p>
            <a:fld id="{B6F15528-21DE-4FAA-801E-634DDDAF4B2B}" type="slidenum">
              <a:rPr lang="en-US" smtClean="0"/>
              <a:pPr/>
              <a:t>43</a:t>
            </a:fld>
            <a:endParaRPr lang="en-US"/>
          </a:p>
        </p:txBody>
      </p:sp>
    </p:spTree>
    <p:extLst>
      <p:ext uri="{BB962C8B-B14F-4D97-AF65-F5344CB8AC3E}">
        <p14:creationId xmlns:p14="http://schemas.microsoft.com/office/powerpoint/2010/main" val="22158210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xternal_image"/>
          <p:cNvPicPr/>
          <p:nvPr/>
        </p:nvPicPr>
        <p:blipFill>
          <a:blip r:embed="rId3">
            <a:extLst>
              <a:ext uri="{28A0092B-C50C-407E-A947-70E740481C1C}">
                <a14:useLocalDpi xmlns:a14="http://schemas.microsoft.com/office/drawing/2010/main" val="0"/>
              </a:ext>
            </a:extLst>
          </a:blip>
          <a:srcRect/>
          <a:stretch>
            <a:fillRect/>
          </a:stretch>
        </p:blipFill>
        <p:spPr bwMode="auto">
          <a:xfrm>
            <a:off x="228600" y="33692"/>
            <a:ext cx="6629400" cy="6721475"/>
          </a:xfrm>
          <a:prstGeom prst="rect">
            <a:avLst/>
          </a:prstGeom>
          <a:noFill/>
          <a:ln>
            <a:noFill/>
          </a:ln>
        </p:spPr>
      </p:pic>
      <p:sp>
        <p:nvSpPr>
          <p:cNvPr id="6" name="Rectangle 5">
            <a:extLst>
              <a:ext uri="{FF2B5EF4-FFF2-40B4-BE49-F238E27FC236}">
                <a16:creationId xmlns:a16="http://schemas.microsoft.com/office/drawing/2014/main" id="{789D66AD-F3C3-4A54-AC55-49277E1F75B8}"/>
              </a:ext>
            </a:extLst>
          </p:cNvPr>
          <p:cNvSpPr/>
          <p:nvPr/>
        </p:nvSpPr>
        <p:spPr>
          <a:xfrm>
            <a:off x="6934200" y="2767280"/>
            <a:ext cx="2133600" cy="1569660"/>
          </a:xfrm>
          <a:prstGeom prst="rect">
            <a:avLst/>
          </a:prstGeom>
        </p:spPr>
        <p:txBody>
          <a:bodyPr wrap="square">
            <a:spAutoFit/>
          </a:bodyPr>
          <a:lstStyle/>
          <a:p>
            <a:pPr algn="ctr"/>
            <a:r>
              <a:rPr lang="en-US" sz="1600" b="1" dirty="0">
                <a:solidFill>
                  <a:srgbClr val="0000FF"/>
                </a:solidFill>
              </a:rPr>
              <a:t>Fig. 33. Some of sold famous EVs in U.S. with price and all electric range according to EPA report. </a:t>
            </a:r>
            <a:endParaRPr lang="fa-IR" sz="1600" b="1" dirty="0">
              <a:solidFill>
                <a:srgbClr val="0000FF"/>
              </a:solidFill>
            </a:endParaRPr>
          </a:p>
        </p:txBody>
      </p:sp>
      <p:sp>
        <p:nvSpPr>
          <p:cNvPr id="3" name="Slide Number Placeholder 2">
            <a:extLst>
              <a:ext uri="{FF2B5EF4-FFF2-40B4-BE49-F238E27FC236}">
                <a16:creationId xmlns:a16="http://schemas.microsoft.com/office/drawing/2014/main" id="{CD9F3CED-E82A-464E-B302-C059762A2245}"/>
              </a:ext>
            </a:extLst>
          </p:cNvPr>
          <p:cNvSpPr>
            <a:spLocks noGrp="1"/>
          </p:cNvSpPr>
          <p:nvPr>
            <p:ph type="sldNum" sz="quarter" idx="12"/>
          </p:nvPr>
        </p:nvSpPr>
        <p:spPr/>
        <p:txBody>
          <a:bodyPr/>
          <a:lstStyle/>
          <a:p>
            <a:fld id="{B6F15528-21DE-4FAA-801E-634DDDAF4B2B}" type="slidenum">
              <a:rPr lang="en-US" smtClean="0"/>
              <a:pPr/>
              <a:t>44</a:t>
            </a:fld>
            <a:endParaRPr lang="en-US"/>
          </a:p>
        </p:txBody>
      </p:sp>
    </p:spTree>
    <p:extLst>
      <p:ext uri="{BB962C8B-B14F-4D97-AF65-F5344CB8AC3E}">
        <p14:creationId xmlns:p14="http://schemas.microsoft.com/office/powerpoint/2010/main" val="22348310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ternal_image"/>
          <p:cNvPicPr/>
          <p:nvPr/>
        </p:nvPicPr>
        <p:blipFill>
          <a:blip r:embed="rId3">
            <a:extLst>
              <a:ext uri="{28A0092B-C50C-407E-A947-70E740481C1C}">
                <a14:useLocalDpi xmlns:a14="http://schemas.microsoft.com/office/drawing/2010/main" val="0"/>
              </a:ext>
            </a:extLst>
          </a:blip>
          <a:srcRect/>
          <a:stretch>
            <a:fillRect/>
          </a:stretch>
        </p:blipFill>
        <p:spPr bwMode="auto">
          <a:xfrm>
            <a:off x="381000" y="330846"/>
            <a:ext cx="8077200" cy="6042155"/>
          </a:xfrm>
          <a:prstGeom prst="rect">
            <a:avLst/>
          </a:prstGeom>
          <a:noFill/>
          <a:ln>
            <a:noFill/>
          </a:ln>
        </p:spPr>
      </p:pic>
      <p:sp>
        <p:nvSpPr>
          <p:cNvPr id="6" name="Rectangle 5"/>
          <p:cNvSpPr/>
          <p:nvPr/>
        </p:nvSpPr>
        <p:spPr>
          <a:xfrm>
            <a:off x="1447800" y="6389652"/>
            <a:ext cx="6172200" cy="338554"/>
          </a:xfrm>
          <a:prstGeom prst="rect">
            <a:avLst/>
          </a:prstGeom>
        </p:spPr>
        <p:txBody>
          <a:bodyPr wrap="square">
            <a:spAutoFit/>
          </a:bodyPr>
          <a:lstStyle/>
          <a:p>
            <a:pPr algn="ctr"/>
            <a:r>
              <a:rPr lang="en-US" sz="1600" b="1" dirty="0">
                <a:solidFill>
                  <a:srgbClr val="0000FF"/>
                </a:solidFill>
              </a:rPr>
              <a:t>Fig. 34. Various Tesla EVs comparison in range, acceleration, and price. </a:t>
            </a:r>
            <a:endParaRPr lang="fa-IR" sz="1600" b="1" dirty="0">
              <a:solidFill>
                <a:srgbClr val="0000FF"/>
              </a:solidFill>
            </a:endParaRPr>
          </a:p>
        </p:txBody>
      </p:sp>
      <p:sp>
        <p:nvSpPr>
          <p:cNvPr id="3" name="Slide Number Placeholder 2">
            <a:extLst>
              <a:ext uri="{FF2B5EF4-FFF2-40B4-BE49-F238E27FC236}">
                <a16:creationId xmlns:a16="http://schemas.microsoft.com/office/drawing/2014/main" id="{BC019428-1BE0-465A-AE47-6A14B51C5CA6}"/>
              </a:ext>
            </a:extLst>
          </p:cNvPr>
          <p:cNvSpPr>
            <a:spLocks noGrp="1"/>
          </p:cNvSpPr>
          <p:nvPr>
            <p:ph type="sldNum" sz="quarter" idx="12"/>
          </p:nvPr>
        </p:nvSpPr>
        <p:spPr/>
        <p:txBody>
          <a:bodyPr/>
          <a:lstStyle/>
          <a:p>
            <a:fld id="{B6F15528-21DE-4FAA-801E-634DDDAF4B2B}" type="slidenum">
              <a:rPr lang="en-US" smtClean="0"/>
              <a:pPr/>
              <a:t>45</a:t>
            </a:fld>
            <a:endParaRPr lang="en-US"/>
          </a:p>
        </p:txBody>
      </p:sp>
    </p:spTree>
    <p:extLst>
      <p:ext uri="{BB962C8B-B14F-4D97-AF65-F5344CB8AC3E}">
        <p14:creationId xmlns:p14="http://schemas.microsoft.com/office/powerpoint/2010/main" val="13254595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9351" y="6317614"/>
            <a:ext cx="8138849" cy="338554"/>
          </a:xfrm>
          <a:prstGeom prst="rect">
            <a:avLst/>
          </a:prstGeom>
        </p:spPr>
        <p:txBody>
          <a:bodyPr wrap="square">
            <a:spAutoFit/>
          </a:bodyPr>
          <a:lstStyle/>
          <a:p>
            <a:pPr algn="ctr"/>
            <a:r>
              <a:rPr lang="en-US" sz="1600" b="1" dirty="0">
                <a:solidFill>
                  <a:srgbClr val="0000FF"/>
                </a:solidFill>
              </a:rPr>
              <a:t>Fig. 35. Statistics of light-duty plug-in EVs on the road in Netherlands from 2011 to 2020. </a:t>
            </a:r>
            <a:endParaRPr lang="fa-IR" sz="1600" b="1" dirty="0">
              <a:solidFill>
                <a:srgbClr val="0000FF"/>
              </a:solidFill>
            </a:endParaRPr>
          </a:p>
        </p:txBody>
      </p:sp>
      <p:sp>
        <p:nvSpPr>
          <p:cNvPr id="3" name="Slide Number Placeholder 2">
            <a:extLst>
              <a:ext uri="{FF2B5EF4-FFF2-40B4-BE49-F238E27FC236}">
                <a16:creationId xmlns:a16="http://schemas.microsoft.com/office/drawing/2014/main" id="{4DCF1CB6-9CE7-4C17-B744-597B5459CC14}"/>
              </a:ext>
            </a:extLst>
          </p:cNvPr>
          <p:cNvSpPr>
            <a:spLocks noGrp="1"/>
          </p:cNvSpPr>
          <p:nvPr>
            <p:ph type="sldNum" sz="quarter" idx="12"/>
          </p:nvPr>
        </p:nvSpPr>
        <p:spPr/>
        <p:txBody>
          <a:bodyPr/>
          <a:lstStyle/>
          <a:p>
            <a:fld id="{B6F15528-21DE-4FAA-801E-634DDDAF4B2B}" type="slidenum">
              <a:rPr lang="en-US" smtClean="0"/>
              <a:pPr/>
              <a:t>46</a:t>
            </a:fld>
            <a:endParaRPr lang="en-US"/>
          </a:p>
        </p:txBody>
      </p:sp>
      <p:pic>
        <p:nvPicPr>
          <p:cNvPr id="8" name="Picture 7">
            <a:extLst>
              <a:ext uri="{FF2B5EF4-FFF2-40B4-BE49-F238E27FC236}">
                <a16:creationId xmlns:a16="http://schemas.microsoft.com/office/drawing/2014/main" id="{5B1E6753-C2C8-48CE-AFDF-109597216A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62571"/>
            <a:ext cx="7297913" cy="6035675"/>
          </a:xfrm>
          <a:prstGeom prst="rect">
            <a:avLst/>
          </a:prstGeom>
        </p:spPr>
      </p:pic>
    </p:spTree>
    <p:extLst>
      <p:ext uri="{BB962C8B-B14F-4D97-AF65-F5344CB8AC3E}">
        <p14:creationId xmlns:p14="http://schemas.microsoft.com/office/powerpoint/2010/main" val="1140460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8849" y="6443246"/>
            <a:ext cx="7863151" cy="338554"/>
          </a:xfrm>
          <a:prstGeom prst="rect">
            <a:avLst/>
          </a:prstGeom>
        </p:spPr>
        <p:txBody>
          <a:bodyPr wrap="square">
            <a:spAutoFit/>
          </a:bodyPr>
          <a:lstStyle/>
          <a:p>
            <a:pPr algn="ctr"/>
            <a:r>
              <a:rPr lang="en-US" sz="1600" b="1" dirty="0">
                <a:solidFill>
                  <a:srgbClr val="0000FF"/>
                </a:solidFill>
              </a:rPr>
              <a:t>Fig. 36. Annual registration statistics of plug-in EVs in the UK from 2011 to 2020. </a:t>
            </a:r>
            <a:endParaRPr lang="fa-IR" sz="1600" b="1" dirty="0">
              <a:solidFill>
                <a:srgbClr val="0000FF"/>
              </a:solidFill>
            </a:endParaRPr>
          </a:p>
        </p:txBody>
      </p:sp>
      <p:sp>
        <p:nvSpPr>
          <p:cNvPr id="3" name="Slide Number Placeholder 2">
            <a:extLst>
              <a:ext uri="{FF2B5EF4-FFF2-40B4-BE49-F238E27FC236}">
                <a16:creationId xmlns:a16="http://schemas.microsoft.com/office/drawing/2014/main" id="{06D242B7-EF55-4DBC-BD20-B7EACA192E20}"/>
              </a:ext>
            </a:extLst>
          </p:cNvPr>
          <p:cNvSpPr>
            <a:spLocks noGrp="1"/>
          </p:cNvSpPr>
          <p:nvPr>
            <p:ph type="sldNum" sz="quarter" idx="12"/>
          </p:nvPr>
        </p:nvSpPr>
        <p:spPr/>
        <p:txBody>
          <a:bodyPr/>
          <a:lstStyle/>
          <a:p>
            <a:fld id="{B6F15528-21DE-4FAA-801E-634DDDAF4B2B}" type="slidenum">
              <a:rPr lang="en-US" smtClean="0"/>
              <a:pPr/>
              <a:t>47</a:t>
            </a:fld>
            <a:endParaRPr lang="en-US"/>
          </a:p>
        </p:txBody>
      </p:sp>
      <p:pic>
        <p:nvPicPr>
          <p:cNvPr id="4" name="Picture 3">
            <a:extLst>
              <a:ext uri="{FF2B5EF4-FFF2-40B4-BE49-F238E27FC236}">
                <a16:creationId xmlns:a16="http://schemas.microsoft.com/office/drawing/2014/main" id="{610844AF-4815-4145-9058-06DAB482B4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5350"/>
            <a:ext cx="8250608" cy="6290473"/>
          </a:xfrm>
          <a:prstGeom prst="rect">
            <a:avLst/>
          </a:prstGeom>
        </p:spPr>
      </p:pic>
    </p:spTree>
    <p:extLst>
      <p:ext uri="{BB962C8B-B14F-4D97-AF65-F5344CB8AC3E}">
        <p14:creationId xmlns:p14="http://schemas.microsoft.com/office/powerpoint/2010/main" val="31558931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6367046"/>
            <a:ext cx="8534400" cy="338554"/>
          </a:xfrm>
          <a:prstGeom prst="rect">
            <a:avLst/>
          </a:prstGeom>
        </p:spPr>
        <p:txBody>
          <a:bodyPr wrap="square">
            <a:spAutoFit/>
          </a:bodyPr>
          <a:lstStyle/>
          <a:p>
            <a:pPr algn="ctr"/>
            <a:r>
              <a:rPr lang="en-US" sz="1600" b="1" dirty="0">
                <a:solidFill>
                  <a:srgbClr val="0000FF"/>
                </a:solidFill>
              </a:rPr>
              <a:t>Fig. 37. Annual registration statistics of plug-in passenger EVs in Europe from 2011 to 2020. </a:t>
            </a:r>
            <a:endParaRPr lang="fa-IR" sz="1600" b="1" dirty="0">
              <a:solidFill>
                <a:srgbClr val="0000FF"/>
              </a:solidFill>
            </a:endParaRPr>
          </a:p>
        </p:txBody>
      </p:sp>
      <p:sp>
        <p:nvSpPr>
          <p:cNvPr id="5" name="AutoShape 4" descr="Image result for nissan logo"/>
          <p:cNvSpPr>
            <a:spLocks noChangeAspect="1" noChangeArrowheads="1"/>
          </p:cNvSpPr>
          <p:nvPr/>
        </p:nvSpPr>
        <p:spPr bwMode="auto">
          <a:xfrm>
            <a:off x="7921625" y="-2308225"/>
            <a:ext cx="5619750" cy="4819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sp>
        <p:nvSpPr>
          <p:cNvPr id="3" name="Slide Number Placeholder 2">
            <a:extLst>
              <a:ext uri="{FF2B5EF4-FFF2-40B4-BE49-F238E27FC236}">
                <a16:creationId xmlns:a16="http://schemas.microsoft.com/office/drawing/2014/main" id="{DF49A093-91FD-47A6-B021-BBF6E655154A}"/>
              </a:ext>
            </a:extLst>
          </p:cNvPr>
          <p:cNvSpPr>
            <a:spLocks noGrp="1"/>
          </p:cNvSpPr>
          <p:nvPr>
            <p:ph type="sldNum" sz="quarter" idx="12"/>
          </p:nvPr>
        </p:nvSpPr>
        <p:spPr/>
        <p:txBody>
          <a:bodyPr/>
          <a:lstStyle/>
          <a:p>
            <a:fld id="{B6F15528-21DE-4FAA-801E-634DDDAF4B2B}" type="slidenum">
              <a:rPr lang="en-US" smtClean="0"/>
              <a:pPr/>
              <a:t>48</a:t>
            </a:fld>
            <a:endParaRPr lang="en-US"/>
          </a:p>
        </p:txBody>
      </p:sp>
      <p:pic>
        <p:nvPicPr>
          <p:cNvPr id="6" name="Picture 5">
            <a:extLst>
              <a:ext uri="{FF2B5EF4-FFF2-40B4-BE49-F238E27FC236}">
                <a16:creationId xmlns:a16="http://schemas.microsoft.com/office/drawing/2014/main" id="{93AD5978-39CC-4FCD-B4BB-85E0A9D940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591" y="304800"/>
            <a:ext cx="8151809" cy="6016440"/>
          </a:xfrm>
          <a:prstGeom prst="rect">
            <a:avLst/>
          </a:prstGeom>
        </p:spPr>
      </p:pic>
    </p:spTree>
    <p:extLst>
      <p:ext uri="{BB962C8B-B14F-4D97-AF65-F5344CB8AC3E}">
        <p14:creationId xmlns:p14="http://schemas.microsoft.com/office/powerpoint/2010/main" val="41054634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Image result for nissan logo"/>
          <p:cNvSpPr>
            <a:spLocks noChangeAspect="1" noChangeArrowheads="1"/>
          </p:cNvSpPr>
          <p:nvPr/>
        </p:nvSpPr>
        <p:spPr bwMode="auto">
          <a:xfrm>
            <a:off x="7921625" y="-2308225"/>
            <a:ext cx="5619750" cy="4819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sp>
        <p:nvSpPr>
          <p:cNvPr id="3" name="Rectangle 2"/>
          <p:cNvSpPr/>
          <p:nvPr/>
        </p:nvSpPr>
        <p:spPr>
          <a:xfrm>
            <a:off x="840051" y="6443246"/>
            <a:ext cx="7084749" cy="338554"/>
          </a:xfrm>
          <a:prstGeom prst="rect">
            <a:avLst/>
          </a:prstGeom>
        </p:spPr>
        <p:txBody>
          <a:bodyPr wrap="square">
            <a:spAutoFit/>
          </a:bodyPr>
          <a:lstStyle/>
          <a:p>
            <a:pPr algn="ctr"/>
            <a:r>
              <a:rPr lang="en-US" sz="1600" b="1" dirty="0">
                <a:solidFill>
                  <a:srgbClr val="0000FF"/>
                </a:solidFill>
              </a:rPr>
              <a:t>Fig. 38. Annual sales statistics of EVs in China from 2011 to 2020. </a:t>
            </a:r>
            <a:endParaRPr lang="fa-IR" sz="1600" b="1" dirty="0">
              <a:solidFill>
                <a:srgbClr val="0000FF"/>
              </a:solidFill>
            </a:endParaRPr>
          </a:p>
        </p:txBody>
      </p:sp>
      <p:sp>
        <p:nvSpPr>
          <p:cNvPr id="4" name="Slide Number Placeholder 3">
            <a:extLst>
              <a:ext uri="{FF2B5EF4-FFF2-40B4-BE49-F238E27FC236}">
                <a16:creationId xmlns:a16="http://schemas.microsoft.com/office/drawing/2014/main" id="{7848F874-576A-4BBC-8C94-0F3B99DDC6FA}"/>
              </a:ext>
            </a:extLst>
          </p:cNvPr>
          <p:cNvSpPr>
            <a:spLocks noGrp="1"/>
          </p:cNvSpPr>
          <p:nvPr>
            <p:ph type="sldNum" sz="quarter" idx="12"/>
          </p:nvPr>
        </p:nvSpPr>
        <p:spPr/>
        <p:txBody>
          <a:bodyPr/>
          <a:lstStyle/>
          <a:p>
            <a:fld id="{B6F15528-21DE-4FAA-801E-634DDDAF4B2B}" type="slidenum">
              <a:rPr lang="en-US" smtClean="0"/>
              <a:pPr/>
              <a:t>49</a:t>
            </a:fld>
            <a:endParaRPr lang="en-US"/>
          </a:p>
        </p:txBody>
      </p:sp>
      <p:pic>
        <p:nvPicPr>
          <p:cNvPr id="6" name="Picture 5">
            <a:extLst>
              <a:ext uri="{FF2B5EF4-FFF2-40B4-BE49-F238E27FC236}">
                <a16:creationId xmlns:a16="http://schemas.microsoft.com/office/drawing/2014/main" id="{D01A4F17-AAB3-4897-AE75-4DB17654BD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214" y="174871"/>
            <a:ext cx="7850077" cy="6263196"/>
          </a:xfrm>
          <a:prstGeom prst="rect">
            <a:avLst/>
          </a:prstGeom>
        </p:spPr>
      </p:pic>
    </p:spTree>
    <p:extLst>
      <p:ext uri="{BB962C8B-B14F-4D97-AF65-F5344CB8AC3E}">
        <p14:creationId xmlns:p14="http://schemas.microsoft.com/office/powerpoint/2010/main" val="2622534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C72DD6-BD6C-40E5-BCF2-718373E6B5EF}"/>
              </a:ext>
            </a:extLst>
          </p:cNvPr>
          <p:cNvSpPr>
            <a:spLocks noGrp="1"/>
          </p:cNvSpPr>
          <p:nvPr>
            <p:ph type="sldNum" sz="quarter" idx="12"/>
          </p:nvPr>
        </p:nvSpPr>
        <p:spPr/>
        <p:txBody>
          <a:bodyPr/>
          <a:lstStyle/>
          <a:p>
            <a:fld id="{B6F15528-21DE-4FAA-801E-634DDDAF4B2B}" type="slidenum">
              <a:rPr lang="en-US" smtClean="0"/>
              <a:pPr/>
              <a:t>5</a:t>
            </a:fld>
            <a:endParaRPr lang="en-US"/>
          </a:p>
        </p:txBody>
      </p:sp>
      <p:pic>
        <p:nvPicPr>
          <p:cNvPr id="5" name="Picture 4">
            <a:extLst>
              <a:ext uri="{FF2B5EF4-FFF2-40B4-BE49-F238E27FC236}">
                <a16:creationId xmlns:a16="http://schemas.microsoft.com/office/drawing/2014/main" id="{6B2DD3DF-C43F-4922-B6F9-26156DFFA85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2400" y="533400"/>
            <a:ext cx="8839200" cy="4876800"/>
          </a:xfrm>
          <a:prstGeom prst="rect">
            <a:avLst/>
          </a:prstGeom>
          <a:noFill/>
          <a:ln>
            <a:noFill/>
          </a:ln>
        </p:spPr>
      </p:pic>
      <p:sp>
        <p:nvSpPr>
          <p:cNvPr id="6" name="Rectangle 5">
            <a:extLst>
              <a:ext uri="{FF2B5EF4-FFF2-40B4-BE49-F238E27FC236}">
                <a16:creationId xmlns:a16="http://schemas.microsoft.com/office/drawing/2014/main" id="{E4E04CD9-3B26-4991-9963-0FDF41ADADBD}"/>
              </a:ext>
            </a:extLst>
          </p:cNvPr>
          <p:cNvSpPr/>
          <p:nvPr/>
        </p:nvSpPr>
        <p:spPr>
          <a:xfrm>
            <a:off x="152400" y="6063962"/>
            <a:ext cx="8458200" cy="584775"/>
          </a:xfrm>
          <a:prstGeom prst="rect">
            <a:avLst/>
          </a:prstGeom>
        </p:spPr>
        <p:txBody>
          <a:bodyPr wrap="square">
            <a:spAutoFit/>
          </a:bodyPr>
          <a:lstStyle/>
          <a:p>
            <a:pPr algn="ctr"/>
            <a:r>
              <a:rPr lang="en-US" sz="1600" b="1" dirty="0">
                <a:solidFill>
                  <a:srgbClr val="0000FF"/>
                </a:solidFill>
              </a:rPr>
              <a:t>Fig. 3. Block diagram of the uncoordinated and coordinated  charging system for EVs:</a:t>
            </a:r>
          </a:p>
          <a:p>
            <a:pPr algn="ctr"/>
            <a:r>
              <a:rPr lang="en-US" sz="1600" b="1" dirty="0">
                <a:solidFill>
                  <a:srgbClr val="0000FF"/>
                </a:solidFill>
              </a:rPr>
              <a:t> a) uncoordinated; b) coordinated.</a:t>
            </a:r>
            <a:endParaRPr lang="fa-IR" sz="1600" b="1" dirty="0">
              <a:solidFill>
                <a:srgbClr val="0000FF"/>
              </a:solidFill>
            </a:endParaRPr>
          </a:p>
        </p:txBody>
      </p:sp>
      <p:sp>
        <p:nvSpPr>
          <p:cNvPr id="8" name="TextBox 7">
            <a:extLst>
              <a:ext uri="{FF2B5EF4-FFF2-40B4-BE49-F238E27FC236}">
                <a16:creationId xmlns:a16="http://schemas.microsoft.com/office/drawing/2014/main" id="{B3A91C4F-9156-4FB1-9A7D-CD8033EAA096}"/>
              </a:ext>
            </a:extLst>
          </p:cNvPr>
          <p:cNvSpPr txBox="1"/>
          <p:nvPr/>
        </p:nvSpPr>
        <p:spPr>
          <a:xfrm>
            <a:off x="4038600" y="5481507"/>
            <a:ext cx="533400" cy="369332"/>
          </a:xfrm>
          <a:prstGeom prst="rect">
            <a:avLst/>
          </a:prstGeom>
          <a:noFill/>
        </p:spPr>
        <p:txBody>
          <a:bodyPr wrap="square">
            <a:spAutoFit/>
          </a:bodyPr>
          <a:lstStyle/>
          <a:p>
            <a:r>
              <a:rPr lang="en-US" sz="1800" b="1" dirty="0">
                <a:solidFill>
                  <a:srgbClr val="0000FF"/>
                </a:solidFill>
              </a:rPr>
              <a:t>(a)</a:t>
            </a:r>
            <a:endParaRPr lang="en-US" dirty="0"/>
          </a:p>
        </p:txBody>
      </p:sp>
    </p:spTree>
    <p:extLst>
      <p:ext uri="{BB962C8B-B14F-4D97-AF65-F5344CB8AC3E}">
        <p14:creationId xmlns:p14="http://schemas.microsoft.com/office/powerpoint/2010/main" val="42532637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Image result for nissan logo"/>
          <p:cNvSpPr>
            <a:spLocks noChangeAspect="1" noChangeArrowheads="1"/>
          </p:cNvSpPr>
          <p:nvPr/>
        </p:nvSpPr>
        <p:spPr bwMode="auto">
          <a:xfrm>
            <a:off x="7921625" y="-2308225"/>
            <a:ext cx="5619750" cy="4819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pic>
        <p:nvPicPr>
          <p:cNvPr id="5122" name="Picture 2" descr="File:US PEV Sales 2010 by PHEV vs BE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725" y="255838"/>
            <a:ext cx="7458075" cy="614496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068651" y="6400800"/>
            <a:ext cx="7084749" cy="338554"/>
          </a:xfrm>
          <a:prstGeom prst="rect">
            <a:avLst/>
          </a:prstGeom>
        </p:spPr>
        <p:txBody>
          <a:bodyPr wrap="square">
            <a:spAutoFit/>
          </a:bodyPr>
          <a:lstStyle/>
          <a:p>
            <a:pPr algn="ctr"/>
            <a:r>
              <a:rPr lang="en-US" sz="1600" b="1" dirty="0">
                <a:solidFill>
                  <a:srgbClr val="0000FF"/>
                </a:solidFill>
              </a:rPr>
              <a:t>Fig. 39. Annual sales statistics of EVs in the U.S. from 2011 to 2019. </a:t>
            </a:r>
            <a:endParaRPr lang="fa-IR" sz="1600" b="1" dirty="0">
              <a:solidFill>
                <a:srgbClr val="0000FF"/>
              </a:solidFill>
            </a:endParaRPr>
          </a:p>
        </p:txBody>
      </p:sp>
      <p:sp>
        <p:nvSpPr>
          <p:cNvPr id="3" name="Slide Number Placeholder 2">
            <a:extLst>
              <a:ext uri="{FF2B5EF4-FFF2-40B4-BE49-F238E27FC236}">
                <a16:creationId xmlns:a16="http://schemas.microsoft.com/office/drawing/2014/main" id="{791099EF-2D9F-42FB-A582-2533AB39ECEC}"/>
              </a:ext>
            </a:extLst>
          </p:cNvPr>
          <p:cNvSpPr>
            <a:spLocks noGrp="1"/>
          </p:cNvSpPr>
          <p:nvPr>
            <p:ph type="sldNum" sz="quarter" idx="12"/>
          </p:nvPr>
        </p:nvSpPr>
        <p:spPr/>
        <p:txBody>
          <a:bodyPr/>
          <a:lstStyle/>
          <a:p>
            <a:fld id="{B6F15528-21DE-4FAA-801E-634DDDAF4B2B}" type="slidenum">
              <a:rPr lang="en-US" smtClean="0"/>
              <a:pPr/>
              <a:t>50</a:t>
            </a:fld>
            <a:endParaRPr lang="en-US"/>
          </a:p>
        </p:txBody>
      </p:sp>
    </p:spTree>
    <p:extLst>
      <p:ext uri="{BB962C8B-B14F-4D97-AF65-F5344CB8AC3E}">
        <p14:creationId xmlns:p14="http://schemas.microsoft.com/office/powerpoint/2010/main" val="33520482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6434285" cy="64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6629401" y="2838603"/>
            <a:ext cx="2362200" cy="830997"/>
          </a:xfrm>
          <a:prstGeom prst="rect">
            <a:avLst/>
          </a:prstGeom>
        </p:spPr>
        <p:txBody>
          <a:bodyPr wrap="square">
            <a:spAutoFit/>
          </a:bodyPr>
          <a:lstStyle/>
          <a:p>
            <a:pPr algn="ctr"/>
            <a:r>
              <a:rPr lang="en-US" sz="1600" b="1" dirty="0">
                <a:solidFill>
                  <a:srgbClr val="0000FF"/>
                </a:solidFill>
              </a:rPr>
              <a:t>Fig. 40. BEV and PHEV sales trend comparison in 2010-2017.</a:t>
            </a:r>
            <a:endParaRPr lang="fa-IR" sz="1600" b="1" dirty="0">
              <a:solidFill>
                <a:srgbClr val="0000FF"/>
              </a:solidFill>
            </a:endParaRPr>
          </a:p>
        </p:txBody>
      </p:sp>
      <p:sp>
        <p:nvSpPr>
          <p:cNvPr id="3" name="Slide Number Placeholder 2">
            <a:extLst>
              <a:ext uri="{FF2B5EF4-FFF2-40B4-BE49-F238E27FC236}">
                <a16:creationId xmlns:a16="http://schemas.microsoft.com/office/drawing/2014/main" id="{1EF979B3-A322-4359-BECB-02130A5507FE}"/>
              </a:ext>
            </a:extLst>
          </p:cNvPr>
          <p:cNvSpPr>
            <a:spLocks noGrp="1"/>
          </p:cNvSpPr>
          <p:nvPr>
            <p:ph type="sldNum" sz="quarter" idx="12"/>
          </p:nvPr>
        </p:nvSpPr>
        <p:spPr/>
        <p:txBody>
          <a:bodyPr/>
          <a:lstStyle/>
          <a:p>
            <a:fld id="{B6F15528-21DE-4FAA-801E-634DDDAF4B2B}" type="slidenum">
              <a:rPr lang="en-US" smtClean="0"/>
              <a:pPr/>
              <a:t>51</a:t>
            </a:fld>
            <a:endParaRPr lang="en-US"/>
          </a:p>
        </p:txBody>
      </p:sp>
    </p:spTree>
    <p:extLst>
      <p:ext uri="{BB962C8B-B14F-4D97-AF65-F5344CB8AC3E}">
        <p14:creationId xmlns:p14="http://schemas.microsoft.com/office/powerpoint/2010/main" val="1632757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28" y="609600"/>
            <a:ext cx="8955372" cy="360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166257" y="304800"/>
            <a:ext cx="4767943" cy="338554"/>
          </a:xfrm>
          <a:prstGeom prst="rect">
            <a:avLst/>
          </a:prstGeom>
        </p:spPr>
        <p:txBody>
          <a:bodyPr wrap="square">
            <a:spAutoFit/>
          </a:bodyPr>
          <a:lstStyle/>
          <a:p>
            <a:pPr algn="ctr"/>
            <a:r>
              <a:rPr lang="en-US" sz="1600" b="1" dirty="0">
                <a:solidFill>
                  <a:srgbClr val="0000FF"/>
                </a:solidFill>
              </a:rPr>
              <a:t>Table 7. Automakers EV sales comparison in 2018.</a:t>
            </a:r>
            <a:endParaRPr lang="fa-IR" sz="1600" b="1" dirty="0">
              <a:solidFill>
                <a:srgbClr val="0000FF"/>
              </a:solidFill>
            </a:endParaRPr>
          </a:p>
        </p:txBody>
      </p:sp>
      <p:pic>
        <p:nvPicPr>
          <p:cNvPr id="2052" name="Picture 4" descr="Image result for Tesla model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2624" y="4572000"/>
            <a:ext cx="288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toyota prius prime 202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74366" y="4572000"/>
            <a:ext cx="2161796" cy="1440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91200" y="4572000"/>
            <a:ext cx="2743290" cy="1440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11D33E51-6C1B-40FC-893F-D9D098C9C720}"/>
              </a:ext>
            </a:extLst>
          </p:cNvPr>
          <p:cNvSpPr>
            <a:spLocks noGrp="1"/>
          </p:cNvSpPr>
          <p:nvPr>
            <p:ph type="sldNum" sz="quarter" idx="12"/>
          </p:nvPr>
        </p:nvSpPr>
        <p:spPr/>
        <p:txBody>
          <a:bodyPr/>
          <a:lstStyle/>
          <a:p>
            <a:fld id="{B6F15528-21DE-4FAA-801E-634DDDAF4B2B}" type="slidenum">
              <a:rPr lang="en-US" smtClean="0"/>
              <a:pPr/>
              <a:t>52</a:t>
            </a:fld>
            <a:endParaRPr lang="en-US"/>
          </a:p>
        </p:txBody>
      </p:sp>
    </p:spTree>
    <p:extLst>
      <p:ext uri="{BB962C8B-B14F-4D97-AF65-F5344CB8AC3E}">
        <p14:creationId xmlns:p14="http://schemas.microsoft.com/office/powerpoint/2010/main" val="34887248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2193412"/>
            <a:ext cx="2971800" cy="584775"/>
          </a:xfrm>
          <a:prstGeom prst="rect">
            <a:avLst/>
          </a:prstGeom>
        </p:spPr>
        <p:txBody>
          <a:bodyPr wrap="square">
            <a:spAutoFit/>
          </a:bodyPr>
          <a:lstStyle/>
          <a:p>
            <a:pPr algn="ctr"/>
            <a:r>
              <a:rPr lang="en-US" sz="1600" b="1" dirty="0">
                <a:solidFill>
                  <a:srgbClr val="0000FF"/>
                </a:solidFill>
              </a:rPr>
              <a:t>Fig. 41. Luxury car sales comparison in 2018.</a:t>
            </a:r>
            <a:endParaRPr lang="fa-IR" sz="1600" b="1" dirty="0">
              <a:solidFill>
                <a:srgbClr val="0000FF"/>
              </a:solidFill>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30839"/>
            <a:ext cx="5562600" cy="4154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23826" y="4432300"/>
            <a:ext cx="8591574" cy="2308324"/>
          </a:xfrm>
          <a:prstGeom prst="rect">
            <a:avLst/>
          </a:prstGeom>
        </p:spPr>
        <p:txBody>
          <a:bodyPr wrap="square">
            <a:spAutoFit/>
          </a:bodyPr>
          <a:lstStyle/>
          <a:p>
            <a:pPr marL="285750" indent="-285750" algn="just">
              <a:buFont typeface="Wingdings" panose="05000000000000000000" pitchFamily="2" charset="2"/>
              <a:buChar char="q"/>
            </a:pPr>
            <a:r>
              <a:rPr lang="en-US" b="1" dirty="0">
                <a:solidFill>
                  <a:srgbClr val="FF0000"/>
                </a:solidFill>
              </a:rPr>
              <a:t>About the EU Automotive industry:</a:t>
            </a:r>
            <a:r>
              <a:rPr lang="en-US" dirty="0">
                <a:solidFill>
                  <a:srgbClr val="FF0000"/>
                </a:solidFill>
              </a:rPr>
              <a:t>	</a:t>
            </a:r>
          </a:p>
          <a:p>
            <a:pPr marL="285750" indent="-285750" algn="just">
              <a:buFont typeface="Wingdings" pitchFamily="2" charset="2"/>
              <a:buChar char="ü"/>
            </a:pPr>
            <a:r>
              <a:rPr lang="en-US" dirty="0"/>
              <a:t>12.2 million people - or 5.6% of the EU employed population - work in the sector. </a:t>
            </a:r>
          </a:p>
          <a:p>
            <a:pPr marL="285750" indent="-285750" algn="just">
              <a:buFont typeface="Wingdings" pitchFamily="2" charset="2"/>
              <a:buChar char="ü"/>
            </a:pPr>
            <a:r>
              <a:rPr lang="en-US" dirty="0"/>
              <a:t>The 3.1 million jobs in automotive manufacturing represent 10.4% of EU manufacturing employment. </a:t>
            </a:r>
          </a:p>
          <a:p>
            <a:pPr marL="285750" indent="-285750" algn="just">
              <a:buFont typeface="Wingdings" pitchFamily="2" charset="2"/>
              <a:buChar char="ü"/>
            </a:pPr>
            <a:r>
              <a:rPr lang="en-US" dirty="0"/>
              <a:t>Motor vehicles account for over €400 billion in tax contributions in the EU15. </a:t>
            </a:r>
          </a:p>
          <a:p>
            <a:pPr marL="285750" indent="-285750" algn="just">
              <a:buFont typeface="Wingdings" pitchFamily="2" charset="2"/>
              <a:buChar char="ü"/>
            </a:pPr>
            <a:r>
              <a:rPr lang="en-US" dirty="0"/>
              <a:t>The sector is also a key driver of knowledge and innovation, representing Europe's largest private contributor to R&amp;D, with €44.7 billion invested annually. </a:t>
            </a:r>
          </a:p>
          <a:p>
            <a:pPr marL="285750" indent="-285750" algn="just">
              <a:buFont typeface="Wingdings" pitchFamily="2" charset="2"/>
              <a:buChar char="ü"/>
            </a:pPr>
            <a:r>
              <a:rPr lang="en-US" dirty="0"/>
              <a:t>The automobile industry generates a trade surplus of €100.4 billion for the EU. </a:t>
            </a:r>
            <a:endParaRPr lang="fa-IR" dirty="0"/>
          </a:p>
        </p:txBody>
      </p:sp>
      <p:sp>
        <p:nvSpPr>
          <p:cNvPr id="3" name="Slide Number Placeholder 2">
            <a:extLst>
              <a:ext uri="{FF2B5EF4-FFF2-40B4-BE49-F238E27FC236}">
                <a16:creationId xmlns:a16="http://schemas.microsoft.com/office/drawing/2014/main" id="{E3F40102-C068-4522-848F-9B43E9F32079}"/>
              </a:ext>
            </a:extLst>
          </p:cNvPr>
          <p:cNvSpPr>
            <a:spLocks noGrp="1"/>
          </p:cNvSpPr>
          <p:nvPr>
            <p:ph type="sldNum" sz="quarter" idx="12"/>
          </p:nvPr>
        </p:nvSpPr>
        <p:spPr/>
        <p:txBody>
          <a:bodyPr/>
          <a:lstStyle/>
          <a:p>
            <a:fld id="{B6F15528-21DE-4FAA-801E-634DDDAF4B2B}" type="slidenum">
              <a:rPr lang="en-US" smtClean="0"/>
              <a:pPr/>
              <a:t>53</a:t>
            </a:fld>
            <a:endParaRPr lang="en-US"/>
          </a:p>
        </p:txBody>
      </p:sp>
    </p:spTree>
    <p:extLst>
      <p:ext uri="{BB962C8B-B14F-4D97-AF65-F5344CB8AC3E}">
        <p14:creationId xmlns:p14="http://schemas.microsoft.com/office/powerpoint/2010/main" val="36024476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 y="1066800"/>
            <a:ext cx="8953500" cy="469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981200" y="609600"/>
            <a:ext cx="5169813" cy="338554"/>
          </a:xfrm>
          <a:prstGeom prst="rect">
            <a:avLst/>
          </a:prstGeom>
        </p:spPr>
        <p:txBody>
          <a:bodyPr wrap="none">
            <a:spAutoFit/>
          </a:bodyPr>
          <a:lstStyle/>
          <a:p>
            <a:r>
              <a:rPr lang="en-US" sz="1600" b="1" dirty="0">
                <a:solidFill>
                  <a:srgbClr val="0000FF"/>
                </a:solidFill>
              </a:rPr>
              <a:t>Table 8. Specifications of some commercially available EVs.</a:t>
            </a:r>
            <a:endParaRPr lang="fa-IR" sz="1600" b="1" dirty="0">
              <a:solidFill>
                <a:srgbClr val="0000FF"/>
              </a:solidFill>
            </a:endParaRPr>
          </a:p>
        </p:txBody>
      </p:sp>
      <p:sp>
        <p:nvSpPr>
          <p:cNvPr id="4" name="Slide Number Placeholder 3">
            <a:extLst>
              <a:ext uri="{FF2B5EF4-FFF2-40B4-BE49-F238E27FC236}">
                <a16:creationId xmlns:a16="http://schemas.microsoft.com/office/drawing/2014/main" id="{4E7A6188-9A9A-4F55-B0A5-A37F3EDB524D}"/>
              </a:ext>
            </a:extLst>
          </p:cNvPr>
          <p:cNvSpPr>
            <a:spLocks noGrp="1"/>
          </p:cNvSpPr>
          <p:nvPr>
            <p:ph type="sldNum" sz="quarter" idx="12"/>
          </p:nvPr>
        </p:nvSpPr>
        <p:spPr/>
        <p:txBody>
          <a:bodyPr/>
          <a:lstStyle/>
          <a:p>
            <a:fld id="{B6F15528-21DE-4FAA-801E-634DDDAF4B2B}" type="slidenum">
              <a:rPr lang="en-US" smtClean="0"/>
              <a:pPr/>
              <a:t>54</a:t>
            </a:fld>
            <a:endParaRPr lang="en-US"/>
          </a:p>
        </p:txBody>
      </p:sp>
    </p:spTree>
    <p:extLst>
      <p:ext uri="{BB962C8B-B14F-4D97-AF65-F5344CB8AC3E}">
        <p14:creationId xmlns:p14="http://schemas.microsoft.com/office/powerpoint/2010/main" val="1508343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096000" y="3191301"/>
            <a:ext cx="2819400" cy="830997"/>
          </a:xfrm>
          <a:prstGeom prst="rect">
            <a:avLst/>
          </a:prstGeom>
        </p:spPr>
        <p:txBody>
          <a:bodyPr wrap="square">
            <a:spAutoFit/>
          </a:bodyPr>
          <a:lstStyle/>
          <a:p>
            <a:pPr algn="ctr"/>
            <a:r>
              <a:rPr lang="en-US" sz="1600" b="1" dirty="0">
                <a:solidFill>
                  <a:srgbClr val="0000FF"/>
                </a:solidFill>
              </a:rPr>
              <a:t>Fig. 42. Li-ion battery price trend till now (upper) and in the future (lower).</a:t>
            </a:r>
            <a:endParaRPr lang="fa-IR" sz="1600" b="1" dirty="0">
              <a:solidFill>
                <a:srgbClr val="0000FF"/>
              </a:solidFill>
            </a:endParaRPr>
          </a:p>
        </p:txBody>
      </p:sp>
      <p:pic>
        <p:nvPicPr>
          <p:cNvPr id="7175" name="Picture 7" descr="Image result for lithium-ion battery energy density and price till 2030"/>
          <p:cNvPicPr>
            <a:picLocks noChangeAspect="1" noChangeArrowheads="1"/>
          </p:cNvPicPr>
          <p:nvPr/>
        </p:nvPicPr>
        <p:blipFill rotWithShape="1">
          <a:blip r:embed="rId3">
            <a:extLst>
              <a:ext uri="{28A0092B-C50C-407E-A947-70E740481C1C}">
                <a14:useLocalDpi xmlns:a14="http://schemas.microsoft.com/office/drawing/2010/main" val="0"/>
              </a:ext>
            </a:extLst>
          </a:blip>
          <a:srcRect t="8539" b="7361"/>
          <a:stretch/>
        </p:blipFill>
        <p:spPr bwMode="auto">
          <a:xfrm>
            <a:off x="228600" y="762000"/>
            <a:ext cx="4943758" cy="2880000"/>
          </a:xfrm>
          <a:prstGeom prst="rect">
            <a:avLst/>
          </a:prstGeom>
          <a:noFill/>
          <a:extLst>
            <a:ext uri="{909E8E84-426E-40DD-AFC4-6F175D3DCCD1}">
              <a14:hiddenFill xmlns:a14="http://schemas.microsoft.com/office/drawing/2010/main">
                <a:solidFill>
                  <a:srgbClr val="FFFFFF"/>
                </a:solidFill>
              </a14:hiddenFill>
            </a:ext>
          </a:extLst>
        </p:spPr>
      </p:pic>
      <p:pic>
        <p:nvPicPr>
          <p:cNvPr id="7177" name="Picture 9" descr="Image result for lithium-ion battery energy density and price till 2030"/>
          <p:cNvPicPr>
            <a:picLocks noChangeAspect="1" noChangeArrowheads="1"/>
          </p:cNvPicPr>
          <p:nvPr/>
        </p:nvPicPr>
        <p:blipFill rotWithShape="1">
          <a:blip r:embed="rId4">
            <a:extLst>
              <a:ext uri="{28A0092B-C50C-407E-A947-70E740481C1C}">
                <a14:useLocalDpi xmlns:a14="http://schemas.microsoft.com/office/drawing/2010/main" val="0"/>
              </a:ext>
            </a:extLst>
          </a:blip>
          <a:srcRect l="7556" t="10993" r="10889" b="16674"/>
          <a:stretch/>
        </p:blipFill>
        <p:spPr bwMode="auto">
          <a:xfrm>
            <a:off x="187337" y="3606800"/>
            <a:ext cx="5479631" cy="3240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28600" y="152400"/>
            <a:ext cx="3974165" cy="369332"/>
          </a:xfrm>
          <a:prstGeom prst="rect">
            <a:avLst/>
          </a:prstGeom>
        </p:spPr>
        <p:txBody>
          <a:bodyPr wrap="none">
            <a:spAutoFit/>
          </a:bodyPr>
          <a:lstStyle/>
          <a:p>
            <a:r>
              <a:rPr lang="en-US" b="1" dirty="0">
                <a:solidFill>
                  <a:srgbClr val="00B050"/>
                </a:solidFill>
                <a:cs typeface="Times New Roman" pitchFamily="18" charset="0"/>
              </a:rPr>
              <a:t>5.3.2. Future perspective for EV market </a:t>
            </a:r>
            <a:endParaRPr lang="fa-IR" dirty="0">
              <a:solidFill>
                <a:srgbClr val="00B050"/>
              </a:solidFill>
            </a:endParaRPr>
          </a:p>
        </p:txBody>
      </p:sp>
      <p:sp>
        <p:nvSpPr>
          <p:cNvPr id="3" name="Rectangle 2"/>
          <p:cNvSpPr/>
          <p:nvPr/>
        </p:nvSpPr>
        <p:spPr>
          <a:xfrm>
            <a:off x="4110434" y="407075"/>
            <a:ext cx="4957365" cy="2031325"/>
          </a:xfrm>
          <a:prstGeom prst="rect">
            <a:avLst/>
          </a:prstGeom>
        </p:spPr>
        <p:txBody>
          <a:bodyPr wrap="square">
            <a:spAutoFit/>
          </a:bodyPr>
          <a:lstStyle/>
          <a:p>
            <a:pPr marL="285750" indent="-285750" algn="just">
              <a:buFont typeface="Wingdings" pitchFamily="2" charset="2"/>
              <a:buChar char="q"/>
            </a:pPr>
            <a:r>
              <a:rPr lang="en-US" dirty="0"/>
              <a:t>The historic learning rate for EV Li-ion battery prices from 2010-2017 was around 18%. This means that for every doubling of cumulative volume, we observe an 18% reduction in cost. Based on this, </a:t>
            </a:r>
            <a:r>
              <a:rPr lang="en-US" dirty="0">
                <a:solidFill>
                  <a:srgbClr val="FF0000"/>
                </a:solidFill>
              </a:rPr>
              <a:t>we expect battery prices to continue to decline, reaching $96/kWh in 2025 and $70/kWh in 2030. </a:t>
            </a:r>
            <a:endParaRPr lang="fa-IR" dirty="0">
              <a:solidFill>
                <a:srgbClr val="FF0000"/>
              </a:solidFill>
            </a:endParaRPr>
          </a:p>
        </p:txBody>
      </p:sp>
      <p:sp>
        <p:nvSpPr>
          <p:cNvPr id="4" name="Rectangle 3"/>
          <p:cNvSpPr/>
          <p:nvPr/>
        </p:nvSpPr>
        <p:spPr>
          <a:xfrm>
            <a:off x="5486401" y="4343400"/>
            <a:ext cx="3352800" cy="1200329"/>
          </a:xfrm>
          <a:prstGeom prst="rect">
            <a:avLst/>
          </a:prstGeom>
        </p:spPr>
        <p:txBody>
          <a:bodyPr wrap="square">
            <a:spAutoFit/>
          </a:bodyPr>
          <a:lstStyle/>
          <a:p>
            <a:pPr marL="285750" indent="-285750" algn="just">
              <a:buFont typeface="Wingdings" pitchFamily="2" charset="2"/>
              <a:buChar char="q"/>
            </a:pPr>
            <a:r>
              <a:rPr lang="en-US" dirty="0"/>
              <a:t>The price for lithium-ion battery packs has fallen by 24% since 2016 and 79% since 2010. 	</a:t>
            </a:r>
          </a:p>
        </p:txBody>
      </p:sp>
      <p:sp>
        <p:nvSpPr>
          <p:cNvPr id="5" name="Slide Number Placeholder 4">
            <a:extLst>
              <a:ext uri="{FF2B5EF4-FFF2-40B4-BE49-F238E27FC236}">
                <a16:creationId xmlns:a16="http://schemas.microsoft.com/office/drawing/2014/main" id="{827C4DE8-0182-4B82-B462-462248D6E60B}"/>
              </a:ext>
            </a:extLst>
          </p:cNvPr>
          <p:cNvSpPr>
            <a:spLocks noGrp="1"/>
          </p:cNvSpPr>
          <p:nvPr>
            <p:ph type="sldNum" sz="quarter" idx="12"/>
          </p:nvPr>
        </p:nvSpPr>
        <p:spPr/>
        <p:txBody>
          <a:bodyPr/>
          <a:lstStyle/>
          <a:p>
            <a:fld id="{B6F15528-21DE-4FAA-801E-634DDDAF4B2B}" type="slidenum">
              <a:rPr lang="en-US" smtClean="0"/>
              <a:pPr/>
              <a:t>55</a:t>
            </a:fld>
            <a:endParaRPr lang="en-US"/>
          </a:p>
        </p:txBody>
      </p:sp>
    </p:spTree>
    <p:extLst>
      <p:ext uri="{BB962C8B-B14F-4D97-AF65-F5344CB8AC3E}">
        <p14:creationId xmlns:p14="http://schemas.microsoft.com/office/powerpoint/2010/main" val="34243690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36525"/>
            <a:ext cx="5700297" cy="341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0" y="228600"/>
            <a:ext cx="3350948" cy="830997"/>
          </a:xfrm>
          <a:prstGeom prst="rect">
            <a:avLst/>
          </a:prstGeom>
        </p:spPr>
        <p:txBody>
          <a:bodyPr wrap="square">
            <a:spAutoFit/>
          </a:bodyPr>
          <a:lstStyle/>
          <a:p>
            <a:pPr algn="ctr"/>
            <a:r>
              <a:rPr lang="en-US" sz="1600" b="1" dirty="0">
                <a:solidFill>
                  <a:srgbClr val="0000FF"/>
                </a:solidFill>
              </a:rPr>
              <a:t>Fig. 43. Global e-bus Li-ion battery demand and global EV lithium-ion battery manufacturing capacity. </a:t>
            </a:r>
            <a:r>
              <a:rPr lang="en-US" sz="1600" dirty="0">
                <a:solidFill>
                  <a:srgbClr val="0000FF"/>
                </a:solidFill>
              </a:rPr>
              <a:t>	</a:t>
            </a:r>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3618000"/>
            <a:ext cx="4408941" cy="32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836849" y="4653225"/>
            <a:ext cx="3276600" cy="584775"/>
          </a:xfrm>
          <a:prstGeom prst="rect">
            <a:avLst/>
          </a:prstGeom>
        </p:spPr>
        <p:txBody>
          <a:bodyPr wrap="square">
            <a:spAutoFit/>
          </a:bodyPr>
          <a:lstStyle/>
          <a:p>
            <a:pPr algn="ctr"/>
            <a:r>
              <a:rPr lang="en-US" sz="1600" b="1" dirty="0">
                <a:solidFill>
                  <a:srgbClr val="0000FF"/>
                </a:solidFill>
              </a:rPr>
              <a:t>Fig. 44. Li-ion battery pack price forecast. </a:t>
            </a:r>
            <a:endParaRPr lang="fa-IR" sz="1600" dirty="0">
              <a:solidFill>
                <a:srgbClr val="0000FF"/>
              </a:solidFill>
            </a:endParaRPr>
          </a:p>
        </p:txBody>
      </p:sp>
      <p:sp>
        <p:nvSpPr>
          <p:cNvPr id="4" name="Rectangle 3"/>
          <p:cNvSpPr/>
          <p:nvPr/>
        </p:nvSpPr>
        <p:spPr>
          <a:xfrm>
            <a:off x="92755" y="1169075"/>
            <a:ext cx="3336245" cy="2031325"/>
          </a:xfrm>
          <a:prstGeom prst="rect">
            <a:avLst/>
          </a:prstGeom>
        </p:spPr>
        <p:txBody>
          <a:bodyPr wrap="square">
            <a:spAutoFit/>
          </a:bodyPr>
          <a:lstStyle/>
          <a:p>
            <a:pPr marL="285750" indent="-285750" algn="just">
              <a:buFont typeface="Wingdings" pitchFamily="2" charset="2"/>
              <a:buChar char="q"/>
            </a:pPr>
            <a:r>
              <a:rPr lang="en-US" dirty="0"/>
              <a:t>In 2017 battery demand from e-buses was slightly lower than in 2016, as a result of the drop in e-bus sales in China. The majority of Li-ion battery manufacturing capacity is located in China.  </a:t>
            </a:r>
            <a:endParaRPr lang="fa-IR" dirty="0"/>
          </a:p>
        </p:txBody>
      </p:sp>
      <p:sp>
        <p:nvSpPr>
          <p:cNvPr id="5" name="Slide Number Placeholder 4">
            <a:extLst>
              <a:ext uri="{FF2B5EF4-FFF2-40B4-BE49-F238E27FC236}">
                <a16:creationId xmlns:a16="http://schemas.microsoft.com/office/drawing/2014/main" id="{A2C7657E-4505-4B21-BC82-5C9353F43D08}"/>
              </a:ext>
            </a:extLst>
          </p:cNvPr>
          <p:cNvSpPr>
            <a:spLocks noGrp="1"/>
          </p:cNvSpPr>
          <p:nvPr>
            <p:ph type="sldNum" sz="quarter" idx="12"/>
          </p:nvPr>
        </p:nvSpPr>
        <p:spPr/>
        <p:txBody>
          <a:bodyPr/>
          <a:lstStyle/>
          <a:p>
            <a:fld id="{B6F15528-21DE-4FAA-801E-634DDDAF4B2B}" type="slidenum">
              <a:rPr lang="en-US" smtClean="0"/>
              <a:pPr/>
              <a:t>56</a:t>
            </a:fld>
            <a:endParaRPr lang="en-US"/>
          </a:p>
        </p:txBody>
      </p:sp>
    </p:spTree>
    <p:extLst>
      <p:ext uri="{BB962C8B-B14F-4D97-AF65-F5344CB8AC3E}">
        <p14:creationId xmlns:p14="http://schemas.microsoft.com/office/powerpoint/2010/main" val="39179395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54000" y="228600"/>
            <a:ext cx="8661400" cy="2308324"/>
          </a:xfrm>
          <a:prstGeom prst="rect">
            <a:avLst/>
          </a:prstGeom>
        </p:spPr>
        <p:txBody>
          <a:bodyPr wrap="square">
            <a:spAutoFit/>
          </a:bodyPr>
          <a:lstStyle/>
          <a:p>
            <a:pPr marL="285750" indent="-285750" algn="just">
              <a:buFont typeface="Wingdings" pitchFamily="2" charset="2"/>
              <a:buChar char="q"/>
            </a:pPr>
            <a:r>
              <a:rPr lang="en-US" dirty="0"/>
              <a:t>The </a:t>
            </a:r>
            <a:r>
              <a:rPr lang="en-US" b="1" dirty="0"/>
              <a:t>location of battery manufacturing </a:t>
            </a:r>
            <a:r>
              <a:rPr lang="en-US" dirty="0"/>
              <a:t>also plays an important role in determining costs. </a:t>
            </a:r>
            <a:r>
              <a:rPr lang="en-US" dirty="0">
                <a:solidFill>
                  <a:srgbClr val="FF0000"/>
                </a:solidFill>
              </a:rPr>
              <a:t>Factors such as local electricity costs, labor and financing will also affect the cost of manufacturing. </a:t>
            </a:r>
            <a:r>
              <a:rPr lang="en-US" dirty="0"/>
              <a:t>Battery prices in China are currently the lowest at </a:t>
            </a:r>
            <a:r>
              <a:rPr lang="en-US" b="1" dirty="0"/>
              <a:t>both pack and cell level</a:t>
            </a:r>
            <a:r>
              <a:rPr lang="en-US" dirty="0"/>
              <a:t>, due to a </a:t>
            </a:r>
            <a:r>
              <a:rPr lang="en-US" b="1" dirty="0"/>
              <a:t>combination of scale of manufacturing</a:t>
            </a:r>
            <a:r>
              <a:rPr lang="en-US" dirty="0"/>
              <a:t>, </a:t>
            </a:r>
            <a:r>
              <a:rPr lang="en-US" b="1" dirty="0"/>
              <a:t>labor costs</a:t>
            </a:r>
            <a:r>
              <a:rPr lang="en-US" dirty="0"/>
              <a:t>, </a:t>
            </a:r>
            <a:r>
              <a:rPr lang="en-US" b="1" dirty="0"/>
              <a:t>electricity prices</a:t>
            </a:r>
            <a:r>
              <a:rPr lang="en-US" dirty="0"/>
              <a:t> and </a:t>
            </a:r>
            <a:r>
              <a:rPr lang="en-US" b="1" dirty="0"/>
              <a:t>favorable local conditions</a:t>
            </a:r>
            <a:r>
              <a:rPr lang="en-US" dirty="0"/>
              <a:t>. This in turn allows e-buses made in China to be considerably cheaper than in the rest of the world. We estimated the manufacturer’s price for the electric BYD K9 at around 1.75 million Yuan ($264,000) – significantly less than e-buses on offer in Europe or the U.S. </a:t>
            </a:r>
            <a:endParaRPr lang="fa-IR" dirty="0"/>
          </a:p>
        </p:txBody>
      </p:sp>
      <p:sp>
        <p:nvSpPr>
          <p:cNvPr id="8" name="Rectangle 7"/>
          <p:cNvSpPr/>
          <p:nvPr/>
        </p:nvSpPr>
        <p:spPr>
          <a:xfrm>
            <a:off x="4978400" y="2411716"/>
            <a:ext cx="3784600" cy="338554"/>
          </a:xfrm>
          <a:prstGeom prst="rect">
            <a:avLst/>
          </a:prstGeom>
        </p:spPr>
        <p:txBody>
          <a:bodyPr wrap="square">
            <a:spAutoFit/>
          </a:bodyPr>
          <a:lstStyle/>
          <a:p>
            <a:pPr algn="ctr"/>
            <a:r>
              <a:rPr lang="en-US" sz="1600" b="1" dirty="0">
                <a:solidFill>
                  <a:srgbClr val="0000FF"/>
                </a:solidFill>
              </a:rPr>
              <a:t>Fig. 45. EV parts price trend in the future.</a:t>
            </a:r>
            <a:endParaRPr lang="fa-IR" sz="1600" b="1" dirty="0">
              <a:solidFill>
                <a:srgbClr val="0000FF"/>
              </a:solidFill>
            </a:endParaRPr>
          </a:p>
        </p:txBody>
      </p:sp>
      <p:pic>
        <p:nvPicPr>
          <p:cNvPr id="9" name="Picture 2" descr="Image result for electric vehicle price trend for 20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827215"/>
            <a:ext cx="6324600" cy="379266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37E9A400-662B-418B-A07D-C7FA12564276}"/>
              </a:ext>
            </a:extLst>
          </p:cNvPr>
          <p:cNvSpPr>
            <a:spLocks noGrp="1"/>
          </p:cNvSpPr>
          <p:nvPr>
            <p:ph type="sldNum" sz="quarter" idx="12"/>
          </p:nvPr>
        </p:nvSpPr>
        <p:spPr/>
        <p:txBody>
          <a:bodyPr/>
          <a:lstStyle/>
          <a:p>
            <a:fld id="{B6F15528-21DE-4FAA-801E-634DDDAF4B2B}" type="slidenum">
              <a:rPr lang="en-US" smtClean="0"/>
              <a:pPr/>
              <a:t>57</a:t>
            </a:fld>
            <a:endParaRPr lang="en-US"/>
          </a:p>
        </p:txBody>
      </p:sp>
    </p:spTree>
    <p:extLst>
      <p:ext uri="{BB962C8B-B14F-4D97-AF65-F5344CB8AC3E}">
        <p14:creationId xmlns:p14="http://schemas.microsoft.com/office/powerpoint/2010/main" val="11341430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Image result for future roadmap of automaker 2030 tesl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031" b="3084"/>
          <a:stretch/>
        </p:blipFill>
        <p:spPr bwMode="auto">
          <a:xfrm>
            <a:off x="301138" y="914400"/>
            <a:ext cx="8541723" cy="3794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219200" y="4708800"/>
            <a:ext cx="6400800" cy="338554"/>
          </a:xfrm>
          <a:prstGeom prst="rect">
            <a:avLst/>
          </a:prstGeom>
        </p:spPr>
        <p:txBody>
          <a:bodyPr wrap="square">
            <a:spAutoFit/>
          </a:bodyPr>
          <a:lstStyle/>
          <a:p>
            <a:pPr algn="ctr"/>
            <a:r>
              <a:rPr lang="en-US" sz="1600" b="1" dirty="0">
                <a:solidFill>
                  <a:srgbClr val="0000FF"/>
                </a:solidFill>
              </a:rPr>
              <a:t>Fig. 46. EV sales trend in the future in various countries of the world.</a:t>
            </a:r>
            <a:endParaRPr lang="fa-IR" sz="1600" b="1" dirty="0">
              <a:solidFill>
                <a:srgbClr val="0000FF"/>
              </a:solidFill>
            </a:endParaRPr>
          </a:p>
        </p:txBody>
      </p:sp>
      <p:sp>
        <p:nvSpPr>
          <p:cNvPr id="3" name="Slide Number Placeholder 2">
            <a:extLst>
              <a:ext uri="{FF2B5EF4-FFF2-40B4-BE49-F238E27FC236}">
                <a16:creationId xmlns:a16="http://schemas.microsoft.com/office/drawing/2014/main" id="{5B701D26-2047-404E-A86C-CA69E6CC0AC1}"/>
              </a:ext>
            </a:extLst>
          </p:cNvPr>
          <p:cNvSpPr>
            <a:spLocks noGrp="1"/>
          </p:cNvSpPr>
          <p:nvPr>
            <p:ph type="sldNum" sz="quarter" idx="12"/>
          </p:nvPr>
        </p:nvSpPr>
        <p:spPr/>
        <p:txBody>
          <a:bodyPr/>
          <a:lstStyle/>
          <a:p>
            <a:fld id="{B6F15528-21DE-4FAA-801E-634DDDAF4B2B}" type="slidenum">
              <a:rPr lang="en-US" smtClean="0"/>
              <a:pPr/>
              <a:t>58</a:t>
            </a:fld>
            <a:endParaRPr lang="en-US"/>
          </a:p>
        </p:txBody>
      </p:sp>
    </p:spTree>
    <p:extLst>
      <p:ext uri="{BB962C8B-B14F-4D97-AF65-F5344CB8AC3E}">
        <p14:creationId xmlns:p14="http://schemas.microsoft.com/office/powerpoint/2010/main" val="35960524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2953251" y="2548967"/>
            <a:ext cx="3237499" cy="2398146"/>
          </a:xfrm>
          <a:prstGeom prst="rect">
            <a:avLst/>
          </a:prstGeom>
        </p:spPr>
      </p:pic>
      <p:grpSp>
        <p:nvGrpSpPr>
          <p:cNvPr id="24" name="Group 23"/>
          <p:cNvGrpSpPr/>
          <p:nvPr/>
        </p:nvGrpSpPr>
        <p:grpSpPr>
          <a:xfrm>
            <a:off x="5734957" y="2741226"/>
            <a:ext cx="1096486" cy="1188720"/>
            <a:chOff x="8055070" y="1859280"/>
            <a:chExt cx="1461981" cy="1188720"/>
          </a:xfrm>
        </p:grpSpPr>
        <p:sp>
          <p:nvSpPr>
            <p:cNvPr id="3" name="Oval 2"/>
            <p:cNvSpPr/>
            <p:nvPr/>
          </p:nvSpPr>
          <p:spPr>
            <a:xfrm>
              <a:off x="8183880" y="1859280"/>
              <a:ext cx="1188720" cy="1188720"/>
            </a:xfrm>
            <a:prstGeom prst="ellipse">
              <a:avLst/>
            </a:prstGeom>
            <a:solidFill>
              <a:schemeClr val="accent3">
                <a:lumMod val="50000"/>
              </a:schemeClr>
            </a:solidFill>
            <a:ln>
              <a:solidFill>
                <a:srgbClr val="4F6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8055070" y="1926932"/>
              <a:ext cx="1461981" cy="925584"/>
            </a:xfrm>
            <a:prstGeom prst="rect">
              <a:avLst/>
            </a:prstGeom>
            <a:noFill/>
          </p:spPr>
          <p:txBody>
            <a:bodyPr vert="horz" lIns="91440" tIns="45720" rIns="91440" bIns="45720" rtlCol="0" anchor="ctr">
              <a:noAutofit/>
            </a:bodyPr>
            <a:lstStyle>
              <a:lvl1pPr algn="ctr" defTabSz="914400" rtl="1" eaLnBrk="1" latinLnBrk="0" hangingPunct="1">
                <a:spcBef>
                  <a:spcPct val="0"/>
                </a:spcBef>
                <a:buNone/>
                <a:defRPr sz="2400" b="1" kern="1200" cap="all" baseline="0">
                  <a:solidFill>
                    <a:srgbClr val="215968"/>
                  </a:solidFill>
                  <a:latin typeface="+mj-lt"/>
                  <a:ea typeface="+mj-ea"/>
                  <a:cs typeface="B Traffic" pitchFamily="2" charset="-78"/>
                </a:defRPr>
              </a:lvl1pPr>
            </a:lstStyle>
            <a:p>
              <a:pPr>
                <a:lnSpc>
                  <a:spcPct val="150000"/>
                </a:lnSpc>
              </a:pPr>
              <a:r>
                <a:rPr lang="fa-IR" sz="1600" b="0" dirty="0">
                  <a:solidFill>
                    <a:schemeClr val="bg1"/>
                  </a:solidFill>
                  <a:cs typeface="B Yekan" panose="00000400000000000000" pitchFamily="2" charset="-78"/>
                </a:rPr>
                <a:t>شرکت‌های</a:t>
              </a:r>
              <a:endParaRPr lang="en-US" sz="1600" b="0" dirty="0">
                <a:solidFill>
                  <a:schemeClr val="bg1"/>
                </a:solidFill>
                <a:cs typeface="B Yekan" panose="00000400000000000000" pitchFamily="2" charset="-78"/>
              </a:endParaRPr>
            </a:p>
            <a:p>
              <a:pPr>
                <a:lnSpc>
                  <a:spcPct val="150000"/>
                </a:lnSpc>
              </a:pPr>
              <a:r>
                <a:rPr lang="fa-IR" sz="1600" b="0" dirty="0">
                  <a:solidFill>
                    <a:schemeClr val="bg1"/>
                  </a:solidFill>
                  <a:cs typeface="B Yekan" panose="00000400000000000000" pitchFamily="2" charset="-78"/>
                </a:rPr>
                <a:t> تولید کننده وسائط نقلیه</a:t>
              </a:r>
              <a:endParaRPr lang="en-US" sz="1600" b="0" dirty="0">
                <a:solidFill>
                  <a:schemeClr val="bg1"/>
                </a:solidFill>
                <a:cs typeface="B Yekan" panose="00000400000000000000" pitchFamily="2" charset="-78"/>
              </a:endParaRPr>
            </a:p>
          </p:txBody>
        </p:sp>
      </p:grpSp>
      <p:grpSp>
        <p:nvGrpSpPr>
          <p:cNvPr id="57" name="Group 56"/>
          <p:cNvGrpSpPr/>
          <p:nvPr/>
        </p:nvGrpSpPr>
        <p:grpSpPr>
          <a:xfrm>
            <a:off x="6678067" y="929934"/>
            <a:ext cx="2339433" cy="1811292"/>
            <a:chOff x="8904089" y="929934"/>
            <a:chExt cx="3119244" cy="1811292"/>
          </a:xfrm>
        </p:grpSpPr>
        <p:pic>
          <p:nvPicPr>
            <p:cNvPr id="11" name="Picture 10"/>
            <p:cNvPicPr>
              <a:picLocks noChangeAspect="1"/>
            </p:cNvPicPr>
            <p:nvPr/>
          </p:nvPicPr>
          <p:blipFill>
            <a:blip r:embed="rId4"/>
            <a:stretch>
              <a:fillRect/>
            </a:stretch>
          </p:blipFill>
          <p:spPr>
            <a:xfrm>
              <a:off x="10768650" y="2037985"/>
              <a:ext cx="1254683" cy="420732"/>
            </a:xfrm>
            <a:prstGeom prst="rect">
              <a:avLst/>
            </a:prstGeom>
          </p:spPr>
        </p:pic>
        <p:pic>
          <p:nvPicPr>
            <p:cNvPr id="12" name="Picture 11"/>
            <p:cNvPicPr>
              <a:picLocks noChangeAspect="1"/>
            </p:cNvPicPr>
            <p:nvPr/>
          </p:nvPicPr>
          <p:blipFill>
            <a:blip r:embed="rId5"/>
            <a:stretch>
              <a:fillRect/>
            </a:stretch>
          </p:blipFill>
          <p:spPr>
            <a:xfrm>
              <a:off x="10690181" y="1905430"/>
              <a:ext cx="1273916" cy="152870"/>
            </a:xfrm>
            <a:prstGeom prst="rect">
              <a:avLst/>
            </a:prstGeom>
          </p:spPr>
        </p:pic>
        <p:pic>
          <p:nvPicPr>
            <p:cNvPr id="13" name="Picture 12"/>
            <p:cNvPicPr>
              <a:picLocks noChangeAspect="1"/>
            </p:cNvPicPr>
            <p:nvPr/>
          </p:nvPicPr>
          <p:blipFill>
            <a:blip r:embed="rId6"/>
            <a:stretch>
              <a:fillRect/>
            </a:stretch>
          </p:blipFill>
          <p:spPr>
            <a:xfrm>
              <a:off x="10156666" y="929934"/>
              <a:ext cx="1866667" cy="295238"/>
            </a:xfrm>
            <a:prstGeom prst="rect">
              <a:avLst/>
            </a:prstGeom>
          </p:spPr>
        </p:pic>
        <p:pic>
          <p:nvPicPr>
            <p:cNvPr id="14" name="Picture 13"/>
            <p:cNvPicPr>
              <a:picLocks noChangeAspect="1"/>
            </p:cNvPicPr>
            <p:nvPr/>
          </p:nvPicPr>
          <p:blipFill>
            <a:blip r:embed="rId7"/>
            <a:stretch>
              <a:fillRect/>
            </a:stretch>
          </p:blipFill>
          <p:spPr>
            <a:xfrm>
              <a:off x="11174361" y="2361371"/>
              <a:ext cx="811507" cy="379855"/>
            </a:xfrm>
            <a:prstGeom prst="rect">
              <a:avLst/>
            </a:prstGeom>
          </p:spPr>
        </p:pic>
        <p:pic>
          <p:nvPicPr>
            <p:cNvPr id="15" name="Picture 14"/>
            <p:cNvPicPr>
              <a:picLocks noChangeAspect="1"/>
            </p:cNvPicPr>
            <p:nvPr/>
          </p:nvPicPr>
          <p:blipFill>
            <a:blip r:embed="rId8"/>
            <a:stretch>
              <a:fillRect/>
            </a:stretch>
          </p:blipFill>
          <p:spPr>
            <a:xfrm>
              <a:off x="9155507" y="1211866"/>
              <a:ext cx="622020" cy="358858"/>
            </a:xfrm>
            <a:prstGeom prst="rect">
              <a:avLst/>
            </a:prstGeom>
          </p:spPr>
        </p:pic>
        <p:pic>
          <p:nvPicPr>
            <p:cNvPr id="16" name="Picture 15"/>
            <p:cNvPicPr>
              <a:picLocks noChangeAspect="1"/>
            </p:cNvPicPr>
            <p:nvPr/>
          </p:nvPicPr>
          <p:blipFill>
            <a:blip r:embed="rId9"/>
            <a:stretch>
              <a:fillRect/>
            </a:stretch>
          </p:blipFill>
          <p:spPr>
            <a:xfrm>
              <a:off x="9797880" y="1285107"/>
              <a:ext cx="717571" cy="280194"/>
            </a:xfrm>
            <a:prstGeom prst="rect">
              <a:avLst/>
            </a:prstGeom>
          </p:spPr>
        </p:pic>
        <p:pic>
          <p:nvPicPr>
            <p:cNvPr id="17" name="Picture 16"/>
            <p:cNvPicPr>
              <a:picLocks noChangeAspect="1"/>
            </p:cNvPicPr>
            <p:nvPr/>
          </p:nvPicPr>
          <p:blipFill>
            <a:blip r:embed="rId10"/>
            <a:stretch>
              <a:fillRect/>
            </a:stretch>
          </p:blipFill>
          <p:spPr>
            <a:xfrm>
              <a:off x="8904089" y="990315"/>
              <a:ext cx="1252577" cy="223971"/>
            </a:xfrm>
            <a:prstGeom prst="rect">
              <a:avLst/>
            </a:prstGeom>
          </p:spPr>
        </p:pic>
        <p:pic>
          <p:nvPicPr>
            <p:cNvPr id="18" name="Picture 17"/>
            <p:cNvPicPr>
              <a:picLocks noChangeAspect="1"/>
            </p:cNvPicPr>
            <p:nvPr/>
          </p:nvPicPr>
          <p:blipFill>
            <a:blip r:embed="rId11"/>
            <a:stretch>
              <a:fillRect/>
            </a:stretch>
          </p:blipFill>
          <p:spPr>
            <a:xfrm>
              <a:off x="9473766" y="1905430"/>
              <a:ext cx="519476" cy="434779"/>
            </a:xfrm>
            <a:prstGeom prst="rect">
              <a:avLst/>
            </a:prstGeom>
          </p:spPr>
        </p:pic>
        <p:pic>
          <p:nvPicPr>
            <p:cNvPr id="19" name="Picture 18"/>
            <p:cNvPicPr>
              <a:picLocks noChangeAspect="1"/>
            </p:cNvPicPr>
            <p:nvPr/>
          </p:nvPicPr>
          <p:blipFill>
            <a:blip r:embed="rId12"/>
            <a:stretch>
              <a:fillRect/>
            </a:stretch>
          </p:blipFill>
          <p:spPr>
            <a:xfrm>
              <a:off x="10043087" y="1874857"/>
              <a:ext cx="650589" cy="456554"/>
            </a:xfrm>
            <a:prstGeom prst="rect">
              <a:avLst/>
            </a:prstGeom>
          </p:spPr>
        </p:pic>
        <p:pic>
          <p:nvPicPr>
            <p:cNvPr id="20" name="Picture 19"/>
            <p:cNvPicPr>
              <a:picLocks noChangeAspect="1"/>
            </p:cNvPicPr>
            <p:nvPr/>
          </p:nvPicPr>
          <p:blipFill>
            <a:blip r:embed="rId13"/>
            <a:stretch>
              <a:fillRect/>
            </a:stretch>
          </p:blipFill>
          <p:spPr>
            <a:xfrm>
              <a:off x="9797880" y="2399667"/>
              <a:ext cx="1026471" cy="288003"/>
            </a:xfrm>
            <a:prstGeom prst="rect">
              <a:avLst/>
            </a:prstGeom>
          </p:spPr>
        </p:pic>
        <p:pic>
          <p:nvPicPr>
            <p:cNvPr id="21" name="Picture 20"/>
            <p:cNvPicPr>
              <a:picLocks noChangeAspect="1"/>
            </p:cNvPicPr>
            <p:nvPr/>
          </p:nvPicPr>
          <p:blipFill>
            <a:blip r:embed="rId14"/>
            <a:stretch>
              <a:fillRect/>
            </a:stretch>
          </p:blipFill>
          <p:spPr>
            <a:xfrm>
              <a:off x="10031449" y="1579561"/>
              <a:ext cx="552242" cy="297778"/>
            </a:xfrm>
            <a:prstGeom prst="rect">
              <a:avLst/>
            </a:prstGeom>
          </p:spPr>
        </p:pic>
        <p:pic>
          <p:nvPicPr>
            <p:cNvPr id="22" name="Picture 21"/>
            <p:cNvPicPr>
              <a:picLocks noChangeAspect="1"/>
            </p:cNvPicPr>
            <p:nvPr/>
          </p:nvPicPr>
          <p:blipFill>
            <a:blip r:embed="rId15"/>
            <a:stretch>
              <a:fillRect/>
            </a:stretch>
          </p:blipFill>
          <p:spPr>
            <a:xfrm>
              <a:off x="9506572" y="1579598"/>
              <a:ext cx="458046" cy="301181"/>
            </a:xfrm>
            <a:prstGeom prst="rect">
              <a:avLst/>
            </a:prstGeom>
          </p:spPr>
        </p:pic>
      </p:grpSp>
      <p:grpSp>
        <p:nvGrpSpPr>
          <p:cNvPr id="26" name="Group 25"/>
          <p:cNvGrpSpPr/>
          <p:nvPr/>
        </p:nvGrpSpPr>
        <p:grpSpPr>
          <a:xfrm>
            <a:off x="6308620" y="1841977"/>
            <a:ext cx="732200" cy="828222"/>
            <a:chOff x="9398481" y="1917147"/>
            <a:chExt cx="976266" cy="828222"/>
          </a:xfrm>
        </p:grpSpPr>
        <p:sp>
          <p:nvSpPr>
            <p:cNvPr id="25" name="Oval 24"/>
            <p:cNvSpPr/>
            <p:nvPr/>
          </p:nvSpPr>
          <p:spPr>
            <a:xfrm>
              <a:off x="9482577" y="1922409"/>
              <a:ext cx="822960" cy="822960"/>
            </a:xfrm>
            <a:prstGeom prst="ellipse">
              <a:avLst/>
            </a:prstGeom>
            <a:solidFill>
              <a:schemeClr val="accent3">
                <a:lumMod val="20000"/>
                <a:lumOff val="80000"/>
              </a:schemeClr>
            </a:solidFill>
            <a:ln>
              <a:solidFill>
                <a:srgbClr val="1B2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p:cNvSpPr txBox="1">
              <a:spLocks/>
            </p:cNvSpPr>
            <p:nvPr/>
          </p:nvSpPr>
          <p:spPr>
            <a:xfrm>
              <a:off x="9398481" y="1917147"/>
              <a:ext cx="976266" cy="828222"/>
            </a:xfrm>
            <a:prstGeom prst="rect">
              <a:avLst/>
            </a:prstGeom>
            <a:noFill/>
          </p:spPr>
          <p:txBody>
            <a:bodyPr vert="horz" lIns="91440" tIns="45720" rIns="91440" bIns="45720" rtlCol="0" anchor="ctr">
              <a:noAutofit/>
            </a:bodyPr>
            <a:lstStyle>
              <a:lvl1pPr algn="ctr" defTabSz="914400" rtl="1" eaLnBrk="1" latinLnBrk="0" hangingPunct="1">
                <a:spcBef>
                  <a:spcPct val="0"/>
                </a:spcBef>
                <a:buNone/>
                <a:defRPr sz="2400" b="1" kern="1200" cap="all" baseline="0">
                  <a:solidFill>
                    <a:srgbClr val="215968"/>
                  </a:solidFill>
                  <a:latin typeface="+mj-lt"/>
                  <a:ea typeface="+mj-ea"/>
                  <a:cs typeface="B Traffic" pitchFamily="2" charset="-78"/>
                </a:defRPr>
              </a:lvl1pPr>
            </a:lstStyle>
            <a:p>
              <a:r>
                <a:rPr lang="fa-IR" sz="1300" b="0" dirty="0">
                  <a:solidFill>
                    <a:schemeClr val="tx1"/>
                  </a:solidFill>
                  <a:cs typeface="B Yekan" panose="00000400000000000000" pitchFamily="2" charset="-78"/>
                </a:rPr>
                <a:t>خودروهای شخصی و پیکاب‌ها</a:t>
              </a:r>
              <a:endParaRPr lang="en-US" sz="1300" b="0" dirty="0">
                <a:solidFill>
                  <a:schemeClr val="tx1"/>
                </a:solidFill>
                <a:cs typeface="B Yekan" panose="00000400000000000000" pitchFamily="2" charset="-78"/>
              </a:endParaRPr>
            </a:p>
          </p:txBody>
        </p:sp>
      </p:grpSp>
      <p:grpSp>
        <p:nvGrpSpPr>
          <p:cNvPr id="27" name="Group 26"/>
          <p:cNvGrpSpPr/>
          <p:nvPr/>
        </p:nvGrpSpPr>
        <p:grpSpPr>
          <a:xfrm>
            <a:off x="5379169" y="1796923"/>
            <a:ext cx="732200" cy="837419"/>
            <a:chOff x="9395248" y="1907950"/>
            <a:chExt cx="976266" cy="837419"/>
          </a:xfrm>
        </p:grpSpPr>
        <p:sp>
          <p:nvSpPr>
            <p:cNvPr id="29" name="Oval 28"/>
            <p:cNvSpPr/>
            <p:nvPr/>
          </p:nvSpPr>
          <p:spPr>
            <a:xfrm>
              <a:off x="9482577" y="1922409"/>
              <a:ext cx="822960" cy="822960"/>
            </a:xfrm>
            <a:prstGeom prst="ellipse">
              <a:avLst/>
            </a:prstGeom>
            <a:solidFill>
              <a:schemeClr val="accent3">
                <a:lumMod val="20000"/>
                <a:lumOff val="80000"/>
              </a:schemeClr>
            </a:solidFill>
            <a:ln>
              <a:solidFill>
                <a:srgbClr val="1B2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1"/>
            <p:cNvSpPr txBox="1">
              <a:spLocks/>
            </p:cNvSpPr>
            <p:nvPr/>
          </p:nvSpPr>
          <p:spPr>
            <a:xfrm>
              <a:off x="9395248" y="1907950"/>
              <a:ext cx="976266" cy="828222"/>
            </a:xfrm>
            <a:prstGeom prst="rect">
              <a:avLst/>
            </a:prstGeom>
            <a:noFill/>
            <a:ln>
              <a:noFill/>
            </a:ln>
          </p:spPr>
          <p:txBody>
            <a:bodyPr vert="horz" lIns="91440" tIns="45720" rIns="91440" bIns="45720" rtlCol="0" anchor="ctr">
              <a:noAutofit/>
            </a:bodyPr>
            <a:lstStyle>
              <a:lvl1pPr algn="ctr" defTabSz="914400" rtl="1" eaLnBrk="1" latinLnBrk="0" hangingPunct="1">
                <a:spcBef>
                  <a:spcPct val="0"/>
                </a:spcBef>
                <a:buNone/>
                <a:defRPr sz="2400" b="1" kern="1200" cap="all" baseline="0">
                  <a:solidFill>
                    <a:srgbClr val="215968"/>
                  </a:solidFill>
                  <a:latin typeface="+mj-lt"/>
                  <a:ea typeface="+mj-ea"/>
                  <a:cs typeface="B Traffic" pitchFamily="2" charset="-78"/>
                </a:defRPr>
              </a:lvl1pPr>
            </a:lstStyle>
            <a:p>
              <a:r>
                <a:rPr lang="fa-IR" sz="1300" b="0" dirty="0">
                  <a:solidFill>
                    <a:schemeClr val="tx1"/>
                  </a:solidFill>
                  <a:cs typeface="B Yekan" panose="00000400000000000000" pitchFamily="2" charset="-78"/>
                </a:rPr>
                <a:t>دوچرخه و اسکوتر</a:t>
              </a:r>
              <a:endParaRPr lang="en-US" sz="1300" b="0" dirty="0">
                <a:solidFill>
                  <a:schemeClr val="tx1"/>
                </a:solidFill>
                <a:cs typeface="B Yekan" panose="00000400000000000000" pitchFamily="2" charset="-78"/>
              </a:endParaRPr>
            </a:p>
          </p:txBody>
        </p:sp>
      </p:grpSp>
      <p:grpSp>
        <p:nvGrpSpPr>
          <p:cNvPr id="59" name="Group 58"/>
          <p:cNvGrpSpPr/>
          <p:nvPr/>
        </p:nvGrpSpPr>
        <p:grpSpPr>
          <a:xfrm>
            <a:off x="4588031" y="957377"/>
            <a:ext cx="1846677" cy="917480"/>
            <a:chOff x="6117374" y="957377"/>
            <a:chExt cx="2462236" cy="917480"/>
          </a:xfrm>
        </p:grpSpPr>
        <p:pic>
          <p:nvPicPr>
            <p:cNvPr id="6" name="Picture 5"/>
            <p:cNvPicPr>
              <a:picLocks noChangeAspect="1"/>
            </p:cNvPicPr>
            <p:nvPr/>
          </p:nvPicPr>
          <p:blipFill>
            <a:blip r:embed="rId16"/>
            <a:stretch>
              <a:fillRect/>
            </a:stretch>
          </p:blipFill>
          <p:spPr>
            <a:xfrm>
              <a:off x="6831417" y="963176"/>
              <a:ext cx="791443" cy="244168"/>
            </a:xfrm>
            <a:prstGeom prst="rect">
              <a:avLst/>
            </a:prstGeom>
          </p:spPr>
        </p:pic>
        <p:pic>
          <p:nvPicPr>
            <p:cNvPr id="8" name="Picture 7"/>
            <p:cNvPicPr>
              <a:picLocks noChangeAspect="1"/>
            </p:cNvPicPr>
            <p:nvPr/>
          </p:nvPicPr>
          <p:blipFill>
            <a:blip r:embed="rId17"/>
            <a:stretch>
              <a:fillRect/>
            </a:stretch>
          </p:blipFill>
          <p:spPr>
            <a:xfrm>
              <a:off x="6188408" y="1256880"/>
              <a:ext cx="638114" cy="193936"/>
            </a:xfrm>
            <a:prstGeom prst="rect">
              <a:avLst/>
            </a:prstGeom>
          </p:spPr>
        </p:pic>
        <p:pic>
          <p:nvPicPr>
            <p:cNvPr id="9" name="Picture 8"/>
            <p:cNvPicPr>
              <a:picLocks noChangeAspect="1"/>
            </p:cNvPicPr>
            <p:nvPr/>
          </p:nvPicPr>
          <p:blipFill>
            <a:blip r:embed="rId18"/>
            <a:stretch>
              <a:fillRect/>
            </a:stretch>
          </p:blipFill>
          <p:spPr>
            <a:xfrm>
              <a:off x="6870539" y="1450139"/>
              <a:ext cx="471909" cy="424718"/>
            </a:xfrm>
            <a:prstGeom prst="rect">
              <a:avLst/>
            </a:prstGeom>
          </p:spPr>
        </p:pic>
        <p:pic>
          <p:nvPicPr>
            <p:cNvPr id="30" name="Picture 29"/>
            <p:cNvPicPr>
              <a:picLocks noChangeAspect="1"/>
            </p:cNvPicPr>
            <p:nvPr/>
          </p:nvPicPr>
          <p:blipFill>
            <a:blip r:embed="rId19"/>
            <a:stretch>
              <a:fillRect/>
            </a:stretch>
          </p:blipFill>
          <p:spPr>
            <a:xfrm>
              <a:off x="7411392" y="1417796"/>
              <a:ext cx="414286" cy="219048"/>
            </a:xfrm>
            <a:prstGeom prst="rect">
              <a:avLst/>
            </a:prstGeom>
          </p:spPr>
        </p:pic>
        <p:pic>
          <p:nvPicPr>
            <p:cNvPr id="31" name="Picture 30"/>
            <p:cNvPicPr>
              <a:picLocks noChangeAspect="1"/>
            </p:cNvPicPr>
            <p:nvPr/>
          </p:nvPicPr>
          <p:blipFill>
            <a:blip r:embed="rId20"/>
            <a:stretch>
              <a:fillRect/>
            </a:stretch>
          </p:blipFill>
          <p:spPr>
            <a:xfrm>
              <a:off x="6117374" y="957377"/>
              <a:ext cx="735814" cy="289294"/>
            </a:xfrm>
            <a:prstGeom prst="rect">
              <a:avLst/>
            </a:prstGeom>
          </p:spPr>
        </p:pic>
        <p:pic>
          <p:nvPicPr>
            <p:cNvPr id="32" name="Picture 31"/>
            <p:cNvPicPr>
              <a:picLocks noChangeAspect="1"/>
            </p:cNvPicPr>
            <p:nvPr/>
          </p:nvPicPr>
          <p:blipFill>
            <a:blip r:embed="rId21"/>
            <a:stretch>
              <a:fillRect/>
            </a:stretch>
          </p:blipFill>
          <p:spPr>
            <a:xfrm>
              <a:off x="6237320" y="1457008"/>
              <a:ext cx="498487" cy="417849"/>
            </a:xfrm>
            <a:prstGeom prst="rect">
              <a:avLst/>
            </a:prstGeom>
          </p:spPr>
        </p:pic>
        <p:pic>
          <p:nvPicPr>
            <p:cNvPr id="33" name="Picture 32"/>
            <p:cNvPicPr>
              <a:picLocks noChangeAspect="1"/>
            </p:cNvPicPr>
            <p:nvPr/>
          </p:nvPicPr>
          <p:blipFill>
            <a:blip r:embed="rId22"/>
            <a:stretch>
              <a:fillRect/>
            </a:stretch>
          </p:blipFill>
          <p:spPr>
            <a:xfrm>
              <a:off x="7595027" y="973439"/>
              <a:ext cx="984583" cy="216128"/>
            </a:xfrm>
            <a:prstGeom prst="rect">
              <a:avLst/>
            </a:prstGeom>
          </p:spPr>
        </p:pic>
        <p:pic>
          <p:nvPicPr>
            <p:cNvPr id="34" name="Picture 33"/>
            <p:cNvPicPr>
              <a:picLocks noChangeAspect="1"/>
            </p:cNvPicPr>
            <p:nvPr/>
          </p:nvPicPr>
          <p:blipFill>
            <a:blip r:embed="rId23"/>
            <a:stretch>
              <a:fillRect/>
            </a:stretch>
          </p:blipFill>
          <p:spPr>
            <a:xfrm>
              <a:off x="7825678" y="1174535"/>
              <a:ext cx="699272" cy="251021"/>
            </a:xfrm>
            <a:prstGeom prst="rect">
              <a:avLst/>
            </a:prstGeom>
          </p:spPr>
        </p:pic>
        <p:pic>
          <p:nvPicPr>
            <p:cNvPr id="35" name="Picture 34"/>
            <p:cNvPicPr>
              <a:picLocks noChangeAspect="1"/>
            </p:cNvPicPr>
            <p:nvPr/>
          </p:nvPicPr>
          <p:blipFill>
            <a:blip r:embed="rId24"/>
            <a:stretch>
              <a:fillRect/>
            </a:stretch>
          </p:blipFill>
          <p:spPr>
            <a:xfrm>
              <a:off x="7855558" y="1435519"/>
              <a:ext cx="669392" cy="143795"/>
            </a:xfrm>
            <a:prstGeom prst="rect">
              <a:avLst/>
            </a:prstGeom>
          </p:spPr>
        </p:pic>
        <p:pic>
          <p:nvPicPr>
            <p:cNvPr id="36" name="Picture 35"/>
            <p:cNvPicPr>
              <a:picLocks noChangeAspect="1"/>
            </p:cNvPicPr>
            <p:nvPr/>
          </p:nvPicPr>
          <p:blipFill>
            <a:blip r:embed="rId25"/>
            <a:stretch>
              <a:fillRect/>
            </a:stretch>
          </p:blipFill>
          <p:spPr>
            <a:xfrm>
              <a:off x="6870462" y="1254509"/>
              <a:ext cx="992097" cy="144200"/>
            </a:xfrm>
            <a:prstGeom prst="rect">
              <a:avLst/>
            </a:prstGeom>
          </p:spPr>
        </p:pic>
      </p:grpSp>
      <p:grpSp>
        <p:nvGrpSpPr>
          <p:cNvPr id="37" name="Group 36"/>
          <p:cNvGrpSpPr/>
          <p:nvPr/>
        </p:nvGrpSpPr>
        <p:grpSpPr>
          <a:xfrm>
            <a:off x="7022378" y="3110556"/>
            <a:ext cx="732200" cy="845805"/>
            <a:chOff x="9396935" y="1922409"/>
            <a:chExt cx="976266" cy="845805"/>
          </a:xfrm>
        </p:grpSpPr>
        <p:sp>
          <p:nvSpPr>
            <p:cNvPr id="39" name="Oval 38"/>
            <p:cNvSpPr/>
            <p:nvPr/>
          </p:nvSpPr>
          <p:spPr>
            <a:xfrm>
              <a:off x="9482577" y="1922409"/>
              <a:ext cx="822960" cy="822960"/>
            </a:xfrm>
            <a:prstGeom prst="ellipse">
              <a:avLst/>
            </a:prstGeom>
            <a:solidFill>
              <a:schemeClr val="accent3">
                <a:lumMod val="20000"/>
                <a:lumOff val="80000"/>
              </a:schemeClr>
            </a:solidFill>
            <a:ln>
              <a:solidFill>
                <a:srgbClr val="1B2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itle 1"/>
            <p:cNvSpPr txBox="1">
              <a:spLocks/>
            </p:cNvSpPr>
            <p:nvPr/>
          </p:nvSpPr>
          <p:spPr>
            <a:xfrm>
              <a:off x="9396935" y="1939992"/>
              <a:ext cx="976266" cy="828222"/>
            </a:xfrm>
            <a:prstGeom prst="rect">
              <a:avLst/>
            </a:prstGeom>
            <a:noFill/>
          </p:spPr>
          <p:txBody>
            <a:bodyPr vert="horz" lIns="91440" tIns="45720" rIns="91440" bIns="45720" rtlCol="0" anchor="ctr">
              <a:noAutofit/>
            </a:bodyPr>
            <a:lstStyle>
              <a:lvl1pPr algn="ctr" defTabSz="914400" rtl="1" eaLnBrk="1" latinLnBrk="0" hangingPunct="1">
                <a:spcBef>
                  <a:spcPct val="0"/>
                </a:spcBef>
                <a:buNone/>
                <a:defRPr sz="2400" b="1" kern="1200" cap="all" baseline="0">
                  <a:solidFill>
                    <a:srgbClr val="215968"/>
                  </a:solidFill>
                  <a:latin typeface="+mj-lt"/>
                  <a:ea typeface="+mj-ea"/>
                  <a:cs typeface="B Traffic" pitchFamily="2" charset="-78"/>
                </a:defRPr>
              </a:lvl1pPr>
            </a:lstStyle>
            <a:p>
              <a:r>
                <a:rPr lang="fa-IR" sz="1300" b="0" dirty="0">
                  <a:solidFill>
                    <a:schemeClr val="tx1"/>
                  </a:solidFill>
                  <a:cs typeface="B Yekan" panose="00000400000000000000" pitchFamily="2" charset="-78"/>
                </a:rPr>
                <a:t>خودروهای تجاری </a:t>
              </a:r>
              <a:endParaRPr lang="en-US" sz="1300" b="0" dirty="0">
                <a:solidFill>
                  <a:schemeClr val="tx1"/>
                </a:solidFill>
                <a:cs typeface="B Yekan" panose="00000400000000000000" pitchFamily="2" charset="-78"/>
              </a:endParaRPr>
            </a:p>
          </p:txBody>
        </p:sp>
      </p:grpSp>
      <p:grpSp>
        <p:nvGrpSpPr>
          <p:cNvPr id="58" name="Group 57"/>
          <p:cNvGrpSpPr/>
          <p:nvPr/>
        </p:nvGrpSpPr>
        <p:grpSpPr>
          <a:xfrm>
            <a:off x="7810773" y="3061679"/>
            <a:ext cx="1242929" cy="1093945"/>
            <a:chOff x="9987872" y="3173608"/>
            <a:chExt cx="1657239" cy="1093945"/>
          </a:xfrm>
        </p:grpSpPr>
        <p:pic>
          <p:nvPicPr>
            <p:cNvPr id="40" name="Picture 39"/>
            <p:cNvPicPr>
              <a:picLocks noChangeAspect="1"/>
            </p:cNvPicPr>
            <p:nvPr/>
          </p:nvPicPr>
          <p:blipFill>
            <a:blip r:embed="rId26"/>
            <a:stretch>
              <a:fillRect/>
            </a:stretch>
          </p:blipFill>
          <p:spPr>
            <a:xfrm>
              <a:off x="10772727" y="3654180"/>
              <a:ext cx="840149" cy="184423"/>
            </a:xfrm>
            <a:prstGeom prst="rect">
              <a:avLst/>
            </a:prstGeom>
          </p:spPr>
        </p:pic>
        <p:pic>
          <p:nvPicPr>
            <p:cNvPr id="41" name="Picture 40"/>
            <p:cNvPicPr>
              <a:picLocks noChangeAspect="1"/>
            </p:cNvPicPr>
            <p:nvPr/>
          </p:nvPicPr>
          <p:blipFill>
            <a:blip r:embed="rId27"/>
            <a:stretch>
              <a:fillRect/>
            </a:stretch>
          </p:blipFill>
          <p:spPr>
            <a:xfrm>
              <a:off x="9987872" y="3798576"/>
              <a:ext cx="774220" cy="217071"/>
            </a:xfrm>
            <a:prstGeom prst="rect">
              <a:avLst/>
            </a:prstGeom>
          </p:spPr>
        </p:pic>
        <p:pic>
          <p:nvPicPr>
            <p:cNvPr id="42" name="Picture 41"/>
            <p:cNvPicPr>
              <a:picLocks noChangeAspect="1"/>
            </p:cNvPicPr>
            <p:nvPr/>
          </p:nvPicPr>
          <p:blipFill>
            <a:blip r:embed="rId28"/>
            <a:stretch>
              <a:fillRect/>
            </a:stretch>
          </p:blipFill>
          <p:spPr>
            <a:xfrm>
              <a:off x="10264705" y="3209951"/>
              <a:ext cx="445930" cy="467164"/>
            </a:xfrm>
            <a:prstGeom prst="rect">
              <a:avLst/>
            </a:prstGeom>
          </p:spPr>
        </p:pic>
        <p:pic>
          <p:nvPicPr>
            <p:cNvPr id="43" name="Picture 42"/>
            <p:cNvPicPr>
              <a:picLocks noChangeAspect="1"/>
            </p:cNvPicPr>
            <p:nvPr/>
          </p:nvPicPr>
          <p:blipFill>
            <a:blip r:embed="rId29"/>
            <a:stretch>
              <a:fillRect/>
            </a:stretch>
          </p:blipFill>
          <p:spPr>
            <a:xfrm>
              <a:off x="10740490" y="3890034"/>
              <a:ext cx="904621" cy="377519"/>
            </a:xfrm>
            <a:prstGeom prst="rect">
              <a:avLst/>
            </a:prstGeom>
          </p:spPr>
        </p:pic>
        <p:pic>
          <p:nvPicPr>
            <p:cNvPr id="44" name="Picture 43"/>
            <p:cNvPicPr>
              <a:picLocks noChangeAspect="1"/>
            </p:cNvPicPr>
            <p:nvPr/>
          </p:nvPicPr>
          <p:blipFill>
            <a:blip r:embed="rId30"/>
            <a:stretch>
              <a:fillRect/>
            </a:stretch>
          </p:blipFill>
          <p:spPr>
            <a:xfrm>
              <a:off x="10768650" y="3173608"/>
              <a:ext cx="848897" cy="348428"/>
            </a:xfrm>
            <a:prstGeom prst="rect">
              <a:avLst/>
            </a:prstGeom>
          </p:spPr>
        </p:pic>
      </p:grpSp>
      <p:grpSp>
        <p:nvGrpSpPr>
          <p:cNvPr id="45" name="Group 44"/>
          <p:cNvGrpSpPr/>
          <p:nvPr/>
        </p:nvGrpSpPr>
        <p:grpSpPr>
          <a:xfrm>
            <a:off x="1735575" y="3077627"/>
            <a:ext cx="1096486" cy="1188720"/>
            <a:chOff x="8047249" y="1859280"/>
            <a:chExt cx="1461981" cy="1188720"/>
          </a:xfrm>
        </p:grpSpPr>
        <p:sp>
          <p:nvSpPr>
            <p:cNvPr id="46" name="Oval 45"/>
            <p:cNvSpPr/>
            <p:nvPr/>
          </p:nvSpPr>
          <p:spPr>
            <a:xfrm>
              <a:off x="8183880" y="1859280"/>
              <a:ext cx="1188720" cy="1188720"/>
            </a:xfrm>
            <a:prstGeom prst="ellipse">
              <a:avLst/>
            </a:prstGeom>
            <a:solidFill>
              <a:schemeClr val="accent1">
                <a:lumMod val="50000"/>
              </a:schemeClr>
            </a:solidFill>
            <a:ln>
              <a:solidFill>
                <a:srgbClr val="254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itle 1"/>
            <p:cNvSpPr txBox="1">
              <a:spLocks/>
            </p:cNvSpPr>
            <p:nvPr/>
          </p:nvSpPr>
          <p:spPr>
            <a:xfrm>
              <a:off x="8047249" y="1929819"/>
              <a:ext cx="1461981" cy="925584"/>
            </a:xfrm>
            <a:prstGeom prst="rect">
              <a:avLst/>
            </a:prstGeom>
            <a:noFill/>
          </p:spPr>
          <p:txBody>
            <a:bodyPr vert="horz" lIns="91440" tIns="45720" rIns="91440" bIns="45720" rtlCol="0" anchor="ctr">
              <a:noAutofit/>
            </a:bodyPr>
            <a:lstStyle>
              <a:lvl1pPr algn="ctr" defTabSz="914400" rtl="1" eaLnBrk="1" latinLnBrk="0" hangingPunct="1">
                <a:spcBef>
                  <a:spcPct val="0"/>
                </a:spcBef>
                <a:buNone/>
                <a:defRPr sz="2400" b="1" kern="1200" cap="all" baseline="0">
                  <a:solidFill>
                    <a:srgbClr val="215968"/>
                  </a:solidFill>
                  <a:latin typeface="+mj-lt"/>
                  <a:ea typeface="+mj-ea"/>
                  <a:cs typeface="B Traffic" pitchFamily="2" charset="-78"/>
                </a:defRPr>
              </a:lvl1pPr>
            </a:lstStyle>
            <a:p>
              <a:pPr>
                <a:lnSpc>
                  <a:spcPct val="150000"/>
                </a:lnSpc>
              </a:pPr>
              <a:r>
                <a:rPr lang="fa-IR" sz="1500" b="0" dirty="0">
                  <a:solidFill>
                    <a:schemeClr val="bg1"/>
                  </a:solidFill>
                  <a:cs typeface="B Yekan" panose="00000400000000000000" pitchFamily="2" charset="-78"/>
                </a:rPr>
                <a:t>تامین کنندگان انرژی الکتریکی</a:t>
              </a:r>
              <a:endParaRPr lang="en-US" sz="1500" b="0" dirty="0">
                <a:solidFill>
                  <a:schemeClr val="bg1"/>
                </a:solidFill>
                <a:cs typeface="B Yekan" panose="00000400000000000000" pitchFamily="2" charset="-78"/>
              </a:endParaRPr>
            </a:p>
          </p:txBody>
        </p:sp>
      </p:grpSp>
      <p:grpSp>
        <p:nvGrpSpPr>
          <p:cNvPr id="48" name="Group 47"/>
          <p:cNvGrpSpPr/>
          <p:nvPr/>
        </p:nvGrpSpPr>
        <p:grpSpPr>
          <a:xfrm>
            <a:off x="896611" y="1679177"/>
            <a:ext cx="732200" cy="869491"/>
            <a:chOff x="9393009" y="1875878"/>
            <a:chExt cx="976266" cy="869491"/>
          </a:xfrm>
        </p:grpSpPr>
        <p:sp>
          <p:nvSpPr>
            <p:cNvPr id="50" name="Oval 49"/>
            <p:cNvSpPr/>
            <p:nvPr/>
          </p:nvSpPr>
          <p:spPr>
            <a:xfrm>
              <a:off x="9482577" y="1922409"/>
              <a:ext cx="822960" cy="822960"/>
            </a:xfrm>
            <a:prstGeom prst="ellipse">
              <a:avLst/>
            </a:prstGeom>
            <a:solidFill>
              <a:schemeClr val="accent4">
                <a:lumMod val="20000"/>
                <a:lumOff val="80000"/>
              </a:schemeClr>
            </a:solidFill>
            <a:ln>
              <a:solidFill>
                <a:srgbClr val="1B2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itle 1"/>
            <p:cNvSpPr txBox="1">
              <a:spLocks/>
            </p:cNvSpPr>
            <p:nvPr/>
          </p:nvSpPr>
          <p:spPr>
            <a:xfrm>
              <a:off x="9393009" y="1875878"/>
              <a:ext cx="976266" cy="828222"/>
            </a:xfrm>
            <a:prstGeom prst="rect">
              <a:avLst/>
            </a:prstGeom>
            <a:noFill/>
          </p:spPr>
          <p:txBody>
            <a:bodyPr vert="horz" lIns="91440" tIns="45720" rIns="91440" bIns="45720" rtlCol="0" anchor="ctr">
              <a:noAutofit/>
            </a:bodyPr>
            <a:lstStyle>
              <a:lvl1pPr algn="ctr" defTabSz="914400" rtl="1" eaLnBrk="1" latinLnBrk="0" hangingPunct="1">
                <a:spcBef>
                  <a:spcPct val="0"/>
                </a:spcBef>
                <a:buNone/>
                <a:defRPr sz="2400" b="1" kern="1200" cap="all" baseline="0">
                  <a:solidFill>
                    <a:srgbClr val="215968"/>
                  </a:solidFill>
                  <a:latin typeface="+mj-lt"/>
                  <a:ea typeface="+mj-ea"/>
                  <a:cs typeface="B Traffic" pitchFamily="2" charset="-78"/>
                </a:defRPr>
              </a:lvl1pPr>
            </a:lstStyle>
            <a:p>
              <a:r>
                <a:rPr lang="fa-IR" sz="1300" b="0" dirty="0">
                  <a:solidFill>
                    <a:schemeClr val="tx1"/>
                  </a:solidFill>
                  <a:latin typeface="Times New Roman" panose="02020603050405020304" pitchFamily="18" charset="0"/>
                  <a:cs typeface="B Yekan" panose="00000400000000000000" pitchFamily="2" charset="-78"/>
                </a:rPr>
                <a:t>تولید باتری</a:t>
              </a:r>
              <a:endParaRPr lang="en-US" sz="1300" b="0" dirty="0">
                <a:solidFill>
                  <a:schemeClr val="tx1"/>
                </a:solidFill>
                <a:latin typeface="Times New Roman" panose="02020603050405020304" pitchFamily="18" charset="0"/>
                <a:cs typeface="B Yekan" panose="00000400000000000000" pitchFamily="2" charset="-78"/>
              </a:endParaRPr>
            </a:p>
          </p:txBody>
        </p:sp>
      </p:grpSp>
      <p:grpSp>
        <p:nvGrpSpPr>
          <p:cNvPr id="60" name="Group 59"/>
          <p:cNvGrpSpPr/>
          <p:nvPr/>
        </p:nvGrpSpPr>
        <p:grpSpPr>
          <a:xfrm>
            <a:off x="167831" y="891317"/>
            <a:ext cx="1257366" cy="983540"/>
            <a:chOff x="223775" y="891317"/>
            <a:chExt cx="1676488" cy="983540"/>
          </a:xfrm>
        </p:grpSpPr>
        <p:pic>
          <p:nvPicPr>
            <p:cNvPr id="51" name="Picture 50"/>
            <p:cNvPicPr>
              <a:picLocks noChangeAspect="1"/>
            </p:cNvPicPr>
            <p:nvPr/>
          </p:nvPicPr>
          <p:blipFill>
            <a:blip r:embed="rId31"/>
            <a:stretch>
              <a:fillRect/>
            </a:stretch>
          </p:blipFill>
          <p:spPr>
            <a:xfrm>
              <a:off x="258664" y="923693"/>
              <a:ext cx="790476" cy="342857"/>
            </a:xfrm>
            <a:prstGeom prst="rect">
              <a:avLst/>
            </a:prstGeom>
          </p:spPr>
        </p:pic>
        <p:pic>
          <p:nvPicPr>
            <p:cNvPr id="52" name="Picture 51"/>
            <p:cNvPicPr>
              <a:picLocks noChangeAspect="1"/>
            </p:cNvPicPr>
            <p:nvPr/>
          </p:nvPicPr>
          <p:blipFill>
            <a:blip r:embed="rId32"/>
            <a:stretch>
              <a:fillRect/>
            </a:stretch>
          </p:blipFill>
          <p:spPr>
            <a:xfrm>
              <a:off x="1046926" y="1472027"/>
              <a:ext cx="304762" cy="400000"/>
            </a:xfrm>
            <a:prstGeom prst="rect">
              <a:avLst/>
            </a:prstGeom>
          </p:spPr>
        </p:pic>
        <p:pic>
          <p:nvPicPr>
            <p:cNvPr id="53" name="Picture 52"/>
            <p:cNvPicPr>
              <a:picLocks noChangeAspect="1"/>
            </p:cNvPicPr>
            <p:nvPr/>
          </p:nvPicPr>
          <p:blipFill>
            <a:blip r:embed="rId33"/>
            <a:stretch>
              <a:fillRect/>
            </a:stretch>
          </p:blipFill>
          <p:spPr>
            <a:xfrm>
              <a:off x="223775" y="1284191"/>
              <a:ext cx="825365" cy="228563"/>
            </a:xfrm>
            <a:prstGeom prst="rect">
              <a:avLst/>
            </a:prstGeom>
          </p:spPr>
        </p:pic>
        <p:pic>
          <p:nvPicPr>
            <p:cNvPr id="54" name="Picture 53"/>
            <p:cNvPicPr>
              <a:picLocks noChangeAspect="1"/>
            </p:cNvPicPr>
            <p:nvPr/>
          </p:nvPicPr>
          <p:blipFill>
            <a:blip r:embed="rId34"/>
            <a:stretch>
              <a:fillRect/>
            </a:stretch>
          </p:blipFill>
          <p:spPr>
            <a:xfrm>
              <a:off x="1095463" y="891317"/>
              <a:ext cx="804800" cy="321920"/>
            </a:xfrm>
            <a:prstGeom prst="rect">
              <a:avLst/>
            </a:prstGeom>
          </p:spPr>
        </p:pic>
        <p:pic>
          <p:nvPicPr>
            <p:cNvPr id="55" name="Picture 54"/>
            <p:cNvPicPr>
              <a:picLocks noChangeAspect="1"/>
            </p:cNvPicPr>
            <p:nvPr/>
          </p:nvPicPr>
          <p:blipFill>
            <a:blip r:embed="rId35"/>
            <a:stretch>
              <a:fillRect/>
            </a:stretch>
          </p:blipFill>
          <p:spPr>
            <a:xfrm>
              <a:off x="230818" y="1534752"/>
              <a:ext cx="774282" cy="340105"/>
            </a:xfrm>
            <a:prstGeom prst="rect">
              <a:avLst/>
            </a:prstGeom>
          </p:spPr>
        </p:pic>
        <p:pic>
          <p:nvPicPr>
            <p:cNvPr id="56" name="Picture 55"/>
            <p:cNvPicPr>
              <a:picLocks noChangeAspect="1"/>
            </p:cNvPicPr>
            <p:nvPr/>
          </p:nvPicPr>
          <p:blipFill>
            <a:blip r:embed="rId36"/>
            <a:stretch>
              <a:fillRect/>
            </a:stretch>
          </p:blipFill>
          <p:spPr>
            <a:xfrm>
              <a:off x="1099496" y="1214286"/>
              <a:ext cx="779412" cy="386132"/>
            </a:xfrm>
            <a:prstGeom prst="rect">
              <a:avLst/>
            </a:prstGeom>
          </p:spPr>
        </p:pic>
      </p:grpSp>
      <p:grpSp>
        <p:nvGrpSpPr>
          <p:cNvPr id="61" name="Group 60"/>
          <p:cNvGrpSpPr/>
          <p:nvPr/>
        </p:nvGrpSpPr>
        <p:grpSpPr>
          <a:xfrm>
            <a:off x="819284" y="2826792"/>
            <a:ext cx="732200" cy="859854"/>
            <a:chOff x="9421408" y="1922409"/>
            <a:chExt cx="976266" cy="859854"/>
          </a:xfrm>
        </p:grpSpPr>
        <p:sp>
          <p:nvSpPr>
            <p:cNvPr id="63" name="Oval 62"/>
            <p:cNvSpPr/>
            <p:nvPr/>
          </p:nvSpPr>
          <p:spPr>
            <a:xfrm>
              <a:off x="9482577" y="1922409"/>
              <a:ext cx="822960" cy="822960"/>
            </a:xfrm>
            <a:prstGeom prst="ellipse">
              <a:avLst/>
            </a:prstGeom>
            <a:solidFill>
              <a:schemeClr val="accent4">
                <a:lumMod val="20000"/>
                <a:lumOff val="80000"/>
              </a:schemeClr>
            </a:solidFill>
            <a:ln>
              <a:solidFill>
                <a:srgbClr val="1B2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Yekan" panose="00000400000000000000" pitchFamily="2" charset="-78"/>
              </a:endParaRPr>
            </a:p>
          </p:txBody>
        </p:sp>
        <p:sp>
          <p:nvSpPr>
            <p:cNvPr id="62" name="Title 1"/>
            <p:cNvSpPr txBox="1">
              <a:spLocks/>
            </p:cNvSpPr>
            <p:nvPr/>
          </p:nvSpPr>
          <p:spPr>
            <a:xfrm>
              <a:off x="9421408" y="1954041"/>
              <a:ext cx="976266" cy="828222"/>
            </a:xfrm>
            <a:prstGeom prst="rect">
              <a:avLst/>
            </a:prstGeom>
            <a:noFill/>
          </p:spPr>
          <p:txBody>
            <a:bodyPr vert="horz" lIns="91440" tIns="45720" rIns="91440" bIns="45720" rtlCol="0" anchor="ctr">
              <a:noAutofit/>
            </a:bodyPr>
            <a:lstStyle>
              <a:lvl1pPr algn="ctr" defTabSz="914400" rtl="1" eaLnBrk="1" latinLnBrk="0" hangingPunct="1">
                <a:spcBef>
                  <a:spcPct val="0"/>
                </a:spcBef>
                <a:buNone/>
                <a:defRPr sz="2400" b="1" kern="1200" cap="all" baseline="0">
                  <a:solidFill>
                    <a:srgbClr val="215968"/>
                  </a:solidFill>
                  <a:latin typeface="+mj-lt"/>
                  <a:ea typeface="+mj-ea"/>
                  <a:cs typeface="B Traffic" pitchFamily="2" charset="-78"/>
                </a:defRPr>
              </a:lvl1pPr>
            </a:lstStyle>
            <a:p>
              <a:r>
                <a:rPr lang="fa-IR" sz="1300" b="0" dirty="0">
                  <a:solidFill>
                    <a:schemeClr val="tx1"/>
                  </a:solidFill>
                  <a:latin typeface="Times New Roman" panose="02020603050405020304" pitchFamily="18" charset="0"/>
                  <a:cs typeface="B Yekan" panose="00000400000000000000" pitchFamily="2" charset="-78"/>
                </a:rPr>
                <a:t>بازسازی</a:t>
              </a:r>
              <a:endParaRPr lang="en-US" sz="1300" b="0" dirty="0">
                <a:solidFill>
                  <a:schemeClr val="tx1"/>
                </a:solidFill>
                <a:latin typeface="Times New Roman" panose="02020603050405020304" pitchFamily="18" charset="0"/>
                <a:cs typeface="B Yekan" panose="00000400000000000000" pitchFamily="2" charset="-78"/>
              </a:endParaRPr>
            </a:p>
          </p:txBody>
        </p:sp>
      </p:grpSp>
      <p:grpSp>
        <p:nvGrpSpPr>
          <p:cNvPr id="185" name="Group 184"/>
          <p:cNvGrpSpPr/>
          <p:nvPr/>
        </p:nvGrpSpPr>
        <p:grpSpPr>
          <a:xfrm>
            <a:off x="177543" y="1997516"/>
            <a:ext cx="714286" cy="936289"/>
            <a:chOff x="177711" y="2774236"/>
            <a:chExt cx="952381" cy="936289"/>
          </a:xfrm>
        </p:grpSpPr>
        <p:pic>
          <p:nvPicPr>
            <p:cNvPr id="64" name="Picture 63"/>
            <p:cNvPicPr>
              <a:picLocks noChangeAspect="1"/>
            </p:cNvPicPr>
            <p:nvPr/>
          </p:nvPicPr>
          <p:blipFill>
            <a:blip r:embed="rId37"/>
            <a:stretch>
              <a:fillRect/>
            </a:stretch>
          </p:blipFill>
          <p:spPr>
            <a:xfrm>
              <a:off x="177711" y="2774236"/>
              <a:ext cx="952381" cy="304762"/>
            </a:xfrm>
            <a:prstGeom prst="rect">
              <a:avLst/>
            </a:prstGeom>
          </p:spPr>
        </p:pic>
        <p:pic>
          <p:nvPicPr>
            <p:cNvPr id="65" name="Picture 64"/>
            <p:cNvPicPr>
              <a:picLocks noChangeAspect="1"/>
            </p:cNvPicPr>
            <p:nvPr/>
          </p:nvPicPr>
          <p:blipFill>
            <a:blip r:embed="rId38"/>
            <a:stretch>
              <a:fillRect/>
            </a:stretch>
          </p:blipFill>
          <p:spPr>
            <a:xfrm>
              <a:off x="258664" y="3202764"/>
              <a:ext cx="790476" cy="190476"/>
            </a:xfrm>
            <a:prstGeom prst="rect">
              <a:avLst/>
            </a:prstGeom>
          </p:spPr>
        </p:pic>
        <p:pic>
          <p:nvPicPr>
            <p:cNvPr id="66" name="Picture 65"/>
            <p:cNvPicPr>
              <a:picLocks noChangeAspect="1"/>
            </p:cNvPicPr>
            <p:nvPr/>
          </p:nvPicPr>
          <p:blipFill>
            <a:blip r:embed="rId39"/>
            <a:stretch>
              <a:fillRect/>
            </a:stretch>
          </p:blipFill>
          <p:spPr>
            <a:xfrm>
              <a:off x="359855" y="3462906"/>
              <a:ext cx="542857" cy="247619"/>
            </a:xfrm>
            <a:prstGeom prst="rect">
              <a:avLst/>
            </a:prstGeom>
          </p:spPr>
        </p:pic>
      </p:grpSp>
      <p:grpSp>
        <p:nvGrpSpPr>
          <p:cNvPr id="184" name="Group 183"/>
          <p:cNvGrpSpPr/>
          <p:nvPr/>
        </p:nvGrpSpPr>
        <p:grpSpPr>
          <a:xfrm>
            <a:off x="1504186" y="936263"/>
            <a:ext cx="871429" cy="584905"/>
            <a:chOff x="2565189" y="1085260"/>
            <a:chExt cx="1161905" cy="584905"/>
          </a:xfrm>
        </p:grpSpPr>
        <p:pic>
          <p:nvPicPr>
            <p:cNvPr id="67" name="Picture 66"/>
            <p:cNvPicPr>
              <a:picLocks noChangeAspect="1"/>
            </p:cNvPicPr>
            <p:nvPr/>
          </p:nvPicPr>
          <p:blipFill>
            <a:blip r:embed="rId40"/>
            <a:stretch>
              <a:fillRect/>
            </a:stretch>
          </p:blipFill>
          <p:spPr>
            <a:xfrm>
              <a:off x="2630139" y="1085260"/>
              <a:ext cx="1022707" cy="249995"/>
            </a:xfrm>
            <a:prstGeom prst="rect">
              <a:avLst/>
            </a:prstGeom>
          </p:spPr>
        </p:pic>
        <p:pic>
          <p:nvPicPr>
            <p:cNvPr id="68" name="Picture 67"/>
            <p:cNvPicPr>
              <a:picLocks noChangeAspect="1"/>
            </p:cNvPicPr>
            <p:nvPr/>
          </p:nvPicPr>
          <p:blipFill>
            <a:blip r:embed="rId41"/>
            <a:stretch>
              <a:fillRect/>
            </a:stretch>
          </p:blipFill>
          <p:spPr>
            <a:xfrm>
              <a:off x="2565189" y="1393975"/>
              <a:ext cx="1161905" cy="276190"/>
            </a:xfrm>
            <a:prstGeom prst="rect">
              <a:avLst/>
            </a:prstGeom>
          </p:spPr>
        </p:pic>
      </p:grpSp>
      <p:grpSp>
        <p:nvGrpSpPr>
          <p:cNvPr id="69" name="Group 68"/>
          <p:cNvGrpSpPr/>
          <p:nvPr/>
        </p:nvGrpSpPr>
        <p:grpSpPr>
          <a:xfrm>
            <a:off x="1672164" y="1590765"/>
            <a:ext cx="776571" cy="849762"/>
            <a:chOff x="9373921" y="1895607"/>
            <a:chExt cx="1035428" cy="849762"/>
          </a:xfrm>
        </p:grpSpPr>
        <p:sp>
          <p:nvSpPr>
            <p:cNvPr id="71" name="Oval 70"/>
            <p:cNvSpPr/>
            <p:nvPr/>
          </p:nvSpPr>
          <p:spPr>
            <a:xfrm>
              <a:off x="9482577" y="1922409"/>
              <a:ext cx="822960" cy="822960"/>
            </a:xfrm>
            <a:prstGeom prst="ellipse">
              <a:avLst/>
            </a:prstGeom>
            <a:solidFill>
              <a:schemeClr val="accent4">
                <a:lumMod val="20000"/>
                <a:lumOff val="80000"/>
              </a:schemeClr>
            </a:solidFill>
            <a:ln>
              <a:solidFill>
                <a:srgbClr val="1B2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Yekan" panose="00000400000000000000" pitchFamily="2" charset="-78"/>
              </a:endParaRPr>
            </a:p>
          </p:txBody>
        </p:sp>
        <p:sp>
          <p:nvSpPr>
            <p:cNvPr id="70" name="Title 1"/>
            <p:cNvSpPr txBox="1">
              <a:spLocks/>
            </p:cNvSpPr>
            <p:nvPr/>
          </p:nvSpPr>
          <p:spPr>
            <a:xfrm>
              <a:off x="9373921" y="1895607"/>
              <a:ext cx="1035428" cy="828222"/>
            </a:xfrm>
            <a:prstGeom prst="rect">
              <a:avLst/>
            </a:prstGeom>
            <a:noFill/>
          </p:spPr>
          <p:txBody>
            <a:bodyPr vert="horz" lIns="91440" tIns="45720" rIns="91440" bIns="45720" rtlCol="0" anchor="ctr">
              <a:noAutofit/>
            </a:bodyPr>
            <a:lstStyle>
              <a:lvl1pPr algn="ctr" defTabSz="914400" rtl="1" eaLnBrk="1" latinLnBrk="0" hangingPunct="1">
                <a:spcBef>
                  <a:spcPct val="0"/>
                </a:spcBef>
                <a:buNone/>
                <a:defRPr sz="2400" b="1" kern="1200" cap="all" baseline="0">
                  <a:solidFill>
                    <a:srgbClr val="215968"/>
                  </a:solidFill>
                  <a:latin typeface="+mj-lt"/>
                  <a:ea typeface="+mj-ea"/>
                  <a:cs typeface="B Traffic" pitchFamily="2" charset="-78"/>
                </a:defRPr>
              </a:lvl1pPr>
            </a:lstStyle>
            <a:p>
              <a:r>
                <a:rPr lang="fa-IR" sz="1300" b="0" dirty="0">
                  <a:solidFill>
                    <a:schemeClr val="tx1"/>
                  </a:solidFill>
                  <a:latin typeface="Times New Roman" panose="02020603050405020304" pitchFamily="18" charset="0"/>
                  <a:cs typeface="B Yekan" panose="00000400000000000000" pitchFamily="2" charset="-78"/>
                </a:rPr>
                <a:t>اجاره باتری</a:t>
              </a:r>
              <a:endParaRPr lang="en-US" sz="1300" b="0" dirty="0">
                <a:solidFill>
                  <a:schemeClr val="tx1"/>
                </a:solidFill>
                <a:latin typeface="Times New Roman" panose="02020603050405020304" pitchFamily="18" charset="0"/>
                <a:cs typeface="B Yekan" panose="00000400000000000000" pitchFamily="2" charset="-78"/>
              </a:endParaRPr>
            </a:p>
          </p:txBody>
        </p:sp>
      </p:grpSp>
      <p:grpSp>
        <p:nvGrpSpPr>
          <p:cNvPr id="183" name="Group 182"/>
          <p:cNvGrpSpPr/>
          <p:nvPr/>
        </p:nvGrpSpPr>
        <p:grpSpPr>
          <a:xfrm>
            <a:off x="2693904" y="1262030"/>
            <a:ext cx="1144502" cy="621807"/>
            <a:chOff x="4156747" y="1074918"/>
            <a:chExt cx="1526003" cy="621807"/>
          </a:xfrm>
        </p:grpSpPr>
        <p:pic>
          <p:nvPicPr>
            <p:cNvPr id="72" name="Picture 71"/>
            <p:cNvPicPr>
              <a:picLocks noChangeAspect="1"/>
            </p:cNvPicPr>
            <p:nvPr/>
          </p:nvPicPr>
          <p:blipFill>
            <a:blip r:embed="rId42"/>
            <a:stretch>
              <a:fillRect/>
            </a:stretch>
          </p:blipFill>
          <p:spPr>
            <a:xfrm>
              <a:off x="4158118" y="1374194"/>
              <a:ext cx="748272" cy="322531"/>
            </a:xfrm>
            <a:prstGeom prst="rect">
              <a:avLst/>
            </a:prstGeom>
          </p:spPr>
        </p:pic>
        <p:pic>
          <p:nvPicPr>
            <p:cNvPr id="73" name="Picture 72"/>
            <p:cNvPicPr>
              <a:picLocks noChangeAspect="1"/>
            </p:cNvPicPr>
            <p:nvPr/>
          </p:nvPicPr>
          <p:blipFill>
            <a:blip r:embed="rId43"/>
            <a:stretch>
              <a:fillRect/>
            </a:stretch>
          </p:blipFill>
          <p:spPr>
            <a:xfrm>
              <a:off x="4156747" y="1074918"/>
              <a:ext cx="1430849" cy="278736"/>
            </a:xfrm>
            <a:prstGeom prst="rect">
              <a:avLst/>
            </a:prstGeom>
          </p:spPr>
        </p:pic>
        <p:pic>
          <p:nvPicPr>
            <p:cNvPr id="74" name="Picture 73"/>
            <p:cNvPicPr>
              <a:picLocks noChangeAspect="1"/>
            </p:cNvPicPr>
            <p:nvPr/>
          </p:nvPicPr>
          <p:blipFill>
            <a:blip r:embed="rId44"/>
            <a:stretch>
              <a:fillRect/>
            </a:stretch>
          </p:blipFill>
          <p:spPr>
            <a:xfrm>
              <a:off x="4926614" y="1406883"/>
              <a:ext cx="756136" cy="276154"/>
            </a:xfrm>
            <a:prstGeom prst="rect">
              <a:avLst/>
            </a:prstGeom>
          </p:spPr>
        </p:pic>
      </p:grpSp>
      <p:grpSp>
        <p:nvGrpSpPr>
          <p:cNvPr id="75" name="Group 74"/>
          <p:cNvGrpSpPr/>
          <p:nvPr/>
        </p:nvGrpSpPr>
        <p:grpSpPr>
          <a:xfrm>
            <a:off x="2941448" y="4360478"/>
            <a:ext cx="732200" cy="834879"/>
            <a:chOff x="9410325" y="1922409"/>
            <a:chExt cx="976266" cy="834879"/>
          </a:xfrm>
        </p:grpSpPr>
        <p:sp>
          <p:nvSpPr>
            <p:cNvPr id="77" name="Oval 76"/>
            <p:cNvSpPr/>
            <p:nvPr/>
          </p:nvSpPr>
          <p:spPr>
            <a:xfrm>
              <a:off x="9482577" y="1922409"/>
              <a:ext cx="822960" cy="822960"/>
            </a:xfrm>
            <a:prstGeom prst="ellipse">
              <a:avLst/>
            </a:prstGeom>
            <a:solidFill>
              <a:schemeClr val="tx2">
                <a:lumMod val="20000"/>
                <a:lumOff val="80000"/>
              </a:schemeClr>
            </a:solidFill>
            <a:ln>
              <a:solidFill>
                <a:srgbClr val="1B2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Yekan" panose="00000400000000000000" pitchFamily="2" charset="-78"/>
              </a:endParaRPr>
            </a:p>
          </p:txBody>
        </p:sp>
        <p:sp>
          <p:nvSpPr>
            <p:cNvPr id="76" name="Title 1"/>
            <p:cNvSpPr txBox="1">
              <a:spLocks/>
            </p:cNvSpPr>
            <p:nvPr/>
          </p:nvSpPr>
          <p:spPr>
            <a:xfrm>
              <a:off x="9410325" y="1929066"/>
              <a:ext cx="976266" cy="828222"/>
            </a:xfrm>
            <a:prstGeom prst="rect">
              <a:avLst/>
            </a:prstGeom>
            <a:noFill/>
          </p:spPr>
          <p:txBody>
            <a:bodyPr vert="horz" lIns="91440" tIns="45720" rIns="91440" bIns="45720" rtlCol="0" anchor="ctr">
              <a:noAutofit/>
            </a:bodyPr>
            <a:lstStyle>
              <a:lvl1pPr algn="ctr" defTabSz="914400" rtl="1" eaLnBrk="1" latinLnBrk="0" hangingPunct="1">
                <a:spcBef>
                  <a:spcPct val="0"/>
                </a:spcBef>
                <a:buNone/>
                <a:defRPr sz="2400" b="1" kern="1200" cap="all" baseline="0">
                  <a:solidFill>
                    <a:srgbClr val="215968"/>
                  </a:solidFill>
                  <a:latin typeface="+mj-lt"/>
                  <a:ea typeface="+mj-ea"/>
                  <a:cs typeface="B Traffic" pitchFamily="2" charset="-78"/>
                </a:defRPr>
              </a:lvl1pPr>
            </a:lstStyle>
            <a:p>
              <a:r>
                <a:rPr lang="fa-IR" sz="1200" b="0" dirty="0">
                  <a:solidFill>
                    <a:schemeClr val="tx1"/>
                  </a:solidFill>
                  <a:latin typeface="Times New Roman" panose="02020603050405020304" pitchFamily="18" charset="0"/>
                  <a:cs typeface="B Yekan" panose="00000400000000000000" pitchFamily="2" charset="-78"/>
                </a:rPr>
                <a:t>اتصال خودرو</a:t>
              </a:r>
            </a:p>
            <a:p>
              <a:r>
                <a:rPr lang="fa-IR" sz="1200" b="0" dirty="0">
                  <a:solidFill>
                    <a:schemeClr val="tx1"/>
                  </a:solidFill>
                  <a:latin typeface="Times New Roman" panose="02020603050405020304" pitchFamily="18" charset="0"/>
                  <a:cs typeface="B Yekan" panose="00000400000000000000" pitchFamily="2" charset="-78"/>
                </a:rPr>
                <a:t>به شبکه</a:t>
              </a:r>
              <a:endParaRPr lang="en-US" sz="1200" b="0" dirty="0">
                <a:solidFill>
                  <a:schemeClr val="tx1"/>
                </a:solidFill>
                <a:latin typeface="Times New Roman" panose="02020603050405020304" pitchFamily="18" charset="0"/>
                <a:cs typeface="B Yekan" panose="00000400000000000000" pitchFamily="2" charset="-78"/>
              </a:endParaRPr>
            </a:p>
          </p:txBody>
        </p:sp>
      </p:grpSp>
      <p:grpSp>
        <p:nvGrpSpPr>
          <p:cNvPr id="81" name="Group 80"/>
          <p:cNvGrpSpPr/>
          <p:nvPr/>
        </p:nvGrpSpPr>
        <p:grpSpPr>
          <a:xfrm>
            <a:off x="1263507" y="4377371"/>
            <a:ext cx="732200" cy="851864"/>
            <a:chOff x="9399062" y="1893505"/>
            <a:chExt cx="976266" cy="851864"/>
          </a:xfrm>
        </p:grpSpPr>
        <p:sp>
          <p:nvSpPr>
            <p:cNvPr id="83" name="Oval 82"/>
            <p:cNvSpPr/>
            <p:nvPr/>
          </p:nvSpPr>
          <p:spPr>
            <a:xfrm>
              <a:off x="9482577" y="1922409"/>
              <a:ext cx="822960" cy="822960"/>
            </a:xfrm>
            <a:prstGeom prst="ellipse">
              <a:avLst/>
            </a:prstGeom>
            <a:solidFill>
              <a:schemeClr val="accent1">
                <a:lumMod val="40000"/>
                <a:lumOff val="60000"/>
              </a:schemeClr>
            </a:solidFill>
            <a:ln>
              <a:solidFill>
                <a:srgbClr val="1B2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Yekan" panose="00000400000000000000" pitchFamily="2" charset="-78"/>
              </a:endParaRPr>
            </a:p>
          </p:txBody>
        </p:sp>
        <p:sp>
          <p:nvSpPr>
            <p:cNvPr id="82" name="Title 1"/>
            <p:cNvSpPr txBox="1">
              <a:spLocks/>
            </p:cNvSpPr>
            <p:nvPr/>
          </p:nvSpPr>
          <p:spPr>
            <a:xfrm>
              <a:off x="9399062" y="1893505"/>
              <a:ext cx="976266" cy="828222"/>
            </a:xfrm>
            <a:prstGeom prst="rect">
              <a:avLst/>
            </a:prstGeom>
            <a:noFill/>
          </p:spPr>
          <p:txBody>
            <a:bodyPr vert="horz" lIns="91440" tIns="45720" rIns="91440" bIns="45720" rtlCol="0" anchor="ctr">
              <a:noAutofit/>
            </a:bodyPr>
            <a:lstStyle>
              <a:lvl1pPr algn="ctr" defTabSz="914400" rtl="1" eaLnBrk="1" latinLnBrk="0" hangingPunct="1">
                <a:spcBef>
                  <a:spcPct val="0"/>
                </a:spcBef>
                <a:buNone/>
                <a:defRPr sz="2400" b="1" kern="1200" cap="all" baseline="0">
                  <a:solidFill>
                    <a:srgbClr val="215968"/>
                  </a:solidFill>
                  <a:latin typeface="+mj-lt"/>
                  <a:ea typeface="+mj-ea"/>
                  <a:cs typeface="B Traffic" pitchFamily="2" charset="-78"/>
                </a:defRPr>
              </a:lvl1pPr>
            </a:lstStyle>
            <a:p>
              <a:r>
                <a:rPr lang="fa-IR" sz="1300" b="0" dirty="0">
                  <a:solidFill>
                    <a:schemeClr val="tx1"/>
                  </a:solidFill>
                  <a:latin typeface="Times New Roman" panose="02020603050405020304" pitchFamily="18" charset="0"/>
                  <a:cs typeface="B Yekan" panose="00000400000000000000" pitchFamily="2" charset="-78"/>
                </a:rPr>
                <a:t>زیرساخت</a:t>
              </a:r>
              <a:endParaRPr lang="en-US" sz="1300" b="0" dirty="0">
                <a:solidFill>
                  <a:schemeClr val="tx1"/>
                </a:solidFill>
                <a:latin typeface="Times New Roman" panose="02020603050405020304" pitchFamily="18" charset="0"/>
                <a:cs typeface="B Yekan" panose="00000400000000000000" pitchFamily="2" charset="-78"/>
              </a:endParaRPr>
            </a:p>
          </p:txBody>
        </p:sp>
      </p:grpSp>
      <p:grpSp>
        <p:nvGrpSpPr>
          <p:cNvPr id="84" name="Group 83"/>
          <p:cNvGrpSpPr/>
          <p:nvPr/>
        </p:nvGrpSpPr>
        <p:grpSpPr>
          <a:xfrm>
            <a:off x="1926031" y="5046041"/>
            <a:ext cx="732200" cy="836082"/>
            <a:chOff x="9395112" y="1909287"/>
            <a:chExt cx="976266" cy="836082"/>
          </a:xfrm>
        </p:grpSpPr>
        <p:sp>
          <p:nvSpPr>
            <p:cNvPr id="86" name="Oval 85"/>
            <p:cNvSpPr/>
            <p:nvPr/>
          </p:nvSpPr>
          <p:spPr>
            <a:xfrm>
              <a:off x="9482577" y="1922409"/>
              <a:ext cx="822960" cy="822960"/>
            </a:xfrm>
            <a:prstGeom prst="ellipse">
              <a:avLst/>
            </a:prstGeom>
            <a:solidFill>
              <a:schemeClr val="accent1">
                <a:lumMod val="40000"/>
                <a:lumOff val="60000"/>
              </a:schemeClr>
            </a:solidFill>
            <a:ln>
              <a:solidFill>
                <a:srgbClr val="1B2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itle 1"/>
            <p:cNvSpPr txBox="1">
              <a:spLocks/>
            </p:cNvSpPr>
            <p:nvPr/>
          </p:nvSpPr>
          <p:spPr>
            <a:xfrm>
              <a:off x="9395112" y="1909287"/>
              <a:ext cx="976266" cy="828222"/>
            </a:xfrm>
            <a:prstGeom prst="rect">
              <a:avLst/>
            </a:prstGeom>
            <a:noFill/>
          </p:spPr>
          <p:txBody>
            <a:bodyPr vert="horz" lIns="91440" tIns="45720" rIns="91440" bIns="45720" rtlCol="0" anchor="ctr">
              <a:noAutofit/>
            </a:bodyPr>
            <a:lstStyle>
              <a:lvl1pPr algn="ctr" defTabSz="914400" rtl="1" eaLnBrk="1" latinLnBrk="0" hangingPunct="1">
                <a:spcBef>
                  <a:spcPct val="0"/>
                </a:spcBef>
                <a:buNone/>
                <a:defRPr sz="2400" b="1" kern="1200" cap="all" baseline="0">
                  <a:solidFill>
                    <a:srgbClr val="215968"/>
                  </a:solidFill>
                  <a:latin typeface="+mj-lt"/>
                  <a:ea typeface="+mj-ea"/>
                  <a:cs typeface="B Traffic" pitchFamily="2" charset="-78"/>
                </a:defRPr>
              </a:lvl1pPr>
            </a:lstStyle>
            <a:p>
              <a:r>
                <a:rPr lang="fa-IR" sz="1200" b="0" dirty="0">
                  <a:solidFill>
                    <a:schemeClr val="tx1"/>
                  </a:solidFill>
                  <a:latin typeface="Times New Roman" panose="02020603050405020304" pitchFamily="18" charset="0"/>
                  <a:cs typeface="B Yekan" panose="00000400000000000000" pitchFamily="2" charset="-78"/>
                </a:rPr>
                <a:t>مدیریت شارژ</a:t>
              </a:r>
              <a:endParaRPr lang="en-US" sz="1200" b="0" dirty="0">
                <a:solidFill>
                  <a:schemeClr val="tx1"/>
                </a:solidFill>
                <a:latin typeface="Times New Roman" panose="02020603050405020304" pitchFamily="18" charset="0"/>
                <a:cs typeface="B Yekan" panose="00000400000000000000" pitchFamily="2" charset="-78"/>
              </a:endParaRPr>
            </a:p>
          </p:txBody>
        </p:sp>
      </p:grpSp>
      <p:grpSp>
        <p:nvGrpSpPr>
          <p:cNvPr id="87" name="Group 86"/>
          <p:cNvGrpSpPr/>
          <p:nvPr/>
        </p:nvGrpSpPr>
        <p:grpSpPr>
          <a:xfrm>
            <a:off x="2588101" y="1863282"/>
            <a:ext cx="732200" cy="848171"/>
            <a:chOff x="9419830" y="1897198"/>
            <a:chExt cx="976266" cy="848171"/>
          </a:xfrm>
        </p:grpSpPr>
        <p:sp>
          <p:nvSpPr>
            <p:cNvPr id="89" name="Oval 88"/>
            <p:cNvSpPr/>
            <p:nvPr/>
          </p:nvSpPr>
          <p:spPr>
            <a:xfrm>
              <a:off x="9482577" y="1922409"/>
              <a:ext cx="822960" cy="822960"/>
            </a:xfrm>
            <a:prstGeom prst="ellipse">
              <a:avLst/>
            </a:prstGeom>
            <a:solidFill>
              <a:schemeClr val="accent4">
                <a:lumMod val="20000"/>
                <a:lumOff val="80000"/>
              </a:schemeClr>
            </a:solidFill>
            <a:ln>
              <a:solidFill>
                <a:srgbClr val="1B2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Yekan" panose="00000400000000000000" pitchFamily="2" charset="-78"/>
              </a:endParaRPr>
            </a:p>
          </p:txBody>
        </p:sp>
        <p:sp>
          <p:nvSpPr>
            <p:cNvPr id="88" name="Title 1"/>
            <p:cNvSpPr txBox="1">
              <a:spLocks/>
            </p:cNvSpPr>
            <p:nvPr/>
          </p:nvSpPr>
          <p:spPr>
            <a:xfrm>
              <a:off x="9419830" y="1897198"/>
              <a:ext cx="976266" cy="828222"/>
            </a:xfrm>
            <a:prstGeom prst="rect">
              <a:avLst/>
            </a:prstGeom>
            <a:noFill/>
          </p:spPr>
          <p:txBody>
            <a:bodyPr vert="horz" lIns="91440" tIns="45720" rIns="91440" bIns="45720" rtlCol="0" anchor="ctr">
              <a:noAutofit/>
            </a:bodyPr>
            <a:lstStyle>
              <a:lvl1pPr algn="ctr" defTabSz="914400" rtl="1" eaLnBrk="1" latinLnBrk="0" hangingPunct="1">
                <a:spcBef>
                  <a:spcPct val="0"/>
                </a:spcBef>
                <a:buNone/>
                <a:defRPr sz="2400" b="1" kern="1200" cap="all" baseline="0">
                  <a:solidFill>
                    <a:srgbClr val="215968"/>
                  </a:solidFill>
                  <a:latin typeface="+mj-lt"/>
                  <a:ea typeface="+mj-ea"/>
                  <a:cs typeface="B Traffic" pitchFamily="2" charset="-78"/>
                </a:defRPr>
              </a:lvl1pPr>
            </a:lstStyle>
            <a:p>
              <a:r>
                <a:rPr lang="fa-IR" sz="1300" b="0" dirty="0">
                  <a:solidFill>
                    <a:schemeClr val="tx1"/>
                  </a:solidFill>
                  <a:latin typeface="Times New Roman" panose="02020603050405020304" pitchFamily="18" charset="0"/>
                  <a:cs typeface="B Yekan" panose="00000400000000000000" pitchFamily="2" charset="-78"/>
                </a:rPr>
                <a:t>بازیافت باتری</a:t>
              </a:r>
              <a:endParaRPr lang="en-US" sz="1300" b="0" dirty="0">
                <a:solidFill>
                  <a:schemeClr val="tx1"/>
                </a:solidFill>
                <a:latin typeface="Times New Roman" panose="02020603050405020304" pitchFamily="18" charset="0"/>
                <a:cs typeface="B Yekan" panose="00000400000000000000" pitchFamily="2" charset="-78"/>
              </a:endParaRPr>
            </a:p>
          </p:txBody>
        </p:sp>
      </p:grpSp>
      <p:grpSp>
        <p:nvGrpSpPr>
          <p:cNvPr id="97" name="Group 96"/>
          <p:cNvGrpSpPr/>
          <p:nvPr/>
        </p:nvGrpSpPr>
        <p:grpSpPr>
          <a:xfrm>
            <a:off x="181552" y="4318472"/>
            <a:ext cx="1075748" cy="1625128"/>
            <a:chOff x="262200" y="4124860"/>
            <a:chExt cx="1434330" cy="1625128"/>
          </a:xfrm>
        </p:grpSpPr>
        <p:pic>
          <p:nvPicPr>
            <p:cNvPr id="90" name="Picture 89"/>
            <p:cNvPicPr>
              <a:picLocks noChangeAspect="1"/>
            </p:cNvPicPr>
            <p:nvPr/>
          </p:nvPicPr>
          <p:blipFill>
            <a:blip r:embed="rId45"/>
            <a:stretch>
              <a:fillRect/>
            </a:stretch>
          </p:blipFill>
          <p:spPr>
            <a:xfrm>
              <a:off x="380593" y="4124860"/>
              <a:ext cx="690659" cy="522010"/>
            </a:xfrm>
            <a:prstGeom prst="rect">
              <a:avLst/>
            </a:prstGeom>
          </p:spPr>
        </p:pic>
        <p:pic>
          <p:nvPicPr>
            <p:cNvPr id="91" name="Picture 90"/>
            <p:cNvPicPr>
              <a:picLocks noChangeAspect="1"/>
            </p:cNvPicPr>
            <p:nvPr/>
          </p:nvPicPr>
          <p:blipFill>
            <a:blip r:embed="rId46"/>
            <a:stretch>
              <a:fillRect/>
            </a:stretch>
          </p:blipFill>
          <p:spPr>
            <a:xfrm>
              <a:off x="380593" y="4729678"/>
              <a:ext cx="707450" cy="192317"/>
            </a:xfrm>
            <a:prstGeom prst="rect">
              <a:avLst/>
            </a:prstGeom>
          </p:spPr>
        </p:pic>
        <p:pic>
          <p:nvPicPr>
            <p:cNvPr id="92" name="Picture 91"/>
            <p:cNvPicPr>
              <a:picLocks noChangeAspect="1"/>
            </p:cNvPicPr>
            <p:nvPr/>
          </p:nvPicPr>
          <p:blipFill>
            <a:blip r:embed="rId47"/>
            <a:stretch>
              <a:fillRect/>
            </a:stretch>
          </p:blipFill>
          <p:spPr>
            <a:xfrm>
              <a:off x="262200" y="5230028"/>
              <a:ext cx="1283621" cy="307717"/>
            </a:xfrm>
            <a:prstGeom prst="rect">
              <a:avLst/>
            </a:prstGeom>
          </p:spPr>
        </p:pic>
        <p:pic>
          <p:nvPicPr>
            <p:cNvPr id="93" name="Picture 92"/>
            <p:cNvPicPr>
              <a:picLocks noChangeAspect="1"/>
            </p:cNvPicPr>
            <p:nvPr/>
          </p:nvPicPr>
          <p:blipFill>
            <a:blip r:embed="rId48"/>
            <a:stretch>
              <a:fillRect/>
            </a:stretch>
          </p:blipFill>
          <p:spPr>
            <a:xfrm>
              <a:off x="1088043" y="4447751"/>
              <a:ext cx="498793" cy="281927"/>
            </a:xfrm>
            <a:prstGeom prst="rect">
              <a:avLst/>
            </a:prstGeom>
          </p:spPr>
        </p:pic>
        <p:pic>
          <p:nvPicPr>
            <p:cNvPr id="94" name="Picture 93"/>
            <p:cNvPicPr>
              <a:picLocks noChangeAspect="1"/>
            </p:cNvPicPr>
            <p:nvPr/>
          </p:nvPicPr>
          <p:blipFill>
            <a:blip r:embed="rId49"/>
            <a:stretch>
              <a:fillRect/>
            </a:stretch>
          </p:blipFill>
          <p:spPr>
            <a:xfrm>
              <a:off x="380593" y="4959184"/>
              <a:ext cx="597418" cy="287912"/>
            </a:xfrm>
            <a:prstGeom prst="rect">
              <a:avLst/>
            </a:prstGeom>
          </p:spPr>
        </p:pic>
        <p:pic>
          <p:nvPicPr>
            <p:cNvPr id="95" name="Picture 94"/>
            <p:cNvPicPr>
              <a:picLocks noChangeAspect="1"/>
            </p:cNvPicPr>
            <p:nvPr/>
          </p:nvPicPr>
          <p:blipFill>
            <a:blip r:embed="rId50"/>
            <a:stretch>
              <a:fillRect/>
            </a:stretch>
          </p:blipFill>
          <p:spPr>
            <a:xfrm>
              <a:off x="302577" y="5573984"/>
              <a:ext cx="1393953" cy="176004"/>
            </a:xfrm>
            <a:prstGeom prst="rect">
              <a:avLst/>
            </a:prstGeom>
          </p:spPr>
        </p:pic>
        <p:pic>
          <p:nvPicPr>
            <p:cNvPr id="96" name="Picture 95"/>
            <p:cNvPicPr>
              <a:picLocks noChangeAspect="1"/>
            </p:cNvPicPr>
            <p:nvPr/>
          </p:nvPicPr>
          <p:blipFill>
            <a:blip r:embed="rId51"/>
            <a:stretch>
              <a:fillRect/>
            </a:stretch>
          </p:blipFill>
          <p:spPr>
            <a:xfrm>
              <a:off x="1056100" y="4903140"/>
              <a:ext cx="438095" cy="400000"/>
            </a:xfrm>
            <a:prstGeom prst="rect">
              <a:avLst/>
            </a:prstGeom>
          </p:spPr>
        </p:pic>
      </p:grpSp>
      <p:grpSp>
        <p:nvGrpSpPr>
          <p:cNvPr id="181" name="Group 180"/>
          <p:cNvGrpSpPr/>
          <p:nvPr/>
        </p:nvGrpSpPr>
        <p:grpSpPr>
          <a:xfrm>
            <a:off x="1286822" y="5966240"/>
            <a:ext cx="1605779" cy="633700"/>
            <a:chOff x="1715762" y="5966240"/>
            <a:chExt cx="2141039" cy="633700"/>
          </a:xfrm>
        </p:grpSpPr>
        <p:pic>
          <p:nvPicPr>
            <p:cNvPr id="98" name="Picture 97"/>
            <p:cNvPicPr>
              <a:picLocks noChangeAspect="1"/>
            </p:cNvPicPr>
            <p:nvPr/>
          </p:nvPicPr>
          <p:blipFill>
            <a:blip r:embed="rId52"/>
            <a:stretch>
              <a:fillRect/>
            </a:stretch>
          </p:blipFill>
          <p:spPr>
            <a:xfrm>
              <a:off x="2932991" y="6285654"/>
              <a:ext cx="923810" cy="314286"/>
            </a:xfrm>
            <a:prstGeom prst="rect">
              <a:avLst/>
            </a:prstGeom>
          </p:spPr>
        </p:pic>
        <p:pic>
          <p:nvPicPr>
            <p:cNvPr id="99" name="Picture 98"/>
            <p:cNvPicPr>
              <a:picLocks noChangeAspect="1"/>
            </p:cNvPicPr>
            <p:nvPr/>
          </p:nvPicPr>
          <p:blipFill>
            <a:blip r:embed="rId53"/>
            <a:stretch>
              <a:fillRect/>
            </a:stretch>
          </p:blipFill>
          <p:spPr>
            <a:xfrm>
              <a:off x="2511631" y="5966240"/>
              <a:ext cx="819048" cy="285714"/>
            </a:xfrm>
            <a:prstGeom prst="rect">
              <a:avLst/>
            </a:prstGeom>
          </p:spPr>
        </p:pic>
        <p:pic>
          <p:nvPicPr>
            <p:cNvPr id="100" name="Picture 99"/>
            <p:cNvPicPr>
              <a:picLocks noChangeAspect="1"/>
            </p:cNvPicPr>
            <p:nvPr/>
          </p:nvPicPr>
          <p:blipFill>
            <a:blip r:embed="rId54"/>
            <a:stretch>
              <a:fillRect/>
            </a:stretch>
          </p:blipFill>
          <p:spPr>
            <a:xfrm>
              <a:off x="1715762" y="6295548"/>
              <a:ext cx="1304762" cy="266667"/>
            </a:xfrm>
            <a:prstGeom prst="rect">
              <a:avLst/>
            </a:prstGeom>
          </p:spPr>
        </p:pic>
      </p:grpSp>
      <p:grpSp>
        <p:nvGrpSpPr>
          <p:cNvPr id="182" name="Group 181"/>
          <p:cNvGrpSpPr/>
          <p:nvPr/>
        </p:nvGrpSpPr>
        <p:grpSpPr>
          <a:xfrm>
            <a:off x="2749824" y="5223267"/>
            <a:ext cx="1174584" cy="380952"/>
            <a:chOff x="3912146" y="5823565"/>
            <a:chExt cx="1566112" cy="380952"/>
          </a:xfrm>
        </p:grpSpPr>
        <p:pic>
          <p:nvPicPr>
            <p:cNvPr id="101" name="Picture 100"/>
            <p:cNvPicPr>
              <a:picLocks noChangeAspect="1"/>
            </p:cNvPicPr>
            <p:nvPr/>
          </p:nvPicPr>
          <p:blipFill>
            <a:blip r:embed="rId55"/>
            <a:stretch>
              <a:fillRect/>
            </a:stretch>
          </p:blipFill>
          <p:spPr>
            <a:xfrm>
              <a:off x="4763972" y="5823565"/>
              <a:ext cx="714286" cy="380952"/>
            </a:xfrm>
            <a:prstGeom prst="rect">
              <a:avLst/>
            </a:prstGeom>
          </p:spPr>
        </p:pic>
        <p:pic>
          <p:nvPicPr>
            <p:cNvPr id="102" name="Picture 101"/>
            <p:cNvPicPr>
              <a:picLocks noChangeAspect="1"/>
            </p:cNvPicPr>
            <p:nvPr/>
          </p:nvPicPr>
          <p:blipFill>
            <a:blip r:embed="rId56"/>
            <a:stretch>
              <a:fillRect/>
            </a:stretch>
          </p:blipFill>
          <p:spPr>
            <a:xfrm>
              <a:off x="3912146" y="5861660"/>
              <a:ext cx="857143" cy="304762"/>
            </a:xfrm>
            <a:prstGeom prst="rect">
              <a:avLst/>
            </a:prstGeom>
          </p:spPr>
        </p:pic>
      </p:grpSp>
      <p:grpSp>
        <p:nvGrpSpPr>
          <p:cNvPr id="103" name="Group 102"/>
          <p:cNvGrpSpPr/>
          <p:nvPr/>
        </p:nvGrpSpPr>
        <p:grpSpPr>
          <a:xfrm>
            <a:off x="5482758" y="4137280"/>
            <a:ext cx="1096486" cy="1188720"/>
            <a:chOff x="8047249" y="1859280"/>
            <a:chExt cx="1461981" cy="1188720"/>
          </a:xfrm>
        </p:grpSpPr>
        <p:sp>
          <p:nvSpPr>
            <p:cNvPr id="104" name="Oval 103"/>
            <p:cNvSpPr/>
            <p:nvPr/>
          </p:nvSpPr>
          <p:spPr>
            <a:xfrm>
              <a:off x="8183880" y="1859280"/>
              <a:ext cx="1188720" cy="1188720"/>
            </a:xfrm>
            <a:prstGeom prst="ellipse">
              <a:avLst/>
            </a:prstGeom>
            <a:solidFill>
              <a:schemeClr val="accent5">
                <a:lumMod val="50000"/>
              </a:schemeClr>
            </a:solidFill>
            <a:ln>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itle 1"/>
            <p:cNvSpPr txBox="1">
              <a:spLocks/>
            </p:cNvSpPr>
            <p:nvPr/>
          </p:nvSpPr>
          <p:spPr>
            <a:xfrm>
              <a:off x="8047249" y="1971405"/>
              <a:ext cx="1461981" cy="925584"/>
            </a:xfrm>
            <a:prstGeom prst="rect">
              <a:avLst/>
            </a:prstGeom>
            <a:noFill/>
          </p:spPr>
          <p:txBody>
            <a:bodyPr vert="horz" lIns="91440" tIns="45720" rIns="91440" bIns="45720" rtlCol="0" anchor="ctr">
              <a:noAutofit/>
            </a:bodyPr>
            <a:lstStyle>
              <a:lvl1pPr algn="ctr" defTabSz="914400" rtl="1" eaLnBrk="1" latinLnBrk="0" hangingPunct="1">
                <a:spcBef>
                  <a:spcPct val="0"/>
                </a:spcBef>
                <a:buNone/>
                <a:defRPr sz="2400" b="1" kern="1200" cap="all" baseline="0">
                  <a:solidFill>
                    <a:srgbClr val="215968"/>
                  </a:solidFill>
                  <a:latin typeface="+mj-lt"/>
                  <a:ea typeface="+mj-ea"/>
                  <a:cs typeface="B Traffic" pitchFamily="2" charset="-78"/>
                </a:defRPr>
              </a:lvl1pPr>
            </a:lstStyle>
            <a:p>
              <a:pPr>
                <a:lnSpc>
                  <a:spcPct val="150000"/>
                </a:lnSpc>
              </a:pPr>
              <a:r>
                <a:rPr lang="fa-IR" sz="1800" b="0" dirty="0">
                  <a:solidFill>
                    <a:schemeClr val="bg1"/>
                  </a:solidFill>
                  <a:cs typeface="B Yekan" panose="00000400000000000000" pitchFamily="2" charset="-78"/>
                </a:rPr>
                <a:t>پلت‌فرم‌های </a:t>
              </a:r>
            </a:p>
            <a:p>
              <a:pPr>
                <a:lnSpc>
                  <a:spcPct val="150000"/>
                </a:lnSpc>
              </a:pPr>
              <a:r>
                <a:rPr lang="fa-IR" sz="1800" b="0" dirty="0">
                  <a:solidFill>
                    <a:schemeClr val="bg1"/>
                  </a:solidFill>
                  <a:cs typeface="B Yekan" panose="00000400000000000000" pitchFamily="2" charset="-78"/>
                </a:rPr>
                <a:t>اشتراکی</a:t>
              </a:r>
              <a:endParaRPr lang="en-US" sz="1800" b="0" dirty="0">
                <a:solidFill>
                  <a:schemeClr val="bg1"/>
                </a:solidFill>
                <a:cs typeface="B Yekan" panose="00000400000000000000" pitchFamily="2" charset="-78"/>
              </a:endParaRPr>
            </a:p>
          </p:txBody>
        </p:sp>
      </p:grpSp>
      <p:grpSp>
        <p:nvGrpSpPr>
          <p:cNvPr id="106" name="Group 105"/>
          <p:cNvGrpSpPr/>
          <p:nvPr/>
        </p:nvGrpSpPr>
        <p:grpSpPr>
          <a:xfrm>
            <a:off x="6988534" y="4354494"/>
            <a:ext cx="732200" cy="847521"/>
            <a:chOff x="9414957" y="1922409"/>
            <a:chExt cx="976266" cy="847521"/>
          </a:xfrm>
        </p:grpSpPr>
        <p:sp>
          <p:nvSpPr>
            <p:cNvPr id="108" name="Oval 107"/>
            <p:cNvSpPr/>
            <p:nvPr/>
          </p:nvSpPr>
          <p:spPr>
            <a:xfrm>
              <a:off x="9482577" y="1922409"/>
              <a:ext cx="822960" cy="822960"/>
            </a:xfrm>
            <a:prstGeom prst="ellipse">
              <a:avLst/>
            </a:prstGeom>
            <a:solidFill>
              <a:schemeClr val="accent5">
                <a:lumMod val="40000"/>
                <a:lumOff val="60000"/>
              </a:schemeClr>
            </a:solidFill>
            <a:ln>
              <a:solidFill>
                <a:srgbClr val="1B2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itle 1"/>
            <p:cNvSpPr txBox="1">
              <a:spLocks/>
            </p:cNvSpPr>
            <p:nvPr/>
          </p:nvSpPr>
          <p:spPr>
            <a:xfrm>
              <a:off x="9414957" y="1941708"/>
              <a:ext cx="976266" cy="828222"/>
            </a:xfrm>
            <a:prstGeom prst="rect">
              <a:avLst/>
            </a:prstGeom>
            <a:noFill/>
          </p:spPr>
          <p:txBody>
            <a:bodyPr vert="horz" lIns="91440" tIns="45720" rIns="91440" bIns="45720" rtlCol="0" anchor="ctr">
              <a:noAutofit/>
            </a:bodyPr>
            <a:lstStyle>
              <a:lvl1pPr algn="ctr" defTabSz="914400" rtl="1" eaLnBrk="1" latinLnBrk="0" hangingPunct="1">
                <a:spcBef>
                  <a:spcPct val="0"/>
                </a:spcBef>
                <a:buNone/>
                <a:defRPr sz="2400" b="1" kern="1200" cap="all" baseline="0">
                  <a:solidFill>
                    <a:srgbClr val="215968"/>
                  </a:solidFill>
                  <a:latin typeface="+mj-lt"/>
                  <a:ea typeface="+mj-ea"/>
                  <a:cs typeface="B Traffic" pitchFamily="2" charset="-78"/>
                </a:defRPr>
              </a:lvl1pPr>
            </a:lstStyle>
            <a:p>
              <a:r>
                <a:rPr lang="fa-IR" sz="1300" b="0" dirty="0">
                  <a:solidFill>
                    <a:schemeClr val="tx1"/>
                  </a:solidFill>
                  <a:cs typeface="B Yekan" panose="00000400000000000000" pitchFamily="2" charset="-78"/>
                </a:rPr>
                <a:t>خودروی </a:t>
              </a:r>
            </a:p>
            <a:p>
              <a:r>
                <a:rPr lang="fa-IR" sz="1300" b="0" dirty="0">
                  <a:solidFill>
                    <a:schemeClr val="tx1"/>
                  </a:solidFill>
                  <a:cs typeface="B Yekan" panose="00000400000000000000" pitchFamily="2" charset="-78"/>
                </a:rPr>
                <a:t>اشتراکی</a:t>
              </a:r>
              <a:endParaRPr lang="en-US" sz="1300" b="0" dirty="0">
                <a:solidFill>
                  <a:schemeClr val="tx1"/>
                </a:solidFill>
                <a:cs typeface="B Yekan" panose="00000400000000000000" pitchFamily="2" charset="-78"/>
              </a:endParaRPr>
            </a:p>
          </p:txBody>
        </p:sp>
      </p:grpSp>
      <p:grpSp>
        <p:nvGrpSpPr>
          <p:cNvPr id="109" name="Group 108"/>
          <p:cNvGrpSpPr/>
          <p:nvPr/>
        </p:nvGrpSpPr>
        <p:grpSpPr>
          <a:xfrm>
            <a:off x="6365169" y="5439086"/>
            <a:ext cx="732200" cy="852894"/>
            <a:chOff x="9410255" y="1922409"/>
            <a:chExt cx="976266" cy="852894"/>
          </a:xfrm>
        </p:grpSpPr>
        <p:sp>
          <p:nvSpPr>
            <p:cNvPr id="111" name="Oval 110"/>
            <p:cNvSpPr/>
            <p:nvPr/>
          </p:nvSpPr>
          <p:spPr>
            <a:xfrm>
              <a:off x="9482577" y="1922409"/>
              <a:ext cx="822960" cy="822960"/>
            </a:xfrm>
            <a:prstGeom prst="ellipse">
              <a:avLst/>
            </a:prstGeom>
            <a:solidFill>
              <a:schemeClr val="accent5">
                <a:lumMod val="40000"/>
                <a:lumOff val="60000"/>
              </a:schemeClr>
            </a:solidFill>
            <a:ln>
              <a:solidFill>
                <a:srgbClr val="1B2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itle 1"/>
            <p:cNvSpPr txBox="1">
              <a:spLocks/>
            </p:cNvSpPr>
            <p:nvPr/>
          </p:nvSpPr>
          <p:spPr>
            <a:xfrm>
              <a:off x="9410255" y="1947081"/>
              <a:ext cx="976266" cy="828222"/>
            </a:xfrm>
            <a:prstGeom prst="rect">
              <a:avLst/>
            </a:prstGeom>
            <a:noFill/>
          </p:spPr>
          <p:txBody>
            <a:bodyPr vert="horz" lIns="91440" tIns="45720" rIns="91440" bIns="45720" rtlCol="0" anchor="ctr">
              <a:noAutofit/>
            </a:bodyPr>
            <a:lstStyle>
              <a:lvl1pPr algn="ctr" defTabSz="914400" rtl="1" eaLnBrk="1" latinLnBrk="0" hangingPunct="1">
                <a:spcBef>
                  <a:spcPct val="0"/>
                </a:spcBef>
                <a:buNone/>
                <a:defRPr sz="2400" b="1" kern="1200" cap="all" baseline="0">
                  <a:solidFill>
                    <a:srgbClr val="215968"/>
                  </a:solidFill>
                  <a:latin typeface="+mj-lt"/>
                  <a:ea typeface="+mj-ea"/>
                  <a:cs typeface="B Traffic" pitchFamily="2" charset="-78"/>
                </a:defRPr>
              </a:lvl1pPr>
            </a:lstStyle>
            <a:p>
              <a:r>
                <a:rPr lang="fa-IR" sz="1200" b="0" dirty="0">
                  <a:solidFill>
                    <a:schemeClr val="tx1"/>
                  </a:solidFill>
                  <a:cs typeface="B Yekan" panose="00000400000000000000" pitchFamily="2" charset="-78"/>
                </a:rPr>
                <a:t>اشتراک وسائط نقلیه</a:t>
              </a:r>
              <a:endParaRPr lang="en-US" sz="1200" b="0" dirty="0">
                <a:solidFill>
                  <a:schemeClr val="tx1"/>
                </a:solidFill>
                <a:cs typeface="B Yekan" panose="00000400000000000000" pitchFamily="2" charset="-78"/>
              </a:endParaRPr>
            </a:p>
          </p:txBody>
        </p:sp>
      </p:grpSp>
      <p:grpSp>
        <p:nvGrpSpPr>
          <p:cNvPr id="123" name="Group 122"/>
          <p:cNvGrpSpPr/>
          <p:nvPr/>
        </p:nvGrpSpPr>
        <p:grpSpPr>
          <a:xfrm>
            <a:off x="8076487" y="4355527"/>
            <a:ext cx="1039013" cy="862435"/>
            <a:chOff x="10796532" y="4443648"/>
            <a:chExt cx="1385350" cy="862435"/>
          </a:xfrm>
        </p:grpSpPr>
        <p:pic>
          <p:nvPicPr>
            <p:cNvPr id="112" name="Picture 111"/>
            <p:cNvPicPr>
              <a:picLocks noChangeAspect="1"/>
            </p:cNvPicPr>
            <p:nvPr/>
          </p:nvPicPr>
          <p:blipFill>
            <a:blip r:embed="rId57"/>
            <a:stretch>
              <a:fillRect/>
            </a:stretch>
          </p:blipFill>
          <p:spPr>
            <a:xfrm>
              <a:off x="10914161" y="4443648"/>
              <a:ext cx="484463" cy="564002"/>
            </a:xfrm>
            <a:prstGeom prst="rect">
              <a:avLst/>
            </a:prstGeom>
          </p:spPr>
        </p:pic>
        <p:pic>
          <p:nvPicPr>
            <p:cNvPr id="113" name="Picture 112"/>
            <p:cNvPicPr>
              <a:picLocks noChangeAspect="1"/>
            </p:cNvPicPr>
            <p:nvPr/>
          </p:nvPicPr>
          <p:blipFill>
            <a:blip r:embed="rId58"/>
            <a:stretch>
              <a:fillRect/>
            </a:stretch>
          </p:blipFill>
          <p:spPr>
            <a:xfrm>
              <a:off x="10796532" y="4925131"/>
              <a:ext cx="666667" cy="380952"/>
            </a:xfrm>
            <a:prstGeom prst="rect">
              <a:avLst/>
            </a:prstGeom>
          </p:spPr>
        </p:pic>
        <p:pic>
          <p:nvPicPr>
            <p:cNvPr id="114" name="Picture 113"/>
            <p:cNvPicPr>
              <a:picLocks noChangeAspect="1"/>
            </p:cNvPicPr>
            <p:nvPr/>
          </p:nvPicPr>
          <p:blipFill>
            <a:blip r:embed="rId59"/>
            <a:stretch>
              <a:fillRect/>
            </a:stretch>
          </p:blipFill>
          <p:spPr>
            <a:xfrm>
              <a:off x="11481416" y="4461914"/>
              <a:ext cx="588565" cy="450506"/>
            </a:xfrm>
            <a:prstGeom prst="rect">
              <a:avLst/>
            </a:prstGeom>
          </p:spPr>
        </p:pic>
        <p:pic>
          <p:nvPicPr>
            <p:cNvPr id="115" name="Picture 114"/>
            <p:cNvPicPr>
              <a:picLocks noChangeAspect="1"/>
            </p:cNvPicPr>
            <p:nvPr/>
          </p:nvPicPr>
          <p:blipFill>
            <a:blip r:embed="rId60"/>
            <a:stretch>
              <a:fillRect/>
            </a:stretch>
          </p:blipFill>
          <p:spPr>
            <a:xfrm>
              <a:off x="11457931" y="5007509"/>
              <a:ext cx="723951" cy="239103"/>
            </a:xfrm>
            <a:prstGeom prst="rect">
              <a:avLst/>
            </a:prstGeom>
          </p:spPr>
        </p:pic>
      </p:grpSp>
      <p:grpSp>
        <p:nvGrpSpPr>
          <p:cNvPr id="124" name="Group 123"/>
          <p:cNvGrpSpPr/>
          <p:nvPr/>
        </p:nvGrpSpPr>
        <p:grpSpPr>
          <a:xfrm>
            <a:off x="7128040" y="5513777"/>
            <a:ext cx="1565327" cy="1032363"/>
            <a:chOff x="9950331" y="5468133"/>
            <a:chExt cx="2087103" cy="1032363"/>
          </a:xfrm>
        </p:grpSpPr>
        <p:pic>
          <p:nvPicPr>
            <p:cNvPr id="116" name="Picture 115"/>
            <p:cNvPicPr>
              <a:picLocks noChangeAspect="1"/>
            </p:cNvPicPr>
            <p:nvPr/>
          </p:nvPicPr>
          <p:blipFill>
            <a:blip r:embed="rId61"/>
            <a:stretch>
              <a:fillRect/>
            </a:stretch>
          </p:blipFill>
          <p:spPr>
            <a:xfrm>
              <a:off x="9950331" y="6013749"/>
              <a:ext cx="592800" cy="234883"/>
            </a:xfrm>
            <a:prstGeom prst="rect">
              <a:avLst/>
            </a:prstGeom>
          </p:spPr>
        </p:pic>
        <p:pic>
          <p:nvPicPr>
            <p:cNvPr id="117" name="Picture 116"/>
            <p:cNvPicPr>
              <a:picLocks noChangeAspect="1"/>
            </p:cNvPicPr>
            <p:nvPr/>
          </p:nvPicPr>
          <p:blipFill>
            <a:blip r:embed="rId62"/>
            <a:stretch>
              <a:fillRect/>
            </a:stretch>
          </p:blipFill>
          <p:spPr>
            <a:xfrm>
              <a:off x="9992934" y="6265262"/>
              <a:ext cx="662369" cy="235234"/>
            </a:xfrm>
            <a:prstGeom prst="rect">
              <a:avLst/>
            </a:prstGeom>
          </p:spPr>
        </p:pic>
        <p:pic>
          <p:nvPicPr>
            <p:cNvPr id="118" name="Picture 117"/>
            <p:cNvPicPr>
              <a:picLocks noChangeAspect="1"/>
            </p:cNvPicPr>
            <p:nvPr/>
          </p:nvPicPr>
          <p:blipFill>
            <a:blip r:embed="rId63"/>
            <a:stretch>
              <a:fillRect/>
            </a:stretch>
          </p:blipFill>
          <p:spPr>
            <a:xfrm>
              <a:off x="10720297" y="6204517"/>
              <a:ext cx="660219" cy="282951"/>
            </a:xfrm>
            <a:prstGeom prst="rect">
              <a:avLst/>
            </a:prstGeom>
          </p:spPr>
        </p:pic>
        <p:pic>
          <p:nvPicPr>
            <p:cNvPr id="119" name="Picture 118"/>
            <p:cNvPicPr>
              <a:picLocks noChangeAspect="1"/>
            </p:cNvPicPr>
            <p:nvPr/>
          </p:nvPicPr>
          <p:blipFill>
            <a:blip r:embed="rId64"/>
            <a:stretch>
              <a:fillRect/>
            </a:stretch>
          </p:blipFill>
          <p:spPr>
            <a:xfrm>
              <a:off x="10562155" y="5860430"/>
              <a:ext cx="597018" cy="218421"/>
            </a:xfrm>
            <a:prstGeom prst="rect">
              <a:avLst/>
            </a:prstGeom>
          </p:spPr>
        </p:pic>
        <p:pic>
          <p:nvPicPr>
            <p:cNvPr id="120" name="Picture 119"/>
            <p:cNvPicPr>
              <a:picLocks noChangeAspect="1"/>
            </p:cNvPicPr>
            <p:nvPr/>
          </p:nvPicPr>
          <p:blipFill>
            <a:blip r:embed="rId65"/>
            <a:stretch>
              <a:fillRect/>
            </a:stretch>
          </p:blipFill>
          <p:spPr>
            <a:xfrm>
              <a:off x="11242728" y="5775606"/>
              <a:ext cx="585261" cy="289676"/>
            </a:xfrm>
            <a:prstGeom prst="rect">
              <a:avLst/>
            </a:prstGeom>
          </p:spPr>
        </p:pic>
        <p:pic>
          <p:nvPicPr>
            <p:cNvPr id="121" name="Picture 120"/>
            <p:cNvPicPr>
              <a:picLocks noChangeAspect="1"/>
            </p:cNvPicPr>
            <p:nvPr/>
          </p:nvPicPr>
          <p:blipFill>
            <a:blip r:embed="rId66"/>
            <a:stretch>
              <a:fillRect/>
            </a:stretch>
          </p:blipFill>
          <p:spPr>
            <a:xfrm>
              <a:off x="10598294" y="5468133"/>
              <a:ext cx="452113" cy="360546"/>
            </a:xfrm>
            <a:prstGeom prst="rect">
              <a:avLst/>
            </a:prstGeom>
          </p:spPr>
        </p:pic>
        <p:pic>
          <p:nvPicPr>
            <p:cNvPr id="122" name="Picture 121"/>
            <p:cNvPicPr>
              <a:picLocks noChangeAspect="1"/>
            </p:cNvPicPr>
            <p:nvPr/>
          </p:nvPicPr>
          <p:blipFill>
            <a:blip r:embed="rId67"/>
            <a:stretch>
              <a:fillRect/>
            </a:stretch>
          </p:blipFill>
          <p:spPr>
            <a:xfrm>
              <a:off x="11033285" y="5468133"/>
              <a:ext cx="1004149" cy="305315"/>
            </a:xfrm>
            <a:prstGeom prst="rect">
              <a:avLst/>
            </a:prstGeom>
          </p:spPr>
        </p:pic>
      </p:grpSp>
      <p:grpSp>
        <p:nvGrpSpPr>
          <p:cNvPr id="167" name="Group 166"/>
          <p:cNvGrpSpPr/>
          <p:nvPr/>
        </p:nvGrpSpPr>
        <p:grpSpPr>
          <a:xfrm>
            <a:off x="1482381" y="2428148"/>
            <a:ext cx="1461390" cy="1070983"/>
            <a:chOff x="2027077" y="2349033"/>
            <a:chExt cx="1948520" cy="1070983"/>
          </a:xfrm>
        </p:grpSpPr>
        <p:cxnSp>
          <p:nvCxnSpPr>
            <p:cNvPr id="128" name="Straight Connector 127"/>
            <p:cNvCxnSpPr>
              <a:endCxn id="50" idx="5"/>
            </p:cNvCxnSpPr>
            <p:nvPr/>
          </p:nvCxnSpPr>
          <p:spPr>
            <a:xfrm flipH="1" flipV="1">
              <a:off x="2038059" y="2349033"/>
              <a:ext cx="611872" cy="855179"/>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a:stCxn id="63" idx="6"/>
            </p:cNvCxnSpPr>
            <p:nvPr/>
          </p:nvCxnSpPr>
          <p:spPr>
            <a:xfrm>
              <a:off x="2027077" y="3159158"/>
              <a:ext cx="511560" cy="26085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a:endCxn id="89" idx="4"/>
            </p:cNvCxnSpPr>
            <p:nvPr/>
          </p:nvCxnSpPr>
          <p:spPr>
            <a:xfrm flipV="1">
              <a:off x="3522650" y="2632338"/>
              <a:ext cx="452947" cy="52682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a:stCxn id="71" idx="4"/>
              <a:endCxn id="46" idx="0"/>
            </p:cNvCxnSpPr>
            <p:nvPr/>
          </p:nvCxnSpPr>
          <p:spPr>
            <a:xfrm>
              <a:off x="2800257" y="2361413"/>
              <a:ext cx="295402" cy="63710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p:nvGrpSpPr>
        <p:grpSpPr>
          <a:xfrm>
            <a:off x="1789618" y="4092263"/>
            <a:ext cx="1280468" cy="953777"/>
            <a:chOff x="2391281" y="4100569"/>
            <a:chExt cx="1664610" cy="945994"/>
          </a:xfrm>
        </p:grpSpPr>
        <p:cxnSp>
          <p:nvCxnSpPr>
            <p:cNvPr id="142" name="Straight Connector 141"/>
            <p:cNvCxnSpPr>
              <a:stCxn id="46" idx="3"/>
            </p:cNvCxnSpPr>
            <p:nvPr/>
          </p:nvCxnSpPr>
          <p:spPr>
            <a:xfrm flipH="1">
              <a:off x="2391281" y="4100569"/>
              <a:ext cx="232693" cy="35115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a:stCxn id="46" idx="4"/>
              <a:endCxn id="85" idx="0"/>
            </p:cNvCxnSpPr>
            <p:nvPr/>
          </p:nvCxnSpPr>
          <p:spPr>
            <a:xfrm>
              <a:off x="3033742" y="4273232"/>
              <a:ext cx="10808" cy="773331"/>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a:stCxn id="46" idx="5"/>
            </p:cNvCxnSpPr>
            <p:nvPr/>
          </p:nvCxnSpPr>
          <p:spPr>
            <a:xfrm>
              <a:off x="3443512" y="4100570"/>
              <a:ext cx="612379" cy="35875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165" name="Group 164"/>
          <p:cNvGrpSpPr/>
          <p:nvPr/>
        </p:nvGrpSpPr>
        <p:grpSpPr>
          <a:xfrm>
            <a:off x="5869259" y="2579612"/>
            <a:ext cx="1217351" cy="942424"/>
            <a:chOff x="7825678" y="2579612"/>
            <a:chExt cx="1623135" cy="942424"/>
          </a:xfrm>
        </p:grpSpPr>
        <p:cxnSp>
          <p:nvCxnSpPr>
            <p:cNvPr id="148" name="Straight Connector 147"/>
            <p:cNvCxnSpPr/>
            <p:nvPr/>
          </p:nvCxnSpPr>
          <p:spPr>
            <a:xfrm>
              <a:off x="7825678" y="2579612"/>
              <a:ext cx="190532" cy="27881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H="1">
              <a:off x="8618972" y="2634341"/>
              <a:ext cx="97768" cy="13989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a:stCxn id="39" idx="2"/>
            </p:cNvCxnSpPr>
            <p:nvPr/>
          </p:nvCxnSpPr>
          <p:spPr>
            <a:xfrm flipH="1" flipV="1">
              <a:off x="8944646" y="3298002"/>
              <a:ext cx="504167" cy="22403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166" name="Group 165"/>
          <p:cNvGrpSpPr/>
          <p:nvPr/>
        </p:nvGrpSpPr>
        <p:grpSpPr>
          <a:xfrm>
            <a:off x="6299797" y="4637528"/>
            <a:ext cx="739453" cy="922079"/>
            <a:chOff x="8399729" y="4637527"/>
            <a:chExt cx="985937" cy="922079"/>
          </a:xfrm>
        </p:grpSpPr>
        <p:cxnSp>
          <p:nvCxnSpPr>
            <p:cNvPr id="158" name="Straight Connector 157"/>
            <p:cNvCxnSpPr>
              <a:stCxn id="108" idx="2"/>
            </p:cNvCxnSpPr>
            <p:nvPr/>
          </p:nvCxnSpPr>
          <p:spPr>
            <a:xfrm flipH="1" flipV="1">
              <a:off x="8618973" y="4637527"/>
              <a:ext cx="766693" cy="12844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a:stCxn id="111" idx="1"/>
            </p:cNvCxnSpPr>
            <p:nvPr/>
          </p:nvCxnSpPr>
          <p:spPr>
            <a:xfrm flipH="1" flipV="1">
              <a:off x="8399729" y="5205475"/>
              <a:ext cx="280005" cy="354131"/>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pic>
        <p:nvPicPr>
          <p:cNvPr id="1026" name="Picture 2" descr="Image result for toyota logo"/>
          <p:cNvPicPr>
            <a:picLocks noChangeAspect="1" noChangeArrowheads="1"/>
          </p:cNvPicPr>
          <p:nvPr/>
        </p:nvPicPr>
        <p:blipFill>
          <a:blip r:embed="rId68" cstate="print">
            <a:extLst>
              <a:ext uri="{28A0092B-C50C-407E-A947-70E740481C1C}">
                <a14:useLocalDpi xmlns:a14="http://schemas.microsoft.com/office/drawing/2010/main" val="0"/>
              </a:ext>
            </a:extLst>
          </a:blip>
          <a:srcRect/>
          <a:stretch>
            <a:fillRect/>
          </a:stretch>
        </p:blipFill>
        <p:spPr bwMode="auto">
          <a:xfrm>
            <a:off x="7993321" y="1297843"/>
            <a:ext cx="435443" cy="4818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esla logo"/>
          <p:cNvPicPr>
            <a:picLocks noChangeAspect="1" noChangeArrowheads="1"/>
          </p:cNvPicPr>
          <p:nvPr/>
        </p:nvPicPr>
        <p:blipFill>
          <a:blip r:embed="rId69" cstate="print">
            <a:extLst>
              <a:ext uri="{28A0092B-C50C-407E-A947-70E740481C1C}">
                <a14:useLocalDpi xmlns:a14="http://schemas.microsoft.com/office/drawing/2010/main" val="0"/>
              </a:ext>
            </a:extLst>
          </a:blip>
          <a:srcRect/>
          <a:stretch>
            <a:fillRect/>
          </a:stretch>
        </p:blipFill>
        <p:spPr bwMode="auto">
          <a:xfrm>
            <a:off x="6328131" y="1156682"/>
            <a:ext cx="537578" cy="7167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volvo logo"/>
          <p:cNvPicPr>
            <a:picLocks noChangeAspect="1" noChangeArrowheads="1"/>
          </p:cNvPicPr>
          <p:nvPr/>
        </p:nvPicPr>
        <p:blipFill>
          <a:blip r:embed="rId70" cstate="print">
            <a:extLst>
              <a:ext uri="{28A0092B-C50C-407E-A947-70E740481C1C}">
                <a14:useLocalDpi xmlns:a14="http://schemas.microsoft.com/office/drawing/2010/main" val="0"/>
              </a:ext>
            </a:extLst>
          </a:blip>
          <a:srcRect/>
          <a:stretch>
            <a:fillRect/>
          </a:stretch>
        </p:blipFill>
        <p:spPr bwMode="auto">
          <a:xfrm>
            <a:off x="15058277" y="4171452"/>
            <a:ext cx="45526" cy="5793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uber logo"/>
          <p:cNvPicPr>
            <a:picLocks noChangeAspect="1" noChangeArrowheads="1"/>
          </p:cNvPicPr>
          <p:nvPr/>
        </p:nvPicPr>
        <p:blipFill>
          <a:blip r:embed="rId71" cstate="print">
            <a:extLst>
              <a:ext uri="{28A0092B-C50C-407E-A947-70E740481C1C}">
                <a14:useLocalDpi xmlns:a14="http://schemas.microsoft.com/office/drawing/2010/main" val="0"/>
              </a:ext>
            </a:extLst>
          </a:blip>
          <a:srcRect/>
          <a:stretch>
            <a:fillRect/>
          </a:stretch>
        </p:blipFill>
        <p:spPr bwMode="auto">
          <a:xfrm>
            <a:off x="7680718" y="3953866"/>
            <a:ext cx="529591" cy="71556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toshiba logo"/>
          <p:cNvPicPr>
            <a:picLocks noChangeAspect="1" noChangeArrowheads="1"/>
          </p:cNvPicPr>
          <p:nvPr/>
        </p:nvPicPr>
        <p:blipFill>
          <a:blip r:embed="rId72" cstate="print">
            <a:extLst>
              <a:ext uri="{28A0092B-C50C-407E-A947-70E740481C1C}">
                <a14:useLocalDpi xmlns:a14="http://schemas.microsoft.com/office/drawing/2010/main" val="0"/>
              </a:ext>
            </a:extLst>
          </a:blip>
          <a:srcRect/>
          <a:stretch>
            <a:fillRect/>
          </a:stretch>
        </p:blipFill>
        <p:spPr bwMode="auto">
          <a:xfrm>
            <a:off x="303892" y="3214707"/>
            <a:ext cx="516758" cy="689010"/>
          </a:xfrm>
          <a:prstGeom prst="rect">
            <a:avLst/>
          </a:prstGeom>
          <a:noFill/>
          <a:extLst>
            <a:ext uri="{909E8E84-426E-40DD-AFC4-6F175D3DCCD1}">
              <a14:hiddenFill xmlns:a14="http://schemas.microsoft.com/office/drawing/2010/main">
                <a:solidFill>
                  <a:srgbClr val="FFFFFF"/>
                </a:solidFill>
              </a14:hiddenFill>
            </a:ext>
          </a:extLst>
        </p:spPr>
      </p:pic>
      <p:sp>
        <p:nvSpPr>
          <p:cNvPr id="149" name="Rectangle 148">
            <a:extLst>
              <a:ext uri="{FF2B5EF4-FFF2-40B4-BE49-F238E27FC236}">
                <a16:creationId xmlns:a16="http://schemas.microsoft.com/office/drawing/2014/main" id="{99763403-8E7A-40A4-A093-8EDE2ACF1D68}"/>
              </a:ext>
            </a:extLst>
          </p:cNvPr>
          <p:cNvSpPr/>
          <p:nvPr/>
        </p:nvSpPr>
        <p:spPr>
          <a:xfrm>
            <a:off x="207064" y="152400"/>
            <a:ext cx="4288803" cy="400110"/>
          </a:xfrm>
          <a:prstGeom prst="rect">
            <a:avLst/>
          </a:prstGeom>
        </p:spPr>
        <p:txBody>
          <a:bodyPr wrap="none">
            <a:spAutoFit/>
          </a:bodyPr>
          <a:lstStyle/>
          <a:p>
            <a:r>
              <a:rPr lang="en-US" sz="2000" b="1" dirty="0">
                <a:solidFill>
                  <a:srgbClr val="00B050"/>
                </a:solidFill>
                <a:cs typeface="Times New Roman" pitchFamily="18" charset="0"/>
              </a:rPr>
              <a:t>5.3.3. Job opportunities based on EVs </a:t>
            </a:r>
            <a:endParaRPr lang="fa-IR" sz="2000" dirty="0">
              <a:solidFill>
                <a:srgbClr val="00B050"/>
              </a:solidFill>
            </a:endParaRPr>
          </a:p>
        </p:txBody>
      </p:sp>
      <p:sp>
        <p:nvSpPr>
          <p:cNvPr id="150" name="Rectangle 149">
            <a:extLst>
              <a:ext uri="{FF2B5EF4-FFF2-40B4-BE49-F238E27FC236}">
                <a16:creationId xmlns:a16="http://schemas.microsoft.com/office/drawing/2014/main" id="{E13ED1AE-51A9-440D-BE3C-AAEEF85F6D07}"/>
              </a:ext>
            </a:extLst>
          </p:cNvPr>
          <p:cNvSpPr/>
          <p:nvPr/>
        </p:nvSpPr>
        <p:spPr>
          <a:xfrm>
            <a:off x="3047659" y="5961365"/>
            <a:ext cx="3368026" cy="830997"/>
          </a:xfrm>
          <a:prstGeom prst="rect">
            <a:avLst/>
          </a:prstGeom>
        </p:spPr>
        <p:txBody>
          <a:bodyPr wrap="square">
            <a:spAutoFit/>
          </a:bodyPr>
          <a:lstStyle/>
          <a:p>
            <a:pPr algn="ctr"/>
            <a:r>
              <a:rPr lang="en-US" sz="1600" b="1" dirty="0">
                <a:solidFill>
                  <a:srgbClr val="0000FF"/>
                </a:solidFill>
              </a:rPr>
              <a:t>Fig. 47. Fields of activities for automakers and infrastructure producers.</a:t>
            </a:r>
            <a:endParaRPr lang="fa-IR" sz="1600" b="1" dirty="0">
              <a:solidFill>
                <a:srgbClr val="0000FF"/>
              </a:solidFill>
            </a:endParaRPr>
          </a:p>
        </p:txBody>
      </p:sp>
      <p:sp>
        <p:nvSpPr>
          <p:cNvPr id="78" name="Slide Number Placeholder 77">
            <a:extLst>
              <a:ext uri="{FF2B5EF4-FFF2-40B4-BE49-F238E27FC236}">
                <a16:creationId xmlns:a16="http://schemas.microsoft.com/office/drawing/2014/main" id="{7188C87D-4B22-42C5-8FC7-1A8CD48ED263}"/>
              </a:ext>
            </a:extLst>
          </p:cNvPr>
          <p:cNvSpPr>
            <a:spLocks noGrp="1"/>
          </p:cNvSpPr>
          <p:nvPr>
            <p:ph type="sldNum" sz="quarter" idx="12"/>
          </p:nvPr>
        </p:nvSpPr>
        <p:spPr/>
        <p:txBody>
          <a:bodyPr/>
          <a:lstStyle/>
          <a:p>
            <a:fld id="{B6F15528-21DE-4FAA-801E-634DDDAF4B2B}" type="slidenum">
              <a:rPr lang="en-US" smtClean="0"/>
              <a:pPr/>
              <a:t>59</a:t>
            </a:fld>
            <a:endParaRPr lang="en-US"/>
          </a:p>
        </p:txBody>
      </p:sp>
    </p:spTree>
    <p:extLst>
      <p:ext uri="{BB962C8B-B14F-4D97-AF65-F5344CB8AC3E}">
        <p14:creationId xmlns:p14="http://schemas.microsoft.com/office/powerpoint/2010/main" val="252716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C72DD6-BD6C-40E5-BCF2-718373E6B5EF}"/>
              </a:ext>
            </a:extLst>
          </p:cNvPr>
          <p:cNvSpPr>
            <a:spLocks noGrp="1"/>
          </p:cNvSpPr>
          <p:nvPr>
            <p:ph type="sldNum" sz="quarter" idx="12"/>
          </p:nvPr>
        </p:nvSpPr>
        <p:spPr/>
        <p:txBody>
          <a:bodyPr/>
          <a:lstStyle/>
          <a:p>
            <a:fld id="{B6F15528-21DE-4FAA-801E-634DDDAF4B2B}" type="slidenum">
              <a:rPr lang="en-US" smtClean="0"/>
              <a:pPr/>
              <a:t>6</a:t>
            </a:fld>
            <a:endParaRPr lang="en-US"/>
          </a:p>
        </p:txBody>
      </p:sp>
      <p:pic>
        <p:nvPicPr>
          <p:cNvPr id="6" name="Picture 5">
            <a:extLst>
              <a:ext uri="{FF2B5EF4-FFF2-40B4-BE49-F238E27FC236}">
                <a16:creationId xmlns:a16="http://schemas.microsoft.com/office/drawing/2014/main" id="{50B16D9A-1E90-4DD1-95F4-340840936F5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09550" y="533400"/>
            <a:ext cx="8724900" cy="5181600"/>
          </a:xfrm>
          <a:prstGeom prst="rect">
            <a:avLst/>
          </a:prstGeom>
          <a:noFill/>
          <a:ln>
            <a:noFill/>
          </a:ln>
        </p:spPr>
      </p:pic>
      <p:sp>
        <p:nvSpPr>
          <p:cNvPr id="8" name="Rectangle 7">
            <a:extLst>
              <a:ext uri="{FF2B5EF4-FFF2-40B4-BE49-F238E27FC236}">
                <a16:creationId xmlns:a16="http://schemas.microsoft.com/office/drawing/2014/main" id="{BBAFF4E6-A6EF-4821-8543-6972146A0608}"/>
              </a:ext>
            </a:extLst>
          </p:cNvPr>
          <p:cNvSpPr/>
          <p:nvPr/>
        </p:nvSpPr>
        <p:spPr>
          <a:xfrm>
            <a:off x="152400" y="6063962"/>
            <a:ext cx="8458200" cy="584775"/>
          </a:xfrm>
          <a:prstGeom prst="rect">
            <a:avLst/>
          </a:prstGeom>
        </p:spPr>
        <p:txBody>
          <a:bodyPr wrap="square">
            <a:spAutoFit/>
          </a:bodyPr>
          <a:lstStyle/>
          <a:p>
            <a:pPr algn="ctr"/>
            <a:r>
              <a:rPr lang="en-US" sz="1600" b="1" dirty="0">
                <a:solidFill>
                  <a:srgbClr val="0000FF"/>
                </a:solidFill>
              </a:rPr>
              <a:t>Fig. 4. Block diagram of the uncoordinated and coordinated  charging system for EVs:</a:t>
            </a:r>
          </a:p>
          <a:p>
            <a:pPr algn="ctr"/>
            <a:r>
              <a:rPr lang="en-US" sz="1600" b="1" dirty="0">
                <a:solidFill>
                  <a:srgbClr val="0000FF"/>
                </a:solidFill>
              </a:rPr>
              <a:t> a) uncoordinated; b) coordinated.</a:t>
            </a:r>
            <a:endParaRPr lang="fa-IR" sz="1600" b="1" dirty="0">
              <a:solidFill>
                <a:srgbClr val="0000FF"/>
              </a:solidFill>
            </a:endParaRPr>
          </a:p>
        </p:txBody>
      </p:sp>
      <p:sp>
        <p:nvSpPr>
          <p:cNvPr id="9" name="TextBox 8">
            <a:extLst>
              <a:ext uri="{FF2B5EF4-FFF2-40B4-BE49-F238E27FC236}">
                <a16:creationId xmlns:a16="http://schemas.microsoft.com/office/drawing/2014/main" id="{08EC464C-B0A6-4443-AD73-4442296003DD}"/>
              </a:ext>
            </a:extLst>
          </p:cNvPr>
          <p:cNvSpPr txBox="1"/>
          <p:nvPr/>
        </p:nvSpPr>
        <p:spPr>
          <a:xfrm>
            <a:off x="4114800" y="5672264"/>
            <a:ext cx="533400" cy="369332"/>
          </a:xfrm>
          <a:prstGeom prst="rect">
            <a:avLst/>
          </a:prstGeom>
          <a:noFill/>
        </p:spPr>
        <p:txBody>
          <a:bodyPr wrap="square">
            <a:spAutoFit/>
          </a:bodyPr>
          <a:lstStyle/>
          <a:p>
            <a:r>
              <a:rPr lang="en-US" sz="1800" b="1" dirty="0">
                <a:solidFill>
                  <a:srgbClr val="0000FF"/>
                </a:solidFill>
              </a:rPr>
              <a:t>(b)</a:t>
            </a:r>
            <a:endParaRPr lang="en-US" dirty="0"/>
          </a:p>
        </p:txBody>
      </p:sp>
    </p:spTree>
    <p:extLst>
      <p:ext uri="{BB962C8B-B14F-4D97-AF65-F5344CB8AC3E}">
        <p14:creationId xmlns:p14="http://schemas.microsoft.com/office/powerpoint/2010/main" val="309971827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939059" y="1305469"/>
            <a:ext cx="987166" cy="3359958"/>
          </a:xfrm>
          <a:prstGeom prst="rect">
            <a:avLst/>
          </a:prstGeom>
        </p:spPr>
      </p:pic>
      <p:grpSp>
        <p:nvGrpSpPr>
          <p:cNvPr id="76" name="Group 75"/>
          <p:cNvGrpSpPr/>
          <p:nvPr/>
        </p:nvGrpSpPr>
        <p:grpSpPr>
          <a:xfrm>
            <a:off x="1264917" y="381000"/>
            <a:ext cx="6678934" cy="5547599"/>
            <a:chOff x="1275071" y="870543"/>
            <a:chExt cx="8905245" cy="5547599"/>
          </a:xfrm>
        </p:grpSpPr>
        <p:grpSp>
          <p:nvGrpSpPr>
            <p:cNvPr id="42" name="Group 41"/>
            <p:cNvGrpSpPr/>
            <p:nvPr/>
          </p:nvGrpSpPr>
          <p:grpSpPr>
            <a:xfrm>
              <a:off x="3083208" y="872896"/>
              <a:ext cx="1726805" cy="5545246"/>
              <a:chOff x="3802749" y="855554"/>
              <a:chExt cx="1726805" cy="5545246"/>
            </a:xfrm>
          </p:grpSpPr>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4668" y="1330033"/>
                <a:ext cx="1300204" cy="973593"/>
              </a:xfrm>
              <a:prstGeom prst="rect">
                <a:avLst/>
              </a:prstGeom>
            </p:spPr>
          </p:pic>
          <p:grpSp>
            <p:nvGrpSpPr>
              <p:cNvPr id="17" name="Group 16"/>
              <p:cNvGrpSpPr/>
              <p:nvPr/>
            </p:nvGrpSpPr>
            <p:grpSpPr>
              <a:xfrm>
                <a:off x="3872944" y="2226389"/>
                <a:ext cx="1591687" cy="4058541"/>
                <a:chOff x="3805559" y="1977566"/>
                <a:chExt cx="1591687" cy="4058541"/>
              </a:xfrm>
              <a:solidFill>
                <a:schemeClr val="accent6">
                  <a:lumMod val="40000"/>
                  <a:lumOff val="60000"/>
                </a:schemeClr>
              </a:solidFill>
            </p:grpSpPr>
            <p:grpSp>
              <p:nvGrpSpPr>
                <p:cNvPr id="22" name="Group 21"/>
                <p:cNvGrpSpPr/>
                <p:nvPr/>
              </p:nvGrpSpPr>
              <p:grpSpPr>
                <a:xfrm>
                  <a:off x="3805559" y="2570292"/>
                  <a:ext cx="1591687" cy="3465815"/>
                  <a:chOff x="1954601" y="2278671"/>
                  <a:chExt cx="1591687" cy="4371025"/>
                </a:xfrm>
                <a:grpFill/>
              </p:grpSpPr>
              <p:sp>
                <p:nvSpPr>
                  <p:cNvPr id="23" name="Rounded Rectangle 22"/>
                  <p:cNvSpPr/>
                  <p:nvPr/>
                </p:nvSpPr>
                <p:spPr>
                  <a:xfrm>
                    <a:off x="1970289" y="2278671"/>
                    <a:ext cx="1575999" cy="685800"/>
                  </a:xfrm>
                  <a:prstGeom prst="roundRect">
                    <a:avLst/>
                  </a:prstGeom>
                  <a:gr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a:solidFill>
                          <a:schemeClr val="tx1"/>
                        </a:solidFill>
                        <a:cs typeface="B Nazanin" panose="00000400000000000000" pitchFamily="2" charset="-78"/>
                      </a:rPr>
                      <a:t>اجاره باتری</a:t>
                    </a:r>
                    <a:endParaRPr lang="en-US" dirty="0">
                      <a:solidFill>
                        <a:schemeClr val="tx1"/>
                      </a:solidFill>
                      <a:cs typeface="B Nazanin" panose="00000400000000000000" pitchFamily="2" charset="-78"/>
                    </a:endParaRPr>
                  </a:p>
                </p:txBody>
              </p:sp>
              <p:sp>
                <p:nvSpPr>
                  <p:cNvPr id="24" name="Rounded Rectangle 23"/>
                  <p:cNvSpPr/>
                  <p:nvPr/>
                </p:nvSpPr>
                <p:spPr>
                  <a:xfrm>
                    <a:off x="1957337" y="3015716"/>
                    <a:ext cx="1575999" cy="685800"/>
                  </a:xfrm>
                  <a:prstGeom prst="roundRect">
                    <a:avLst/>
                  </a:prstGeom>
                  <a:gr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a:solidFill>
                          <a:schemeClr val="tx1"/>
                        </a:solidFill>
                        <a:cs typeface="B Nazanin" panose="00000400000000000000" pitchFamily="2" charset="-78"/>
                      </a:rPr>
                      <a:t>بازسازی باتری</a:t>
                    </a:r>
                    <a:endParaRPr lang="en-US" dirty="0">
                      <a:solidFill>
                        <a:schemeClr val="tx1"/>
                      </a:solidFill>
                      <a:cs typeface="B Nazanin" panose="00000400000000000000" pitchFamily="2" charset="-78"/>
                    </a:endParaRPr>
                  </a:p>
                </p:txBody>
              </p:sp>
              <p:sp>
                <p:nvSpPr>
                  <p:cNvPr id="25" name="Rounded Rectangle 24"/>
                  <p:cNvSpPr/>
                  <p:nvPr/>
                </p:nvSpPr>
                <p:spPr>
                  <a:xfrm>
                    <a:off x="1954601" y="3744433"/>
                    <a:ext cx="1575999" cy="685800"/>
                  </a:xfrm>
                  <a:prstGeom prst="roundRect">
                    <a:avLst/>
                  </a:prstGeom>
                  <a:gr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a:solidFill>
                          <a:schemeClr val="tx1"/>
                        </a:solidFill>
                        <a:cs typeface="B Nazanin" panose="00000400000000000000" pitchFamily="2" charset="-78"/>
                      </a:rPr>
                      <a:t>بازیافت باتری</a:t>
                    </a:r>
                    <a:endParaRPr lang="en-US" dirty="0">
                      <a:solidFill>
                        <a:schemeClr val="tx1"/>
                      </a:solidFill>
                      <a:cs typeface="B Nazanin" panose="00000400000000000000" pitchFamily="2" charset="-78"/>
                    </a:endParaRPr>
                  </a:p>
                </p:txBody>
              </p:sp>
              <p:sp>
                <p:nvSpPr>
                  <p:cNvPr id="26" name="Rounded Rectangle 25"/>
                  <p:cNvSpPr/>
                  <p:nvPr/>
                </p:nvSpPr>
                <p:spPr>
                  <a:xfrm>
                    <a:off x="1954601" y="4489806"/>
                    <a:ext cx="1575999" cy="685800"/>
                  </a:xfrm>
                  <a:prstGeom prst="roundRect">
                    <a:avLst/>
                  </a:prstGeom>
                  <a:gr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a:solidFill>
                          <a:schemeClr val="tx1"/>
                        </a:solidFill>
                        <a:cs typeface="B Nazanin" panose="00000400000000000000" pitchFamily="2" charset="-78"/>
                      </a:rPr>
                      <a:t>باتری دست دوم</a:t>
                    </a:r>
                    <a:endParaRPr lang="en-US" dirty="0">
                      <a:solidFill>
                        <a:schemeClr val="tx1"/>
                      </a:solidFill>
                      <a:cs typeface="B Nazanin" panose="00000400000000000000" pitchFamily="2" charset="-78"/>
                    </a:endParaRPr>
                  </a:p>
                </p:txBody>
              </p:sp>
              <p:sp>
                <p:nvSpPr>
                  <p:cNvPr id="27" name="Rounded Rectangle 26"/>
                  <p:cNvSpPr/>
                  <p:nvPr/>
                </p:nvSpPr>
                <p:spPr>
                  <a:xfrm>
                    <a:off x="1954601" y="5235179"/>
                    <a:ext cx="1575999" cy="685799"/>
                  </a:xfrm>
                  <a:prstGeom prst="roundRect">
                    <a:avLst/>
                  </a:prstGeom>
                  <a:gr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a:solidFill>
                          <a:schemeClr val="tx1"/>
                        </a:solidFill>
                        <a:cs typeface="B Nazanin" panose="00000400000000000000" pitchFamily="2" charset="-78"/>
                      </a:rPr>
                      <a:t>تعویض باتری</a:t>
                    </a:r>
                    <a:endParaRPr lang="en-US" dirty="0">
                      <a:solidFill>
                        <a:schemeClr val="tx1"/>
                      </a:solidFill>
                      <a:cs typeface="B Nazanin" panose="00000400000000000000" pitchFamily="2" charset="-78"/>
                    </a:endParaRPr>
                  </a:p>
                </p:txBody>
              </p:sp>
              <p:sp>
                <p:nvSpPr>
                  <p:cNvPr id="28" name="Rounded Rectangle 27"/>
                  <p:cNvSpPr/>
                  <p:nvPr/>
                </p:nvSpPr>
                <p:spPr>
                  <a:xfrm>
                    <a:off x="1956316" y="5963896"/>
                    <a:ext cx="1575999" cy="685800"/>
                  </a:xfrm>
                  <a:prstGeom prst="roundRect">
                    <a:avLst/>
                  </a:prstGeom>
                  <a:gr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300" dirty="0">
                        <a:solidFill>
                          <a:schemeClr val="tx1"/>
                        </a:solidFill>
                        <a:cs typeface="B Nazanin" panose="00000400000000000000" pitchFamily="2" charset="-78"/>
                      </a:rPr>
                      <a:t>کوچک سازی باتری پک در خودروهای الکتریکی</a:t>
                    </a:r>
                    <a:endParaRPr lang="en-US" sz="1300" dirty="0">
                      <a:solidFill>
                        <a:schemeClr val="tx1"/>
                      </a:solidFill>
                      <a:cs typeface="B Nazanin" panose="00000400000000000000" pitchFamily="2" charset="-78"/>
                    </a:endParaRPr>
                  </a:p>
                </p:txBody>
              </p:sp>
            </p:grpSp>
            <p:sp>
              <p:nvSpPr>
                <p:cNvPr id="50" name="Rounded Rectangle 49"/>
                <p:cNvSpPr/>
                <p:nvPr/>
              </p:nvSpPr>
              <p:spPr>
                <a:xfrm>
                  <a:off x="3812901" y="1977566"/>
                  <a:ext cx="1575999" cy="543775"/>
                </a:xfrm>
                <a:prstGeom prst="roundRect">
                  <a:avLst/>
                </a:prstGeom>
                <a:gr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a:solidFill>
                        <a:schemeClr val="tx1"/>
                      </a:solidFill>
                      <a:cs typeface="B Nazanin" panose="00000400000000000000" pitchFamily="2" charset="-78"/>
                    </a:rPr>
                    <a:t>تولید باتری</a:t>
                  </a:r>
                  <a:endParaRPr lang="en-US" dirty="0">
                    <a:solidFill>
                      <a:schemeClr val="tx1"/>
                    </a:solidFill>
                    <a:cs typeface="B Nazanin" panose="00000400000000000000" pitchFamily="2" charset="-78"/>
                  </a:endParaRPr>
                </a:p>
              </p:txBody>
            </p:sp>
          </p:grpSp>
          <p:sp>
            <p:nvSpPr>
              <p:cNvPr id="60" name="Rounded Rectangle 59"/>
              <p:cNvSpPr/>
              <p:nvPr/>
            </p:nvSpPr>
            <p:spPr>
              <a:xfrm>
                <a:off x="3965412" y="889056"/>
                <a:ext cx="1371600" cy="495257"/>
              </a:xfrm>
              <a:prstGeom prst="round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a:solidFill>
                      <a:schemeClr val="tx1"/>
                    </a:solidFill>
                    <a:cs typeface="B Yekan" panose="00000400000000000000" pitchFamily="2" charset="-78"/>
                  </a:rPr>
                  <a:t>باتری</a:t>
                </a:r>
                <a:endParaRPr lang="en-US" dirty="0">
                  <a:solidFill>
                    <a:schemeClr val="tx1"/>
                  </a:solidFill>
                  <a:cs typeface="B Yekan" panose="00000400000000000000" pitchFamily="2" charset="-78"/>
                </a:endParaRPr>
              </a:p>
            </p:txBody>
          </p:sp>
          <p:sp>
            <p:nvSpPr>
              <p:cNvPr id="64" name="Rounded Rectangle 63"/>
              <p:cNvSpPr/>
              <p:nvPr/>
            </p:nvSpPr>
            <p:spPr>
              <a:xfrm>
                <a:off x="3802749" y="855554"/>
                <a:ext cx="1726805" cy="5545246"/>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a-IR" dirty="0">
                  <a:latin typeface="B Nz"/>
                  <a:cs typeface="B Yekan" panose="00000400000000000000" pitchFamily="2" charset="-78"/>
                </a:endParaRPr>
              </a:p>
            </p:txBody>
          </p:sp>
        </p:grpSp>
        <p:grpSp>
          <p:nvGrpSpPr>
            <p:cNvPr id="38" name="Group 37"/>
            <p:cNvGrpSpPr/>
            <p:nvPr/>
          </p:nvGrpSpPr>
          <p:grpSpPr>
            <a:xfrm>
              <a:off x="1275071" y="872896"/>
              <a:ext cx="1726805" cy="5545246"/>
              <a:chOff x="1945611" y="855554"/>
              <a:chExt cx="1726805" cy="5545246"/>
            </a:xfrm>
          </p:grpSpPr>
          <p:sp>
            <p:nvSpPr>
              <p:cNvPr id="63" name="Rounded Rectangle 62"/>
              <p:cNvSpPr/>
              <p:nvPr/>
            </p:nvSpPr>
            <p:spPr>
              <a:xfrm>
                <a:off x="1945611" y="855554"/>
                <a:ext cx="1726805" cy="5545246"/>
              </a:xfrm>
              <a:prstGeom prst="roundRect">
                <a:avLst/>
              </a:prstGeom>
              <a:noFill/>
              <a:ln>
                <a:solidFill>
                  <a:srgbClr val="5D6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a-IR" dirty="0">
                  <a:latin typeface="B Nz"/>
                  <a:cs typeface="B Yekan" panose="00000400000000000000" pitchFamily="2" charset="-78"/>
                </a:endParaRPr>
              </a:p>
            </p:txBody>
          </p:sp>
          <p:grpSp>
            <p:nvGrpSpPr>
              <p:cNvPr id="21" name="Group 20"/>
              <p:cNvGrpSpPr/>
              <p:nvPr/>
            </p:nvGrpSpPr>
            <p:grpSpPr>
              <a:xfrm>
                <a:off x="2023962" y="2226389"/>
                <a:ext cx="1585425" cy="2888283"/>
                <a:chOff x="1955163" y="2124023"/>
                <a:chExt cx="1585425" cy="3642651"/>
              </a:xfrm>
              <a:solidFill>
                <a:schemeClr val="accent3">
                  <a:lumMod val="40000"/>
                  <a:lumOff val="60000"/>
                </a:schemeClr>
              </a:solidFill>
            </p:grpSpPr>
            <p:sp>
              <p:nvSpPr>
                <p:cNvPr id="10" name="Rounded Rectangle 9"/>
                <p:cNvSpPr/>
                <p:nvPr/>
              </p:nvSpPr>
              <p:spPr>
                <a:xfrm>
                  <a:off x="1956682" y="2124023"/>
                  <a:ext cx="1575999" cy="624609"/>
                </a:xfrm>
                <a:prstGeom prst="roundRect">
                  <a:avLst/>
                </a:prstGeom>
                <a:grpFill/>
                <a:ln>
                  <a:solidFill>
                    <a:srgbClr val="4F6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a:solidFill>
                        <a:sysClr val="windowText" lastClr="000000"/>
                      </a:solidFill>
                      <a:latin typeface="B Nz"/>
                      <a:cs typeface="B Nazanin" panose="00000400000000000000" pitchFamily="2" charset="-78"/>
                    </a:rPr>
                    <a:t>تولید و فروش</a:t>
                  </a:r>
                  <a:endParaRPr lang="en-US" dirty="0">
                    <a:solidFill>
                      <a:sysClr val="windowText" lastClr="000000"/>
                    </a:solidFill>
                    <a:latin typeface="B Nz"/>
                    <a:cs typeface="B Nazanin" panose="00000400000000000000" pitchFamily="2" charset="-78"/>
                  </a:endParaRPr>
                </a:p>
              </p:txBody>
            </p:sp>
            <p:sp>
              <p:nvSpPr>
                <p:cNvPr id="11" name="Rounded Rectangle 10"/>
                <p:cNvSpPr/>
                <p:nvPr/>
              </p:nvSpPr>
              <p:spPr>
                <a:xfrm>
                  <a:off x="1964589" y="2809975"/>
                  <a:ext cx="1575999" cy="685800"/>
                </a:xfrm>
                <a:prstGeom prst="roundRect">
                  <a:avLst/>
                </a:prstGeom>
                <a:grpFill/>
                <a:ln>
                  <a:solidFill>
                    <a:srgbClr val="4F6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a:solidFill>
                        <a:sysClr val="windowText" lastClr="000000"/>
                      </a:solidFill>
                      <a:latin typeface="B Nz"/>
                      <a:cs typeface="B Nazanin" panose="00000400000000000000" pitchFamily="2" charset="-78"/>
                    </a:rPr>
                    <a:t>نصب، تعمیر و نگهداری</a:t>
                  </a:r>
                  <a:endParaRPr lang="en-US" dirty="0">
                    <a:solidFill>
                      <a:sysClr val="windowText" lastClr="000000"/>
                    </a:solidFill>
                    <a:latin typeface="B Nz"/>
                    <a:cs typeface="B Nazanin" panose="00000400000000000000" pitchFamily="2" charset="-78"/>
                  </a:endParaRPr>
                </a:p>
              </p:txBody>
            </p:sp>
            <p:sp>
              <p:nvSpPr>
                <p:cNvPr id="12" name="Rounded Rectangle 11"/>
                <p:cNvSpPr/>
                <p:nvPr/>
              </p:nvSpPr>
              <p:spPr>
                <a:xfrm>
                  <a:off x="1955163" y="3557117"/>
                  <a:ext cx="1575999" cy="685799"/>
                </a:xfrm>
                <a:prstGeom prst="roundRect">
                  <a:avLst/>
                </a:prstGeom>
                <a:grpFill/>
                <a:ln>
                  <a:solidFill>
                    <a:srgbClr val="4F6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600" dirty="0">
                      <a:solidFill>
                        <a:sysClr val="windowText" lastClr="000000"/>
                      </a:solidFill>
                      <a:latin typeface="B Nz"/>
                      <a:cs typeface="B Nazanin" panose="00000400000000000000" pitchFamily="2" charset="-78"/>
                    </a:rPr>
                    <a:t>خدمات پرداخت شارژ</a:t>
                  </a:r>
                </a:p>
              </p:txBody>
            </p:sp>
            <p:sp>
              <p:nvSpPr>
                <p:cNvPr id="13" name="Rounded Rectangle 12"/>
                <p:cNvSpPr/>
                <p:nvPr/>
              </p:nvSpPr>
              <p:spPr>
                <a:xfrm>
                  <a:off x="1955163" y="4304259"/>
                  <a:ext cx="1575999" cy="685799"/>
                </a:xfrm>
                <a:prstGeom prst="roundRect">
                  <a:avLst/>
                </a:prstGeom>
                <a:grpFill/>
                <a:ln>
                  <a:solidFill>
                    <a:srgbClr val="4F6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600" dirty="0">
                      <a:solidFill>
                        <a:sysClr val="windowText" lastClr="000000"/>
                      </a:solidFill>
                      <a:latin typeface="B Nz"/>
                      <a:cs typeface="B Nazanin" panose="00000400000000000000" pitchFamily="2" charset="-78"/>
                    </a:rPr>
                    <a:t>جریان درآمدی از خدمات ارزش افزوده</a:t>
                  </a:r>
                  <a:endParaRPr lang="en-US" sz="1600" dirty="0">
                    <a:solidFill>
                      <a:sysClr val="windowText" lastClr="000000"/>
                    </a:solidFill>
                    <a:latin typeface="B Nz"/>
                    <a:cs typeface="B Nazanin" panose="00000400000000000000" pitchFamily="2" charset="-78"/>
                  </a:endParaRPr>
                </a:p>
              </p:txBody>
            </p:sp>
            <p:sp>
              <p:nvSpPr>
                <p:cNvPr id="16" name="Rounded Rectangle 15"/>
                <p:cNvSpPr/>
                <p:nvPr/>
              </p:nvSpPr>
              <p:spPr>
                <a:xfrm>
                  <a:off x="1955163" y="5080875"/>
                  <a:ext cx="1575999" cy="685799"/>
                </a:xfrm>
                <a:prstGeom prst="roundRect">
                  <a:avLst/>
                </a:prstGeom>
                <a:grpFill/>
                <a:ln>
                  <a:solidFill>
                    <a:srgbClr val="4F6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600" dirty="0">
                      <a:solidFill>
                        <a:sysClr val="windowText" lastClr="000000"/>
                      </a:solidFill>
                      <a:latin typeface="B Nz"/>
                      <a:cs typeface="B Nazanin" panose="00000400000000000000" pitchFamily="2" charset="-78"/>
                    </a:rPr>
                    <a:t>شارژ بر پایه انرژی های تجدیدپذیر</a:t>
                  </a:r>
                </a:p>
              </p:txBody>
            </p:sp>
          </p:grpSp>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0353" y="1398006"/>
                <a:ext cx="1131683" cy="818591"/>
              </a:xfrm>
              <a:prstGeom prst="rect">
                <a:avLst/>
              </a:prstGeom>
            </p:spPr>
          </p:pic>
          <p:sp>
            <p:nvSpPr>
              <p:cNvPr id="58" name="Rounded Rectangle 57"/>
              <p:cNvSpPr/>
              <p:nvPr/>
            </p:nvSpPr>
            <p:spPr>
              <a:xfrm>
                <a:off x="2135587" y="889056"/>
                <a:ext cx="1371600" cy="495257"/>
              </a:xfrm>
              <a:prstGeom prst="round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a:solidFill>
                      <a:schemeClr val="tx1"/>
                    </a:solidFill>
                    <a:latin typeface="B Nz"/>
                    <a:cs typeface="B Yekan" panose="00000400000000000000" pitchFamily="2" charset="-78"/>
                  </a:rPr>
                  <a:t>ایستگاه شارژ</a:t>
                </a:r>
              </a:p>
            </p:txBody>
          </p:sp>
        </p:grpSp>
        <p:grpSp>
          <p:nvGrpSpPr>
            <p:cNvPr id="67" name="Group 66"/>
            <p:cNvGrpSpPr/>
            <p:nvPr/>
          </p:nvGrpSpPr>
          <p:grpSpPr>
            <a:xfrm>
              <a:off x="4878558" y="872897"/>
              <a:ext cx="1726805" cy="4645846"/>
              <a:chOff x="4195351" y="858693"/>
              <a:chExt cx="1726805" cy="4645846"/>
            </a:xfrm>
          </p:grpSpPr>
          <p:pic>
            <p:nvPicPr>
              <p:cNvPr id="43" name="Picture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2388" y="1324771"/>
                <a:ext cx="1276528" cy="819264"/>
              </a:xfrm>
              <a:prstGeom prst="rect">
                <a:avLst/>
              </a:prstGeom>
            </p:spPr>
          </p:pic>
          <p:grpSp>
            <p:nvGrpSpPr>
              <p:cNvPr id="18" name="Group 17"/>
              <p:cNvGrpSpPr/>
              <p:nvPr/>
            </p:nvGrpSpPr>
            <p:grpSpPr>
              <a:xfrm>
                <a:off x="4264828" y="2199729"/>
                <a:ext cx="1581924" cy="2538543"/>
                <a:chOff x="5503717" y="1795228"/>
                <a:chExt cx="1581924" cy="2538543"/>
              </a:xfrm>
              <a:solidFill>
                <a:schemeClr val="accent4">
                  <a:lumMod val="20000"/>
                  <a:lumOff val="80000"/>
                </a:schemeClr>
              </a:solidFill>
            </p:grpSpPr>
            <p:grpSp>
              <p:nvGrpSpPr>
                <p:cNvPr id="30" name="Group 29"/>
                <p:cNvGrpSpPr/>
                <p:nvPr/>
              </p:nvGrpSpPr>
              <p:grpSpPr>
                <a:xfrm>
                  <a:off x="5503717" y="2440084"/>
                  <a:ext cx="1581924" cy="1893687"/>
                  <a:chOff x="1950547" y="2036674"/>
                  <a:chExt cx="1581924" cy="2272635"/>
                </a:xfrm>
                <a:grpFill/>
              </p:grpSpPr>
              <p:sp>
                <p:nvSpPr>
                  <p:cNvPr id="32" name="Rounded Rectangle 31"/>
                  <p:cNvSpPr/>
                  <p:nvPr/>
                </p:nvSpPr>
                <p:spPr>
                  <a:xfrm>
                    <a:off x="1950548" y="2036674"/>
                    <a:ext cx="1575999" cy="685800"/>
                  </a:xfrm>
                  <a:prstGeom prst="roundRect">
                    <a:avLst/>
                  </a:pr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Nazanin" panose="00000400000000000000" pitchFamily="2" charset="-78"/>
                      </a:rPr>
                      <a:t>گسترش روش‌های حمل و نقل الکتریکی مانند حمل و نقل اشتراکی</a:t>
                    </a:r>
                    <a:endParaRPr lang="en-US" sz="1200" dirty="0">
                      <a:solidFill>
                        <a:schemeClr val="tx1"/>
                      </a:solidFill>
                      <a:cs typeface="B Nazanin" panose="00000400000000000000" pitchFamily="2" charset="-78"/>
                    </a:endParaRPr>
                  </a:p>
                </p:txBody>
              </p:sp>
              <p:sp>
                <p:nvSpPr>
                  <p:cNvPr id="33" name="Rounded Rectangle 32"/>
                  <p:cNvSpPr/>
                  <p:nvPr/>
                </p:nvSpPr>
                <p:spPr>
                  <a:xfrm>
                    <a:off x="1950547" y="2802447"/>
                    <a:ext cx="1575999" cy="685800"/>
                  </a:xfrm>
                  <a:prstGeom prst="roundRect">
                    <a:avLst/>
                  </a:pr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a:solidFill>
                          <a:schemeClr val="tx1"/>
                        </a:solidFill>
                        <a:cs typeface="B Nazanin" panose="00000400000000000000" pitchFamily="2" charset="-78"/>
                      </a:rPr>
                      <a:t>خدمات پس از فروش</a:t>
                    </a:r>
                    <a:endParaRPr lang="en-US" dirty="0">
                      <a:solidFill>
                        <a:schemeClr val="tx1"/>
                      </a:solidFill>
                      <a:cs typeface="B Nazanin" panose="00000400000000000000" pitchFamily="2" charset="-78"/>
                    </a:endParaRPr>
                  </a:p>
                </p:txBody>
              </p:sp>
              <p:sp>
                <p:nvSpPr>
                  <p:cNvPr id="35" name="Rounded Rectangle 34"/>
                  <p:cNvSpPr/>
                  <p:nvPr/>
                </p:nvSpPr>
                <p:spPr>
                  <a:xfrm>
                    <a:off x="1956472" y="3623509"/>
                    <a:ext cx="1575999" cy="685800"/>
                  </a:xfrm>
                  <a:prstGeom prst="roundRect">
                    <a:avLst/>
                  </a:pr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a:solidFill>
                          <a:schemeClr val="tx1"/>
                        </a:solidFill>
                        <a:cs typeface="B Nazanin" panose="00000400000000000000" pitchFamily="2" charset="-78"/>
                      </a:rPr>
                      <a:t>بازسازی و بازیافت</a:t>
                    </a:r>
                    <a:endParaRPr lang="en-US" dirty="0">
                      <a:solidFill>
                        <a:schemeClr val="tx1"/>
                      </a:solidFill>
                      <a:cs typeface="B Nazanin" panose="00000400000000000000" pitchFamily="2" charset="-78"/>
                    </a:endParaRPr>
                  </a:p>
                </p:txBody>
              </p:sp>
            </p:grpSp>
            <p:sp>
              <p:nvSpPr>
                <p:cNvPr id="57" name="Rounded Rectangle 56"/>
                <p:cNvSpPr/>
                <p:nvPr/>
              </p:nvSpPr>
              <p:spPr>
                <a:xfrm>
                  <a:off x="5503718" y="1795228"/>
                  <a:ext cx="1575999" cy="571447"/>
                </a:xfrm>
                <a:prstGeom prst="roundRect">
                  <a:avLst/>
                </a:pr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a:solidFill>
                        <a:schemeClr val="tx1"/>
                      </a:solidFill>
                      <a:cs typeface="B Nazanin" panose="00000400000000000000" pitchFamily="2" charset="-78"/>
                    </a:rPr>
                    <a:t>تولید وسائط نقلیه</a:t>
                  </a:r>
                  <a:endParaRPr lang="en-US" dirty="0">
                    <a:solidFill>
                      <a:schemeClr val="tx1"/>
                    </a:solidFill>
                    <a:cs typeface="B Nazanin" panose="00000400000000000000" pitchFamily="2" charset="-78"/>
                  </a:endParaRPr>
                </a:p>
              </p:txBody>
            </p:sp>
          </p:grpSp>
          <p:sp>
            <p:nvSpPr>
              <p:cNvPr id="65" name="Rounded Rectangle 64"/>
              <p:cNvSpPr/>
              <p:nvPr/>
            </p:nvSpPr>
            <p:spPr>
              <a:xfrm>
                <a:off x="4195351" y="858693"/>
                <a:ext cx="1726805" cy="4645846"/>
              </a:xfrm>
              <a:prstGeom prst="round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a-IR" dirty="0">
                  <a:latin typeface="B Nz"/>
                  <a:cs typeface="B Yekan" panose="00000400000000000000" pitchFamily="2" charset="-78"/>
                </a:endParaRPr>
              </a:p>
            </p:txBody>
          </p:sp>
          <p:sp>
            <p:nvSpPr>
              <p:cNvPr id="66" name="Rounded Rectangle 65"/>
              <p:cNvSpPr/>
              <p:nvPr/>
            </p:nvSpPr>
            <p:spPr>
              <a:xfrm>
                <a:off x="4372953" y="892441"/>
                <a:ext cx="1371600" cy="495257"/>
              </a:xfrm>
              <a:prstGeom prst="roundRect">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600" dirty="0">
                    <a:solidFill>
                      <a:schemeClr val="tx1"/>
                    </a:solidFill>
                    <a:cs typeface="B Yekan" panose="00000400000000000000" pitchFamily="2" charset="-78"/>
                  </a:rPr>
                  <a:t>وسائط نقلیه الکتریکی</a:t>
                </a:r>
                <a:endParaRPr lang="en-US" sz="1600" dirty="0">
                  <a:solidFill>
                    <a:schemeClr val="tx1"/>
                  </a:solidFill>
                  <a:cs typeface="B Yekan" panose="00000400000000000000" pitchFamily="2" charset="-78"/>
                </a:endParaRPr>
              </a:p>
            </p:txBody>
          </p:sp>
        </p:grpSp>
        <p:grpSp>
          <p:nvGrpSpPr>
            <p:cNvPr id="72" name="Group 71"/>
            <p:cNvGrpSpPr/>
            <p:nvPr/>
          </p:nvGrpSpPr>
          <p:grpSpPr>
            <a:xfrm>
              <a:off x="6669640" y="871239"/>
              <a:ext cx="1726805" cy="5207507"/>
              <a:chOff x="6136215" y="858692"/>
              <a:chExt cx="1726805" cy="5207507"/>
            </a:xfrm>
          </p:grpSpPr>
          <p:pic>
            <p:nvPicPr>
              <p:cNvPr id="71" name="Picture 7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31217" y="1412292"/>
                <a:ext cx="1059334" cy="785992"/>
              </a:xfrm>
              <a:prstGeom prst="rect">
                <a:avLst/>
              </a:prstGeom>
            </p:spPr>
          </p:pic>
          <p:grpSp>
            <p:nvGrpSpPr>
              <p:cNvPr id="69" name="Group 68"/>
              <p:cNvGrpSpPr/>
              <p:nvPr/>
            </p:nvGrpSpPr>
            <p:grpSpPr>
              <a:xfrm>
                <a:off x="6199176" y="2206253"/>
                <a:ext cx="1587666" cy="3687661"/>
                <a:chOff x="7117451" y="1831996"/>
                <a:chExt cx="1587666" cy="3687661"/>
              </a:xfrm>
              <a:solidFill>
                <a:schemeClr val="accent2">
                  <a:lumMod val="20000"/>
                  <a:lumOff val="80000"/>
                </a:schemeClr>
              </a:solidFill>
            </p:grpSpPr>
            <p:grpSp>
              <p:nvGrpSpPr>
                <p:cNvPr id="53" name="Group 52"/>
                <p:cNvGrpSpPr/>
                <p:nvPr/>
              </p:nvGrpSpPr>
              <p:grpSpPr>
                <a:xfrm>
                  <a:off x="7117451" y="1831996"/>
                  <a:ext cx="1587666" cy="3687661"/>
                  <a:chOff x="7117451" y="1831764"/>
                  <a:chExt cx="1587666" cy="3233789"/>
                </a:xfrm>
                <a:grpFill/>
              </p:grpSpPr>
              <p:sp>
                <p:nvSpPr>
                  <p:cNvPr id="39" name="Rounded Rectangle 38"/>
                  <p:cNvSpPr/>
                  <p:nvPr/>
                </p:nvSpPr>
                <p:spPr>
                  <a:xfrm>
                    <a:off x="7129118" y="1831764"/>
                    <a:ext cx="1575999" cy="529241"/>
                  </a:xfrm>
                  <a:prstGeom prst="roundRect">
                    <a:avLst/>
                  </a:prstGeom>
                  <a:gr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300" b="1" dirty="0">
                        <a:solidFill>
                          <a:schemeClr val="tx1"/>
                        </a:solidFill>
                        <a:cs typeface="B Nazanin" panose="00000400000000000000" pitchFamily="2" charset="-78"/>
                      </a:rPr>
                      <a:t>اشتراک بسته های حق اشتراک خدمات انرژی</a:t>
                    </a:r>
                    <a:endParaRPr lang="en-US" sz="1300" b="1" dirty="0">
                      <a:solidFill>
                        <a:schemeClr val="tx1"/>
                      </a:solidFill>
                      <a:cs typeface="B Nazanin" panose="00000400000000000000" pitchFamily="2" charset="-78"/>
                    </a:endParaRPr>
                  </a:p>
                </p:txBody>
              </p:sp>
              <p:sp>
                <p:nvSpPr>
                  <p:cNvPr id="40" name="Rounded Rectangle 39"/>
                  <p:cNvSpPr/>
                  <p:nvPr/>
                </p:nvSpPr>
                <p:spPr>
                  <a:xfrm>
                    <a:off x="7129118" y="2444887"/>
                    <a:ext cx="1552667" cy="554227"/>
                  </a:xfrm>
                  <a:prstGeom prst="roundRect">
                    <a:avLst/>
                  </a:prstGeom>
                  <a:gr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a:solidFill>
                          <a:schemeClr val="tx1"/>
                        </a:solidFill>
                        <a:cs typeface="B Nazanin" panose="00000400000000000000" pitchFamily="2" charset="-78"/>
                      </a:rPr>
                      <a:t>مدیریت مصرف برق</a:t>
                    </a:r>
                    <a:endParaRPr lang="en-US" dirty="0">
                      <a:solidFill>
                        <a:schemeClr val="tx1"/>
                      </a:solidFill>
                      <a:cs typeface="B Nazanin" panose="00000400000000000000" pitchFamily="2" charset="-78"/>
                    </a:endParaRPr>
                  </a:p>
                </p:txBody>
              </p:sp>
              <p:sp>
                <p:nvSpPr>
                  <p:cNvPr id="41" name="Rounded Rectangle 40"/>
                  <p:cNvSpPr/>
                  <p:nvPr/>
                </p:nvSpPr>
                <p:spPr>
                  <a:xfrm>
                    <a:off x="7117451" y="3081431"/>
                    <a:ext cx="1575999" cy="570799"/>
                  </a:xfrm>
                  <a:prstGeom prst="roundRect">
                    <a:avLst/>
                  </a:prstGeom>
                  <a:gr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b="1" dirty="0">
                        <a:solidFill>
                          <a:schemeClr val="tx1"/>
                        </a:solidFill>
                        <a:cs typeface="B Nazanin" panose="00000400000000000000" pitchFamily="2" charset="-78"/>
                      </a:rPr>
                      <a:t>سرمایه گذاری در انرژی‌های تجدید پذیر</a:t>
                    </a:r>
                    <a:endParaRPr lang="en-US" sz="1400" b="1" dirty="0">
                      <a:solidFill>
                        <a:schemeClr val="tx1"/>
                      </a:solidFill>
                      <a:cs typeface="B Nazanin" panose="00000400000000000000" pitchFamily="2" charset="-78"/>
                    </a:endParaRPr>
                  </a:p>
                </p:txBody>
              </p:sp>
              <p:sp>
                <p:nvSpPr>
                  <p:cNvPr id="52" name="Rounded Rectangle 51"/>
                  <p:cNvSpPr/>
                  <p:nvPr/>
                </p:nvSpPr>
                <p:spPr>
                  <a:xfrm>
                    <a:off x="7117451" y="4454969"/>
                    <a:ext cx="1575999" cy="610584"/>
                  </a:xfrm>
                  <a:prstGeom prst="roundRect">
                    <a:avLst/>
                  </a:prstGeom>
                  <a:gr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b="1" dirty="0">
                        <a:solidFill>
                          <a:schemeClr val="tx1"/>
                        </a:solidFill>
                        <a:latin typeface="B Nz"/>
                        <a:cs typeface="B Nazanin" panose="00000400000000000000" pitchFamily="2" charset="-78"/>
                      </a:rPr>
                      <a:t>کسب درآمد مستقیم از فروش انرژی تجدید پذیر  تجدید ناپذیز</a:t>
                    </a:r>
                    <a:endParaRPr lang="en-US" sz="1200" b="1" dirty="0">
                      <a:solidFill>
                        <a:schemeClr val="tx1"/>
                      </a:solidFill>
                      <a:latin typeface="B Nz"/>
                      <a:cs typeface="B Nazanin" panose="00000400000000000000" pitchFamily="2" charset="-78"/>
                    </a:endParaRPr>
                  </a:p>
                </p:txBody>
              </p:sp>
            </p:grpSp>
            <p:sp>
              <p:nvSpPr>
                <p:cNvPr id="54" name="Rounded Rectangle 53"/>
                <p:cNvSpPr/>
                <p:nvPr/>
              </p:nvSpPr>
              <p:spPr>
                <a:xfrm>
                  <a:off x="7117451" y="4001838"/>
                  <a:ext cx="1575999" cy="727669"/>
                </a:xfrm>
                <a:prstGeom prst="roundRect">
                  <a:avLst/>
                </a:prstGeom>
                <a:gr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b="1" dirty="0">
                      <a:solidFill>
                        <a:schemeClr val="tx1"/>
                      </a:solidFill>
                      <a:latin typeface="B Nz"/>
                      <a:cs typeface="B Nazanin" panose="00000400000000000000" pitchFamily="2" charset="-78"/>
                    </a:rPr>
                    <a:t>کسب درآمد مستقیم از برق در ساعات اوج مصرف و ساعت کم مصرف</a:t>
                  </a:r>
                </a:p>
              </p:txBody>
            </p:sp>
          </p:grpSp>
          <p:sp>
            <p:nvSpPr>
              <p:cNvPr id="68" name="Rounded Rectangle 67"/>
              <p:cNvSpPr/>
              <p:nvPr/>
            </p:nvSpPr>
            <p:spPr>
              <a:xfrm>
                <a:off x="6136215" y="858692"/>
                <a:ext cx="1726805" cy="5207507"/>
              </a:xfrm>
              <a:prstGeom prst="round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a-IR" dirty="0">
                  <a:latin typeface="B Nz"/>
                  <a:cs typeface="B Yekan" panose="00000400000000000000" pitchFamily="2" charset="-78"/>
                </a:endParaRPr>
              </a:p>
            </p:txBody>
          </p:sp>
          <p:sp>
            <p:nvSpPr>
              <p:cNvPr id="70" name="Rounded Rectangle 69"/>
              <p:cNvSpPr/>
              <p:nvPr/>
            </p:nvSpPr>
            <p:spPr>
              <a:xfrm>
                <a:off x="6313042" y="892441"/>
                <a:ext cx="1371600" cy="495257"/>
              </a:xfrm>
              <a:prstGeom prst="round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a:solidFill>
                      <a:schemeClr val="tx1"/>
                    </a:solidFill>
                    <a:cs typeface="B Yekan" panose="00000400000000000000" pitchFamily="2" charset="-78"/>
                  </a:rPr>
                  <a:t>انرژی برق</a:t>
                </a:r>
              </a:p>
            </p:txBody>
          </p:sp>
        </p:grpSp>
        <p:grpSp>
          <p:nvGrpSpPr>
            <p:cNvPr id="75" name="Group 74"/>
            <p:cNvGrpSpPr/>
            <p:nvPr/>
          </p:nvGrpSpPr>
          <p:grpSpPr>
            <a:xfrm>
              <a:off x="8453511" y="870543"/>
              <a:ext cx="1726805" cy="5208203"/>
              <a:chOff x="8166062" y="876300"/>
              <a:chExt cx="1726805" cy="5208203"/>
            </a:xfrm>
          </p:grpSpPr>
          <p:pic>
            <p:nvPicPr>
              <p:cNvPr id="74" name="Picture 7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06716" y="1508105"/>
                <a:ext cx="668376" cy="646096"/>
              </a:xfrm>
              <a:prstGeom prst="rect">
                <a:avLst/>
              </a:prstGeom>
            </p:spPr>
          </p:pic>
          <p:grpSp>
            <p:nvGrpSpPr>
              <p:cNvPr id="44" name="Group 43"/>
              <p:cNvGrpSpPr/>
              <p:nvPr/>
            </p:nvGrpSpPr>
            <p:grpSpPr>
              <a:xfrm>
                <a:off x="8240557" y="2216588"/>
                <a:ext cx="1592787" cy="3063785"/>
                <a:chOff x="1958831" y="2100697"/>
                <a:chExt cx="1592787" cy="3830943"/>
              </a:xfrm>
              <a:solidFill>
                <a:schemeClr val="accent1">
                  <a:lumMod val="20000"/>
                  <a:lumOff val="80000"/>
                </a:schemeClr>
              </a:solidFill>
            </p:grpSpPr>
            <p:sp>
              <p:nvSpPr>
                <p:cNvPr id="45" name="Rounded Rectangle 44"/>
                <p:cNvSpPr/>
                <p:nvPr/>
              </p:nvSpPr>
              <p:spPr>
                <a:xfrm>
                  <a:off x="1961781" y="2100697"/>
                  <a:ext cx="1575999" cy="685799"/>
                </a:xfrm>
                <a:prstGeom prst="roundRect">
                  <a:avLst/>
                </a:prstGeom>
                <a:grp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b="1" dirty="0">
                      <a:solidFill>
                        <a:schemeClr val="tx1"/>
                      </a:solidFill>
                      <a:cs typeface="B Nazanin" panose="00000400000000000000" pitchFamily="2" charset="-78"/>
                    </a:rPr>
                    <a:t>مدیریت دیتا</a:t>
                  </a:r>
                  <a:endParaRPr lang="en-US" b="1" dirty="0">
                    <a:solidFill>
                      <a:schemeClr val="tx1"/>
                    </a:solidFill>
                    <a:cs typeface="B Nazanin" panose="00000400000000000000" pitchFamily="2" charset="-78"/>
                  </a:endParaRPr>
                </a:p>
              </p:txBody>
            </p:sp>
            <p:sp>
              <p:nvSpPr>
                <p:cNvPr id="46" name="Rounded Rectangle 45"/>
                <p:cNvSpPr/>
                <p:nvPr/>
              </p:nvSpPr>
              <p:spPr>
                <a:xfrm>
                  <a:off x="1958831" y="2891390"/>
                  <a:ext cx="1575999" cy="685799"/>
                </a:xfrm>
                <a:prstGeom prst="roundRect">
                  <a:avLst/>
                </a:prstGeom>
                <a:grp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a:solidFill>
                        <a:schemeClr val="tx1"/>
                      </a:solidFill>
                      <a:cs typeface="B Nazanin" panose="00000400000000000000" pitchFamily="2" charset="-78"/>
                    </a:rPr>
                    <a:t>خدمات مدیریت باتری</a:t>
                  </a:r>
                  <a:endParaRPr lang="en-US" dirty="0">
                    <a:solidFill>
                      <a:schemeClr val="tx1"/>
                    </a:solidFill>
                    <a:cs typeface="B Nazanin" panose="00000400000000000000" pitchFamily="2" charset="-78"/>
                  </a:endParaRPr>
                </a:p>
              </p:txBody>
            </p:sp>
            <p:sp>
              <p:nvSpPr>
                <p:cNvPr id="47" name="Rounded Rectangle 46"/>
                <p:cNvSpPr/>
                <p:nvPr/>
              </p:nvSpPr>
              <p:spPr>
                <a:xfrm>
                  <a:off x="1958831" y="3674409"/>
                  <a:ext cx="1575999" cy="685800"/>
                </a:xfrm>
                <a:prstGeom prst="roundRect">
                  <a:avLst/>
                </a:prstGeom>
                <a:grp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b="1" dirty="0">
                      <a:solidFill>
                        <a:schemeClr val="tx1"/>
                      </a:solidFill>
                      <a:cs typeface="B Nazanin" panose="00000400000000000000" pitchFamily="2" charset="-78"/>
                    </a:rPr>
                    <a:t>پلت فرم مبتنی بر </a:t>
                  </a:r>
                  <a:r>
                    <a:rPr lang="en-US" sz="1200" b="1" dirty="0">
                      <a:solidFill>
                        <a:schemeClr val="tx1"/>
                      </a:solidFill>
                      <a:latin typeface="Times New Roman" panose="02020603050405020304" pitchFamily="18" charset="0"/>
                      <a:cs typeface="Times New Roman" panose="02020603050405020304" pitchFamily="18" charset="0"/>
                    </a:rPr>
                    <a:t>IT</a:t>
                  </a:r>
                  <a:r>
                    <a:rPr lang="fa-IR" sz="1200" b="1" dirty="0">
                      <a:solidFill>
                        <a:schemeClr val="tx1"/>
                      </a:solidFill>
                      <a:cs typeface="B Nazanin" panose="00000400000000000000" pitchFamily="2" charset="-78"/>
                    </a:rPr>
                    <a:t> </a:t>
                  </a:r>
                  <a:r>
                    <a:rPr lang="fa-IR" sz="1400" b="1" dirty="0">
                      <a:solidFill>
                        <a:schemeClr val="tx1"/>
                      </a:solidFill>
                      <a:cs typeface="B Nazanin" panose="00000400000000000000" pitchFamily="2" charset="-78"/>
                    </a:rPr>
                    <a:t>حمل و نقل الکتریکی</a:t>
                  </a:r>
                  <a:endParaRPr lang="en-US" sz="1400" b="1" dirty="0">
                    <a:solidFill>
                      <a:schemeClr val="tx1"/>
                    </a:solidFill>
                    <a:cs typeface="B Nazanin" panose="00000400000000000000" pitchFamily="2" charset="-78"/>
                  </a:endParaRPr>
                </a:p>
              </p:txBody>
            </p:sp>
            <p:sp>
              <p:nvSpPr>
                <p:cNvPr id="48" name="Rounded Rectangle 47"/>
                <p:cNvSpPr/>
                <p:nvPr/>
              </p:nvSpPr>
              <p:spPr>
                <a:xfrm>
                  <a:off x="1975619" y="4458344"/>
                  <a:ext cx="1575999" cy="685800"/>
                </a:xfrm>
                <a:prstGeom prst="roundRect">
                  <a:avLst/>
                </a:prstGeom>
                <a:grp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a:solidFill>
                        <a:schemeClr val="tx1"/>
                      </a:solidFill>
                      <a:cs typeface="B Nazanin" panose="00000400000000000000" pitchFamily="2" charset="-78"/>
                    </a:rPr>
                    <a:t>ارتباطات </a:t>
                  </a:r>
                  <a:r>
                    <a:rPr lang="en-US" dirty="0">
                      <a:solidFill>
                        <a:schemeClr val="tx1"/>
                      </a:solidFill>
                      <a:cs typeface="B Nazanin" panose="00000400000000000000" pitchFamily="2" charset="-78"/>
                    </a:rPr>
                    <a:t> </a:t>
                  </a:r>
                  <a:r>
                    <a:rPr lang="en-US" sz="1600" dirty="0">
                      <a:solidFill>
                        <a:schemeClr val="tx1"/>
                      </a:solidFill>
                      <a:latin typeface="Times New Roman" panose="02020603050405020304" pitchFamily="18" charset="0"/>
                      <a:cs typeface="Times New Roman" panose="02020603050405020304" pitchFamily="18" charset="0"/>
                    </a:rPr>
                    <a:t>v2v</a:t>
                  </a:r>
                  <a:r>
                    <a:rPr lang="en-US" sz="1600" dirty="0">
                      <a:solidFill>
                        <a:schemeClr val="tx1"/>
                      </a:solidFill>
                      <a:cs typeface="B Nazanin" panose="00000400000000000000" pitchFamily="2" charset="-78"/>
                    </a:rPr>
                    <a:t> </a:t>
                  </a:r>
                  <a:r>
                    <a:rPr lang="fa-IR" dirty="0">
                      <a:solidFill>
                        <a:schemeClr val="tx1"/>
                      </a:solidFill>
                      <a:cs typeface="B Nazanin" panose="00000400000000000000" pitchFamily="2" charset="-78"/>
                    </a:rPr>
                    <a:t>و</a:t>
                  </a:r>
                  <a:r>
                    <a:rPr lang="en-US" dirty="0">
                      <a:solidFill>
                        <a:schemeClr val="tx1"/>
                      </a:solidFill>
                      <a:cs typeface="B Nazanin" panose="00000400000000000000" pitchFamily="2" charset="-78"/>
                    </a:rPr>
                    <a:t> </a:t>
                  </a:r>
                  <a:r>
                    <a:rPr lang="en-US" sz="1600" dirty="0">
                      <a:solidFill>
                        <a:schemeClr val="tx1"/>
                      </a:solidFill>
                      <a:latin typeface="Times New Roman" panose="02020603050405020304" pitchFamily="18" charset="0"/>
                      <a:cs typeface="Times New Roman" panose="02020603050405020304" pitchFamily="18" charset="0"/>
                    </a:rPr>
                    <a:t>v2g</a:t>
                  </a:r>
                  <a:r>
                    <a:rPr lang="fa-IR" dirty="0">
                      <a:solidFill>
                        <a:schemeClr val="tx1"/>
                      </a:solidFill>
                      <a:cs typeface="B Nazanin" panose="00000400000000000000" pitchFamily="2" charset="-78"/>
                    </a:rPr>
                    <a:t> </a:t>
                  </a:r>
                  <a:endParaRPr lang="en-US" dirty="0">
                    <a:solidFill>
                      <a:schemeClr val="tx1"/>
                    </a:solidFill>
                    <a:cs typeface="B Nazanin" panose="00000400000000000000" pitchFamily="2" charset="-78"/>
                  </a:endParaRPr>
                </a:p>
              </p:txBody>
            </p:sp>
            <p:sp>
              <p:nvSpPr>
                <p:cNvPr id="49" name="Rounded Rectangle 48"/>
                <p:cNvSpPr/>
                <p:nvPr/>
              </p:nvSpPr>
              <p:spPr>
                <a:xfrm>
                  <a:off x="1975618" y="5245840"/>
                  <a:ext cx="1575999" cy="685800"/>
                </a:xfrm>
                <a:prstGeom prst="roundRect">
                  <a:avLst/>
                </a:prstGeom>
                <a:grp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a:solidFill>
                        <a:schemeClr val="tx1"/>
                      </a:solidFill>
                      <a:cs typeface="B Nazanin" panose="00000400000000000000" pitchFamily="2" charset="-78"/>
                    </a:rPr>
                    <a:t>خدمات ارزش افزوده</a:t>
                  </a:r>
                  <a:endParaRPr lang="en-US" dirty="0">
                    <a:solidFill>
                      <a:schemeClr val="tx1"/>
                    </a:solidFill>
                    <a:cs typeface="B Nazanin" panose="00000400000000000000" pitchFamily="2" charset="-78"/>
                  </a:endParaRPr>
                </a:p>
              </p:txBody>
            </p:sp>
          </p:grpSp>
          <p:sp>
            <p:nvSpPr>
              <p:cNvPr id="62" name="Rounded Rectangle 61"/>
              <p:cNvSpPr/>
              <p:nvPr/>
            </p:nvSpPr>
            <p:spPr>
              <a:xfrm>
                <a:off x="8308592" y="912155"/>
                <a:ext cx="1464625" cy="571391"/>
              </a:xfrm>
              <a:prstGeom prst="roundRect">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a:solidFill>
                      <a:schemeClr val="tx1"/>
                    </a:solidFill>
                    <a:cs typeface="B Yekan" panose="00000400000000000000" pitchFamily="2" charset="-78"/>
                  </a:rPr>
                  <a:t>خدمات ارزش افزوده</a:t>
                </a:r>
                <a:endParaRPr lang="en-US" dirty="0">
                  <a:solidFill>
                    <a:schemeClr val="tx1"/>
                  </a:solidFill>
                  <a:cs typeface="B Yekan" panose="00000400000000000000" pitchFamily="2" charset="-78"/>
                </a:endParaRPr>
              </a:p>
            </p:txBody>
          </p:sp>
          <p:sp>
            <p:nvSpPr>
              <p:cNvPr id="73" name="Rounded Rectangle 72"/>
              <p:cNvSpPr/>
              <p:nvPr/>
            </p:nvSpPr>
            <p:spPr>
              <a:xfrm>
                <a:off x="8166062" y="876300"/>
                <a:ext cx="1726805" cy="5208203"/>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a-IR" dirty="0">
                  <a:latin typeface="B Nz"/>
                  <a:cs typeface="B Yekan" panose="00000400000000000000" pitchFamily="2" charset="-78"/>
                </a:endParaRPr>
              </a:p>
            </p:txBody>
          </p:sp>
        </p:grpSp>
      </p:grpSp>
      <p:grpSp>
        <p:nvGrpSpPr>
          <p:cNvPr id="88" name="Group 87"/>
          <p:cNvGrpSpPr/>
          <p:nvPr/>
        </p:nvGrpSpPr>
        <p:grpSpPr>
          <a:xfrm>
            <a:off x="593649" y="685799"/>
            <a:ext cx="372471" cy="4632960"/>
            <a:chOff x="791532" y="1219200"/>
            <a:chExt cx="496628" cy="4632960"/>
          </a:xfrm>
        </p:grpSpPr>
        <p:sp>
          <p:nvSpPr>
            <p:cNvPr id="77" name="Rounded Rectangle 76"/>
            <p:cNvSpPr/>
            <p:nvPr/>
          </p:nvSpPr>
          <p:spPr>
            <a:xfrm rot="16200000">
              <a:off x="527234" y="1655530"/>
              <a:ext cx="1023853" cy="49525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000" dirty="0">
                  <a:solidFill>
                    <a:sysClr val="windowText" lastClr="000000"/>
                  </a:solidFill>
                  <a:latin typeface="B Nz"/>
                  <a:cs typeface="B Yekan" panose="00000400000000000000" pitchFamily="2" charset="-78"/>
                </a:rPr>
                <a:t>خدمات</a:t>
              </a:r>
              <a:r>
                <a:rPr lang="en-US" sz="2000" dirty="0">
                  <a:solidFill>
                    <a:sysClr val="windowText" lastClr="000000"/>
                  </a:solidFill>
                  <a:latin typeface="B Nz"/>
                  <a:cs typeface="B Yekan" panose="00000400000000000000" pitchFamily="2" charset="-78"/>
                </a:rPr>
                <a:t> </a:t>
              </a:r>
              <a:r>
                <a:rPr lang="fa-IR" sz="2000" dirty="0">
                  <a:solidFill>
                    <a:sysClr val="windowText" lastClr="000000"/>
                  </a:solidFill>
                  <a:latin typeface="B Nz"/>
                  <a:cs typeface="B Yekan" panose="00000400000000000000" pitchFamily="2" charset="-78"/>
                </a:rPr>
                <a:t>و تولید</a:t>
              </a:r>
              <a:endParaRPr lang="en-US" sz="2000" dirty="0">
                <a:solidFill>
                  <a:sysClr val="windowText" lastClr="000000"/>
                </a:solidFill>
                <a:latin typeface="B Nz"/>
                <a:cs typeface="B Yekan" panose="00000400000000000000" pitchFamily="2" charset="-78"/>
              </a:endParaRPr>
            </a:p>
          </p:txBody>
        </p:sp>
        <p:sp>
          <p:nvSpPr>
            <p:cNvPr id="78" name="Rounded Rectangle 77"/>
            <p:cNvSpPr/>
            <p:nvPr/>
          </p:nvSpPr>
          <p:spPr>
            <a:xfrm rot="16200000">
              <a:off x="1080" y="4057668"/>
              <a:ext cx="2078904" cy="49525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600" dirty="0">
                  <a:solidFill>
                    <a:sysClr val="windowText" lastClr="000000"/>
                  </a:solidFill>
                  <a:latin typeface="B Nz"/>
                  <a:cs typeface="B Yekan" panose="00000400000000000000" pitchFamily="2" charset="-78"/>
                </a:rPr>
                <a:t>جریان‌های درآمدی ممکن </a:t>
              </a:r>
              <a:endParaRPr lang="en-US" sz="1600" dirty="0">
                <a:solidFill>
                  <a:sysClr val="windowText" lastClr="000000"/>
                </a:solidFill>
                <a:latin typeface="B Nz"/>
                <a:cs typeface="B Yekan" panose="00000400000000000000" pitchFamily="2" charset="-78"/>
              </a:endParaRPr>
            </a:p>
          </p:txBody>
        </p:sp>
        <p:cxnSp>
          <p:nvCxnSpPr>
            <p:cNvPr id="80" name="Straight Arrow Connector 79"/>
            <p:cNvCxnSpPr/>
            <p:nvPr/>
          </p:nvCxnSpPr>
          <p:spPr>
            <a:xfrm>
              <a:off x="1097280" y="5303520"/>
              <a:ext cx="0" cy="548640"/>
            </a:xfrm>
            <a:prstGeom prst="straightConnector1">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1055189" y="2301166"/>
              <a:ext cx="0" cy="274320"/>
            </a:xfrm>
            <a:prstGeom prst="straightConnector1">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V="1">
              <a:off x="1066800" y="1219200"/>
              <a:ext cx="0" cy="274320"/>
            </a:xfrm>
            <a:prstGeom prst="straightConnector1">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grpSp>
      <p:cxnSp>
        <p:nvCxnSpPr>
          <p:cNvPr id="79" name="Straight Arrow Connector 78"/>
          <p:cNvCxnSpPr/>
          <p:nvPr/>
        </p:nvCxnSpPr>
        <p:spPr>
          <a:xfrm flipV="1">
            <a:off x="800100" y="2249445"/>
            <a:ext cx="0" cy="493695"/>
          </a:xfrm>
          <a:prstGeom prst="straightConnector1">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81" name="Rounded Rectangle 80"/>
          <p:cNvSpPr/>
          <p:nvPr/>
        </p:nvSpPr>
        <p:spPr>
          <a:xfrm>
            <a:off x="1314451" y="4714025"/>
            <a:ext cx="1181999" cy="543775"/>
          </a:xfrm>
          <a:prstGeom prst="roundRect">
            <a:avLst/>
          </a:prstGeom>
          <a:solidFill>
            <a:schemeClr val="accent3">
              <a:lumMod val="40000"/>
              <a:lumOff val="60000"/>
            </a:schemeClr>
          </a:solidFill>
          <a:ln>
            <a:solidFill>
              <a:srgbClr val="4F6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700" dirty="0">
                <a:solidFill>
                  <a:sysClr val="windowText" lastClr="000000"/>
                </a:solidFill>
                <a:latin typeface="B Nz"/>
                <a:cs typeface="B Nazanin" panose="00000400000000000000" pitchFamily="2" charset="-78"/>
              </a:rPr>
              <a:t>ایستگاه های شارژ متحرک</a:t>
            </a:r>
          </a:p>
        </p:txBody>
      </p:sp>
      <p:sp>
        <p:nvSpPr>
          <p:cNvPr id="82" name="Rounded Rectangle 81"/>
          <p:cNvSpPr/>
          <p:nvPr/>
        </p:nvSpPr>
        <p:spPr>
          <a:xfrm>
            <a:off x="1314451" y="5323625"/>
            <a:ext cx="1181999" cy="543775"/>
          </a:xfrm>
          <a:prstGeom prst="roundRect">
            <a:avLst/>
          </a:prstGeom>
          <a:solidFill>
            <a:schemeClr val="accent3">
              <a:lumMod val="40000"/>
              <a:lumOff val="60000"/>
            </a:schemeClr>
          </a:solidFill>
          <a:ln>
            <a:solidFill>
              <a:srgbClr val="4F6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600" dirty="0">
                <a:solidFill>
                  <a:sysClr val="windowText" lastClr="000000"/>
                </a:solidFill>
                <a:latin typeface="B Nz"/>
                <a:cs typeface="B Nazanin" panose="00000400000000000000" pitchFamily="2" charset="-78"/>
              </a:rPr>
              <a:t>عرضه برق در زمان پیک</a:t>
            </a:r>
          </a:p>
        </p:txBody>
      </p:sp>
      <p:sp>
        <p:nvSpPr>
          <p:cNvPr id="84" name="Rectangle 83">
            <a:extLst>
              <a:ext uri="{FF2B5EF4-FFF2-40B4-BE49-F238E27FC236}">
                <a16:creationId xmlns:a16="http://schemas.microsoft.com/office/drawing/2014/main" id="{7CFCB497-0B6B-4CAA-9938-FE3F8F00ECD0}"/>
              </a:ext>
            </a:extLst>
          </p:cNvPr>
          <p:cNvSpPr/>
          <p:nvPr/>
        </p:nvSpPr>
        <p:spPr>
          <a:xfrm>
            <a:off x="1643697" y="6080701"/>
            <a:ext cx="5410541" cy="338554"/>
          </a:xfrm>
          <a:prstGeom prst="rect">
            <a:avLst/>
          </a:prstGeom>
        </p:spPr>
        <p:txBody>
          <a:bodyPr wrap="square">
            <a:spAutoFit/>
          </a:bodyPr>
          <a:lstStyle/>
          <a:p>
            <a:pPr algn="ctr"/>
            <a:r>
              <a:rPr lang="en-US" sz="1600" b="1" dirty="0">
                <a:solidFill>
                  <a:srgbClr val="0000FF"/>
                </a:solidFill>
              </a:rPr>
              <a:t>Fig. 48. Fields of economical activities based on EV industry.</a:t>
            </a:r>
            <a:endParaRPr lang="fa-IR" sz="1600" b="1" dirty="0">
              <a:solidFill>
                <a:srgbClr val="0000FF"/>
              </a:solidFill>
            </a:endParaRPr>
          </a:p>
        </p:txBody>
      </p:sp>
      <p:sp>
        <p:nvSpPr>
          <p:cNvPr id="5" name="Slide Number Placeholder 4">
            <a:extLst>
              <a:ext uri="{FF2B5EF4-FFF2-40B4-BE49-F238E27FC236}">
                <a16:creationId xmlns:a16="http://schemas.microsoft.com/office/drawing/2014/main" id="{CBCC6B46-7224-4FC6-A2A2-F82827D1CA11}"/>
              </a:ext>
            </a:extLst>
          </p:cNvPr>
          <p:cNvSpPr>
            <a:spLocks noGrp="1"/>
          </p:cNvSpPr>
          <p:nvPr>
            <p:ph type="sldNum" sz="quarter" idx="12"/>
          </p:nvPr>
        </p:nvSpPr>
        <p:spPr/>
        <p:txBody>
          <a:bodyPr/>
          <a:lstStyle/>
          <a:p>
            <a:fld id="{B6F15528-21DE-4FAA-801E-634DDDAF4B2B}" type="slidenum">
              <a:rPr lang="en-US" smtClean="0"/>
              <a:pPr/>
              <a:t>60</a:t>
            </a:fld>
            <a:endParaRPr lang="en-US"/>
          </a:p>
        </p:txBody>
      </p:sp>
    </p:spTree>
    <p:extLst>
      <p:ext uri="{BB962C8B-B14F-4D97-AF65-F5344CB8AC3E}">
        <p14:creationId xmlns:p14="http://schemas.microsoft.com/office/powerpoint/2010/main" val="1290616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7</a:t>
            </a:fld>
            <a:endParaRPr lang="en-US"/>
          </a:p>
        </p:txBody>
      </p:sp>
      <p:sp>
        <p:nvSpPr>
          <p:cNvPr id="6" name="TextBox 5"/>
          <p:cNvSpPr txBox="1"/>
          <p:nvPr/>
        </p:nvSpPr>
        <p:spPr>
          <a:xfrm>
            <a:off x="185057" y="152400"/>
            <a:ext cx="8763000" cy="2585323"/>
          </a:xfrm>
          <a:prstGeom prst="rect">
            <a:avLst/>
          </a:prstGeom>
          <a:noFill/>
        </p:spPr>
        <p:txBody>
          <a:bodyPr wrap="square" rtlCol="1">
            <a:spAutoFit/>
          </a:bodyPr>
          <a:lstStyle/>
          <a:p>
            <a:pPr marL="285750" indent="-285750" algn="just">
              <a:buFont typeface="Wingdings" pitchFamily="2" charset="2"/>
              <a:buChar char="q"/>
            </a:pPr>
            <a:r>
              <a:rPr lang="en-US" dirty="0">
                <a:solidFill>
                  <a:srgbClr val="FF0000"/>
                </a:solidFill>
              </a:rPr>
              <a:t>The</a:t>
            </a:r>
            <a:r>
              <a:rPr lang="en-US" dirty="0"/>
              <a:t> </a:t>
            </a:r>
            <a:r>
              <a:rPr lang="en-US" b="1" dirty="0">
                <a:solidFill>
                  <a:srgbClr val="FF0000"/>
                </a:solidFill>
              </a:rPr>
              <a:t>major problems </a:t>
            </a:r>
            <a:r>
              <a:rPr lang="en-US" dirty="0">
                <a:solidFill>
                  <a:srgbClr val="FF0000"/>
                </a:solidFill>
              </a:rPr>
              <a:t>that are faced in the power systems because of EVs can be charted as follows:</a:t>
            </a:r>
          </a:p>
          <a:p>
            <a:pPr marL="342900" indent="-342900" algn="just">
              <a:buFont typeface="+mj-lt"/>
              <a:buAutoNum type="alphaLcParenR"/>
            </a:pPr>
            <a:r>
              <a:rPr lang="en-US" b="1" dirty="0">
                <a:solidFill>
                  <a:srgbClr val="FF0000"/>
                </a:solidFill>
              </a:rPr>
              <a:t>Voltage instability</a:t>
            </a:r>
            <a:r>
              <a:rPr lang="en-US" dirty="0">
                <a:solidFill>
                  <a:srgbClr val="FF0000"/>
                </a:solidFill>
              </a:rPr>
              <a:t>:</a:t>
            </a:r>
            <a:r>
              <a:rPr lang="en-US" dirty="0"/>
              <a:t> can occur because of </a:t>
            </a:r>
            <a:r>
              <a:rPr lang="en-US" b="1" dirty="0"/>
              <a:t>load characteristics</a:t>
            </a:r>
            <a:r>
              <a:rPr lang="en-US" dirty="0"/>
              <a:t>, and that instability can lead to </a:t>
            </a:r>
            <a:r>
              <a:rPr lang="en-US" b="1" dirty="0"/>
              <a:t>blackouts</a:t>
            </a:r>
            <a:r>
              <a:rPr lang="en-US" dirty="0"/>
              <a:t>. EV loads have </a:t>
            </a:r>
            <a:r>
              <a:rPr lang="en-US" b="1" dirty="0"/>
              <a:t>nonlinear characteristics</a:t>
            </a:r>
            <a:r>
              <a:rPr lang="en-US" dirty="0"/>
              <a:t>, which are different than the general industrial or domestic loads, and </a:t>
            </a:r>
            <a:r>
              <a:rPr lang="en-US" b="1" dirty="0"/>
              <a:t>draw large quantities power in a short time </a:t>
            </a:r>
            <a:r>
              <a:rPr lang="en-US" dirty="0"/>
              <a:t>period (unpredictable). If the EVs have </a:t>
            </a:r>
            <a:r>
              <a:rPr lang="en-US" b="1" dirty="0"/>
              <a:t>constant impedance </a:t>
            </a:r>
            <a:r>
              <a:rPr lang="en-US" dirty="0"/>
              <a:t>load characteristics, then it is possible for the grid to support a lot of vehicles </a:t>
            </a:r>
            <a:r>
              <a:rPr lang="en-US" b="1" dirty="0"/>
              <a:t>without facing any instability</a:t>
            </a:r>
            <a:r>
              <a:rPr lang="en-US" dirty="0"/>
              <a:t>. To anticipate these loads properly, </a:t>
            </a:r>
            <a:r>
              <a:rPr lang="en-US" b="1" dirty="0"/>
              <a:t>appropriate modeling </a:t>
            </a:r>
            <a:r>
              <a:rPr lang="en-US" dirty="0"/>
              <a:t>methods and </a:t>
            </a:r>
            <a:r>
              <a:rPr lang="en-US" b="1" dirty="0"/>
              <a:t>control systems like fuzzy logic controllers </a:t>
            </a:r>
            <a:r>
              <a:rPr lang="en-US" dirty="0"/>
              <a:t>are required to calculate voltages and SOCs of batteries. </a:t>
            </a:r>
          </a:p>
        </p:txBody>
      </p:sp>
      <p:pic>
        <p:nvPicPr>
          <p:cNvPr id="8" name="Picture 2" descr="Image result for electric vehicle and power gr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764356"/>
            <a:ext cx="6165412" cy="3697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85057" y="6063962"/>
            <a:ext cx="2286000" cy="584775"/>
          </a:xfrm>
          <a:prstGeom prst="rect">
            <a:avLst/>
          </a:prstGeom>
        </p:spPr>
        <p:txBody>
          <a:bodyPr wrap="square">
            <a:spAutoFit/>
          </a:bodyPr>
          <a:lstStyle/>
          <a:p>
            <a:pPr algn="ctr"/>
            <a:r>
              <a:rPr lang="en-US" sz="1600" b="1" dirty="0">
                <a:solidFill>
                  <a:srgbClr val="0000FF"/>
                </a:solidFill>
              </a:rPr>
              <a:t>Fig. 5. EV utilizing effects on the power grid.</a:t>
            </a:r>
            <a:endParaRPr lang="fa-IR" sz="1600" b="1" dirty="0">
              <a:solidFill>
                <a:srgbClr val="0000FF"/>
              </a:solidFill>
            </a:endParaRPr>
          </a:p>
        </p:txBody>
      </p:sp>
    </p:spTree>
    <p:extLst>
      <p:ext uri="{BB962C8B-B14F-4D97-AF65-F5344CB8AC3E}">
        <p14:creationId xmlns:p14="http://schemas.microsoft.com/office/powerpoint/2010/main" val="181949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8</a:t>
            </a:fld>
            <a:endParaRPr lang="en-US"/>
          </a:p>
        </p:txBody>
      </p:sp>
      <p:sp>
        <p:nvSpPr>
          <p:cNvPr id="6" name="TextBox 5"/>
          <p:cNvSpPr txBox="1"/>
          <p:nvPr/>
        </p:nvSpPr>
        <p:spPr>
          <a:xfrm>
            <a:off x="185057" y="152400"/>
            <a:ext cx="8763000" cy="3139321"/>
          </a:xfrm>
          <a:prstGeom prst="rect">
            <a:avLst/>
          </a:prstGeom>
          <a:noFill/>
        </p:spPr>
        <p:txBody>
          <a:bodyPr wrap="square" rtlCol="1">
            <a:spAutoFit/>
          </a:bodyPr>
          <a:lstStyle/>
          <a:p>
            <a:pPr marL="342900" indent="-342900" algn="just">
              <a:buFont typeface="+mj-lt"/>
              <a:buAutoNum type="alphaLcParenR" startAt="2"/>
            </a:pPr>
            <a:r>
              <a:rPr lang="en-US" b="1" dirty="0">
                <a:solidFill>
                  <a:srgbClr val="FF0000"/>
                </a:solidFill>
              </a:rPr>
              <a:t>Harmonics:</a:t>
            </a:r>
            <a:r>
              <a:rPr lang="en-US" dirty="0"/>
              <a:t> The EV chargers are nonlinear, </a:t>
            </a:r>
            <a:r>
              <a:rPr lang="en-US" b="1" dirty="0"/>
              <a:t>gives raise high frequency components </a:t>
            </a:r>
            <a:r>
              <a:rPr lang="en-US" dirty="0"/>
              <a:t>of current and voltage, known as harmonics. Harmonics </a:t>
            </a:r>
            <a:r>
              <a:rPr lang="en-US" b="1" dirty="0"/>
              <a:t>reduce the power quality </a:t>
            </a:r>
            <a:r>
              <a:rPr lang="en-US" dirty="0"/>
              <a:t>and causes </a:t>
            </a:r>
            <a:r>
              <a:rPr lang="en-US" b="1" dirty="0"/>
              <a:t>stress in the power system equipment </a:t>
            </a:r>
            <a:r>
              <a:rPr lang="en-US" dirty="0"/>
              <a:t>like cables and fuses. The present cabling is capable of withstanding </a:t>
            </a:r>
            <a:r>
              <a:rPr lang="en-US" dirty="0">
                <a:solidFill>
                  <a:srgbClr val="FF0000"/>
                </a:solidFill>
              </a:rPr>
              <a:t>25% EV penetration if slow charging is used, </a:t>
            </a:r>
            <a:r>
              <a:rPr lang="en-US" dirty="0"/>
              <a:t>in case of rapid charging, </a:t>
            </a:r>
            <a:r>
              <a:rPr lang="en-US" dirty="0">
                <a:solidFill>
                  <a:srgbClr val="FF0000"/>
                </a:solidFill>
              </a:rPr>
              <a:t>the amount comes down to 15%. </a:t>
            </a:r>
            <a:r>
              <a:rPr lang="en-US" dirty="0"/>
              <a:t>the </a:t>
            </a:r>
            <a:r>
              <a:rPr lang="en-US" b="1" dirty="0"/>
              <a:t>modern EVs </a:t>
            </a:r>
            <a:r>
              <a:rPr lang="en-US" dirty="0"/>
              <a:t>generate </a:t>
            </a:r>
            <a:r>
              <a:rPr lang="en-US" b="1" dirty="0"/>
              <a:t>less </a:t>
            </a:r>
            <a:r>
              <a:rPr lang="en-US" b="1" i="1" dirty="0" err="1"/>
              <a:t>THD</a:t>
            </a:r>
            <a:r>
              <a:rPr lang="en-US" b="1" i="1" baseline="-25000" dirty="0" err="1"/>
              <a:t>i</a:t>
            </a:r>
            <a:r>
              <a:rPr lang="en-US" b="1" i="1" dirty="0"/>
              <a:t> </a:t>
            </a:r>
            <a:r>
              <a:rPr lang="en-US" dirty="0"/>
              <a:t>than the conventional ones, though their </a:t>
            </a:r>
            <a:r>
              <a:rPr lang="en-US" b="1" i="1" dirty="0" err="1"/>
              <a:t>THD</a:t>
            </a:r>
            <a:r>
              <a:rPr lang="en-US" b="1" i="1" baseline="-25000" dirty="0" err="1"/>
              <a:t>v</a:t>
            </a:r>
            <a:r>
              <a:rPr lang="en-US" i="1" dirty="0"/>
              <a:t> </a:t>
            </a:r>
            <a:r>
              <a:rPr lang="en-US" b="1" dirty="0"/>
              <a:t>are higher</a:t>
            </a:r>
            <a:r>
              <a:rPr lang="en-US" dirty="0"/>
              <a:t>. Three ways to reduce harmonics: </a:t>
            </a:r>
          </a:p>
          <a:p>
            <a:pPr marL="342900" lvl="0" indent="-342900" algn="just">
              <a:buFont typeface="+mj-lt"/>
              <a:buAutoNum type="arabicPeriod"/>
            </a:pPr>
            <a:r>
              <a:rPr lang="en-US" dirty="0"/>
              <a:t>with </a:t>
            </a:r>
            <a:r>
              <a:rPr lang="en-US" b="1" dirty="0"/>
              <a:t>increased number of EVs</a:t>
            </a:r>
            <a:r>
              <a:rPr lang="en-US" dirty="0"/>
              <a:t>, there are chances of harmonics cancellation because of different load patterns (Different EV chargers can produce </a:t>
            </a:r>
            <a:r>
              <a:rPr lang="en-US" b="1" dirty="0"/>
              <a:t>different phase angles and</a:t>
            </a:r>
            <a:r>
              <a:rPr lang="en-US" dirty="0"/>
              <a:t> </a:t>
            </a:r>
            <a:r>
              <a:rPr lang="en-US" b="1" dirty="0"/>
              <a:t>magnitudes</a:t>
            </a:r>
            <a:r>
              <a:rPr lang="en-US" dirty="0"/>
              <a:t> which can lead to such cancellations). </a:t>
            </a:r>
          </a:p>
          <a:p>
            <a:pPr marL="342900" lvl="0" indent="-342900" algn="just">
              <a:buFont typeface="+mj-lt"/>
              <a:buAutoNum type="arabicPeriod"/>
            </a:pPr>
            <a:r>
              <a:rPr lang="en-US" dirty="0"/>
              <a:t>Even eliminate harmonics is reduced by </a:t>
            </a:r>
            <a:r>
              <a:rPr lang="en-US" b="1" dirty="0"/>
              <a:t>applying PWM in the EV chargers. </a:t>
            </a:r>
          </a:p>
          <a:p>
            <a:pPr marL="342900" lvl="0" indent="-342900" algn="just">
              <a:buFont typeface="+mj-lt"/>
              <a:buAutoNum type="arabicPeriod"/>
            </a:pPr>
            <a:r>
              <a:rPr lang="en-US" dirty="0"/>
              <a:t>High </a:t>
            </a:r>
            <a:r>
              <a:rPr lang="en-US" i="1" dirty="0" err="1"/>
              <a:t>THD</a:t>
            </a:r>
            <a:r>
              <a:rPr lang="en-US" i="1" baseline="-25000" dirty="0" err="1"/>
              <a:t>i</a:t>
            </a:r>
            <a:r>
              <a:rPr lang="en-US" i="1" dirty="0"/>
              <a:t> </a:t>
            </a:r>
            <a:r>
              <a:rPr lang="en-US" dirty="0"/>
              <a:t>can be avoided by using filtering equipment at the supply system.</a:t>
            </a:r>
          </a:p>
        </p:txBody>
      </p:sp>
      <p:pic>
        <p:nvPicPr>
          <p:cNvPr id="1026" name="Picture 2" descr="Image result for harmonic of the electric vehicle on the power gr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943" y="3291721"/>
            <a:ext cx="8107624" cy="3261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04800" y="6477000"/>
            <a:ext cx="8229600" cy="338554"/>
          </a:xfrm>
          <a:prstGeom prst="rect">
            <a:avLst/>
          </a:prstGeom>
        </p:spPr>
        <p:txBody>
          <a:bodyPr wrap="square">
            <a:spAutoFit/>
          </a:bodyPr>
          <a:lstStyle/>
          <a:p>
            <a:pPr algn="ctr"/>
            <a:r>
              <a:rPr lang="en-US" sz="1600" b="1" dirty="0">
                <a:solidFill>
                  <a:srgbClr val="0000FF"/>
                </a:solidFill>
              </a:rPr>
              <a:t>Fig. 6. Conceptual presentation of interaction between an Charging infrastructure and grid.</a:t>
            </a:r>
            <a:endParaRPr lang="fa-IR" sz="1600" b="1" dirty="0">
              <a:solidFill>
                <a:srgbClr val="0000FF"/>
              </a:solidFill>
            </a:endParaRPr>
          </a:p>
        </p:txBody>
      </p:sp>
    </p:spTree>
    <p:extLst>
      <p:ext uri="{BB962C8B-B14F-4D97-AF65-F5344CB8AC3E}">
        <p14:creationId xmlns:p14="http://schemas.microsoft.com/office/powerpoint/2010/main" val="37582268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9</a:t>
            </a:fld>
            <a:endParaRPr lang="en-US"/>
          </a:p>
        </p:txBody>
      </p:sp>
      <p:sp>
        <p:nvSpPr>
          <p:cNvPr id="6" name="TextBox 5"/>
          <p:cNvSpPr txBox="1"/>
          <p:nvPr/>
        </p:nvSpPr>
        <p:spPr>
          <a:xfrm>
            <a:off x="152400" y="152400"/>
            <a:ext cx="8763000" cy="3693319"/>
          </a:xfrm>
          <a:prstGeom prst="rect">
            <a:avLst/>
          </a:prstGeom>
          <a:noFill/>
        </p:spPr>
        <p:txBody>
          <a:bodyPr wrap="square" rtlCol="1">
            <a:spAutoFit/>
          </a:bodyPr>
          <a:lstStyle/>
          <a:p>
            <a:pPr marL="342900" lvl="0" indent="-342900" algn="just">
              <a:buFont typeface="+mj-lt"/>
              <a:buAutoNum type="alphaLcParenR" startAt="3"/>
            </a:pPr>
            <a:r>
              <a:rPr lang="en-US" b="1" dirty="0">
                <a:solidFill>
                  <a:srgbClr val="FF0000"/>
                </a:solidFill>
              </a:rPr>
              <a:t>Voltage sag: </a:t>
            </a:r>
            <a:r>
              <a:rPr lang="en-US" dirty="0"/>
              <a:t>A </a:t>
            </a:r>
            <a:r>
              <a:rPr lang="en-US" b="1" dirty="0"/>
              <a:t>decrease</a:t>
            </a:r>
            <a:r>
              <a:rPr lang="en-US" dirty="0"/>
              <a:t> in the RMS value of voltage for half a cycle or 1 min is denoted as voltage sag. It can be caused by </a:t>
            </a:r>
            <a:r>
              <a:rPr lang="en-US" b="1" dirty="0"/>
              <a:t>overload</a:t>
            </a:r>
            <a:r>
              <a:rPr lang="en-US" dirty="0"/>
              <a:t> or </a:t>
            </a:r>
            <a:r>
              <a:rPr lang="en-US" b="1" dirty="0"/>
              <a:t>during the starting of electric machines</a:t>
            </a:r>
            <a:r>
              <a:rPr lang="en-US" dirty="0"/>
              <a:t>. </a:t>
            </a:r>
            <a:r>
              <a:rPr lang="en-US" b="1" dirty="0"/>
              <a:t>20% EV penetration </a:t>
            </a:r>
            <a:r>
              <a:rPr lang="en-US" dirty="0"/>
              <a:t>can exceed the voltage sag limit. </a:t>
            </a:r>
            <a:r>
              <a:rPr lang="en-US" b="1" dirty="0"/>
              <a:t>60% EV penetration </a:t>
            </a:r>
            <a:r>
              <a:rPr lang="en-US" dirty="0"/>
              <a:t>is possible without any negative impact is possible </a:t>
            </a:r>
            <a:r>
              <a:rPr lang="en-US" b="1" dirty="0"/>
              <a:t>if controlled charging </a:t>
            </a:r>
            <a:r>
              <a:rPr lang="en-US" dirty="0"/>
              <a:t>is employed. Considerable decrease in voltage sag is achieved with application of voltage droop charging. Application of smart grid can help in great extents in mitigating the sag. </a:t>
            </a:r>
          </a:p>
          <a:p>
            <a:pPr marL="342900" indent="-342900" algn="just">
              <a:buFont typeface="+mj-lt"/>
              <a:buAutoNum type="alphaLcParenR" startAt="3"/>
            </a:pPr>
            <a:r>
              <a:rPr lang="en-US" b="1" dirty="0">
                <a:solidFill>
                  <a:srgbClr val="FF0000"/>
                </a:solidFill>
              </a:rPr>
              <a:t>Power loss: </a:t>
            </a:r>
            <a:r>
              <a:rPr lang="en-US" dirty="0"/>
              <a:t>The extra loss of power caused by EV charging is </a:t>
            </a:r>
            <a:r>
              <a:rPr lang="en-US" b="1" dirty="0"/>
              <a:t>PL</a:t>
            </a:r>
            <a:r>
              <a:rPr lang="en-US" b="1" baseline="-25000" dirty="0"/>
              <a:t>EV</a:t>
            </a:r>
            <a:r>
              <a:rPr lang="en-US" b="1" dirty="0"/>
              <a:t>-</a:t>
            </a:r>
            <a:r>
              <a:rPr lang="en-US" b="1" dirty="0" err="1"/>
              <a:t>PL</a:t>
            </a:r>
            <a:r>
              <a:rPr lang="en-US" b="1" baseline="-25000" dirty="0" err="1"/>
              <a:t>original</a:t>
            </a:r>
            <a:r>
              <a:rPr lang="en-US" b="1" dirty="0"/>
              <a:t>.</a:t>
            </a:r>
            <a:r>
              <a:rPr lang="en-US" dirty="0"/>
              <a:t> </a:t>
            </a:r>
            <a:r>
              <a:rPr lang="en-US" dirty="0" err="1"/>
              <a:t>PL</a:t>
            </a:r>
            <a:r>
              <a:rPr lang="en-US" baseline="-25000" dirty="0" err="1"/>
              <a:t>original</a:t>
            </a:r>
            <a:r>
              <a:rPr lang="en-US" baseline="-25000" dirty="0"/>
              <a:t>  </a:t>
            </a:r>
            <a:r>
              <a:rPr lang="en-US" dirty="0"/>
              <a:t>is the loss occurred when the EVs are not connected to the grid and PL</a:t>
            </a:r>
            <a:r>
              <a:rPr lang="en-US" baseline="-25000" dirty="0"/>
              <a:t>EV</a:t>
            </a:r>
            <a:r>
              <a:rPr lang="en-US" dirty="0"/>
              <a:t> is the loss with EVs connected. </a:t>
            </a:r>
            <a:r>
              <a:rPr lang="en-US" dirty="0">
                <a:solidFill>
                  <a:srgbClr val="FF0000"/>
                </a:solidFill>
              </a:rPr>
              <a:t>The power loss is increased as high as 40% in off peak hours considering 60% of the UK PEVs to be connected to distribution system. </a:t>
            </a:r>
            <a:r>
              <a:rPr lang="en-US" b="1" dirty="0"/>
              <a:t>Uncoordinated charging</a:t>
            </a:r>
            <a:r>
              <a:rPr lang="en-US" dirty="0"/>
              <a:t>, therefore, can </a:t>
            </a:r>
            <a:r>
              <a:rPr lang="en-US" b="1" dirty="0"/>
              <a:t>increase the amount of loss </a:t>
            </a:r>
            <a:r>
              <a:rPr lang="en-US" dirty="0"/>
              <a:t>furthermore. Power generated in the </a:t>
            </a:r>
            <a:r>
              <a:rPr lang="en-US" b="1" dirty="0"/>
              <a:t>near vicinity and </a:t>
            </a:r>
            <a:r>
              <a:rPr lang="en-US" dirty="0"/>
              <a:t>also</a:t>
            </a:r>
            <a:r>
              <a:rPr lang="en-US" b="1" dirty="0"/>
              <a:t> distributed generation </a:t>
            </a:r>
            <a:r>
              <a:rPr lang="en-US" dirty="0"/>
              <a:t>can </a:t>
            </a:r>
            <a:r>
              <a:rPr lang="en-US" b="1" dirty="0"/>
              <a:t>help minimizing the losses</a:t>
            </a:r>
            <a:r>
              <a:rPr lang="en-US" dirty="0"/>
              <a:t>, to charge the vehicles near the local power plant.</a:t>
            </a:r>
          </a:p>
        </p:txBody>
      </p:sp>
      <p:pic>
        <p:nvPicPr>
          <p:cNvPr id="1026" name="Picture 2" descr="Image result for electric vehicles connected to the gri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843" y="3833989"/>
            <a:ext cx="7828957" cy="299113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495800" y="3629531"/>
            <a:ext cx="4572000" cy="584775"/>
          </a:xfrm>
          <a:prstGeom prst="rect">
            <a:avLst/>
          </a:prstGeom>
        </p:spPr>
        <p:txBody>
          <a:bodyPr wrap="square">
            <a:spAutoFit/>
          </a:bodyPr>
          <a:lstStyle/>
          <a:p>
            <a:pPr algn="ctr"/>
            <a:r>
              <a:rPr lang="en-US" sz="1600" b="1" dirty="0">
                <a:solidFill>
                  <a:srgbClr val="0000FF"/>
                </a:solidFill>
              </a:rPr>
              <a:t>Fig. 7. Conceptual presentation of the complete charging rout from grid to the vehicles.</a:t>
            </a:r>
            <a:endParaRPr lang="fa-IR" sz="1600" b="1" dirty="0">
              <a:solidFill>
                <a:srgbClr val="0000FF"/>
              </a:solidFill>
            </a:endParaRPr>
          </a:p>
        </p:txBody>
      </p:sp>
    </p:spTree>
    <p:extLst>
      <p:ext uri="{BB962C8B-B14F-4D97-AF65-F5344CB8AC3E}">
        <p14:creationId xmlns:p14="http://schemas.microsoft.com/office/powerpoint/2010/main" val="28519587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8765</TotalTime>
  <Words>6164</Words>
  <Application>Microsoft Office PowerPoint</Application>
  <PresentationFormat>On-screen Show (4:3)</PresentationFormat>
  <Paragraphs>362</Paragraphs>
  <Slides>60</Slides>
  <Notes>57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60</vt:i4>
      </vt:variant>
    </vt:vector>
  </HeadingPairs>
  <TitlesOfParts>
    <vt:vector size="68" baseType="lpstr">
      <vt:lpstr>Arial</vt:lpstr>
      <vt:lpstr>B Nazanin</vt:lpstr>
      <vt:lpstr>B Nz</vt:lpstr>
      <vt:lpstr>B Yekan</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علیرضا خوش سعادت</dc:creator>
  <cp:lastModifiedBy>علیرضا خوش سعادت</cp:lastModifiedBy>
  <cp:revision>610</cp:revision>
  <dcterms:created xsi:type="dcterms:W3CDTF">2006-08-16T00:00:00Z</dcterms:created>
  <dcterms:modified xsi:type="dcterms:W3CDTF">2022-05-28T14:53:43Z</dcterms:modified>
</cp:coreProperties>
</file>